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7"/>
  </p:notesMasterIdLst>
  <p:sldIdLst>
    <p:sldId id="256" r:id="rId2"/>
    <p:sldId id="257" r:id="rId3"/>
    <p:sldId id="258" r:id="rId4"/>
    <p:sldId id="330" r:id="rId5"/>
    <p:sldId id="331" r:id="rId6"/>
    <p:sldId id="332" r:id="rId7"/>
    <p:sldId id="260" r:id="rId8"/>
    <p:sldId id="264" r:id="rId9"/>
    <p:sldId id="265" r:id="rId10"/>
    <p:sldId id="261" r:id="rId11"/>
    <p:sldId id="267" r:id="rId12"/>
    <p:sldId id="262" r:id="rId13"/>
    <p:sldId id="268" r:id="rId14"/>
    <p:sldId id="269" r:id="rId15"/>
    <p:sldId id="270" r:id="rId16"/>
    <p:sldId id="271" r:id="rId17"/>
    <p:sldId id="274" r:id="rId18"/>
    <p:sldId id="275" r:id="rId19"/>
    <p:sldId id="289" r:id="rId20"/>
    <p:sldId id="276" r:id="rId21"/>
    <p:sldId id="277" r:id="rId22"/>
    <p:sldId id="333" r:id="rId23"/>
    <p:sldId id="368" r:id="rId24"/>
    <p:sldId id="279" r:id="rId25"/>
    <p:sldId id="280" r:id="rId26"/>
    <p:sldId id="281" r:id="rId27"/>
    <p:sldId id="334" r:id="rId28"/>
    <p:sldId id="282" r:id="rId29"/>
    <p:sldId id="283" r:id="rId30"/>
    <p:sldId id="335" r:id="rId31"/>
    <p:sldId id="304" r:id="rId32"/>
    <p:sldId id="284" r:id="rId33"/>
    <p:sldId id="337" r:id="rId34"/>
    <p:sldId id="336" r:id="rId35"/>
    <p:sldId id="285" r:id="rId36"/>
    <p:sldId id="286" r:id="rId37"/>
    <p:sldId id="287" r:id="rId38"/>
    <p:sldId id="288" r:id="rId39"/>
    <p:sldId id="290" r:id="rId40"/>
    <p:sldId id="291" r:id="rId41"/>
    <p:sldId id="306" r:id="rId42"/>
    <p:sldId id="341" r:id="rId43"/>
    <p:sldId id="342" r:id="rId44"/>
    <p:sldId id="343" r:id="rId45"/>
    <p:sldId id="344" r:id="rId46"/>
    <p:sldId id="301" r:id="rId47"/>
    <p:sldId id="308" r:id="rId48"/>
    <p:sldId id="309" r:id="rId49"/>
    <p:sldId id="310" r:id="rId50"/>
    <p:sldId id="302" r:id="rId51"/>
    <p:sldId id="312" r:id="rId52"/>
    <p:sldId id="311" r:id="rId53"/>
    <p:sldId id="313" r:id="rId54"/>
    <p:sldId id="314" r:id="rId55"/>
    <p:sldId id="315" r:id="rId56"/>
    <p:sldId id="316" r:id="rId57"/>
    <p:sldId id="317" r:id="rId58"/>
    <p:sldId id="318" r:id="rId59"/>
    <p:sldId id="321" r:id="rId60"/>
    <p:sldId id="320" r:id="rId61"/>
    <p:sldId id="322" r:id="rId62"/>
    <p:sldId id="370" r:id="rId63"/>
    <p:sldId id="369" r:id="rId64"/>
    <p:sldId id="324" r:id="rId65"/>
    <p:sldId id="328" r:id="rId66"/>
    <p:sldId id="325" r:id="rId67"/>
    <p:sldId id="326" r:id="rId68"/>
    <p:sldId id="327" r:id="rId69"/>
    <p:sldId id="371" r:id="rId70"/>
    <p:sldId id="346" r:id="rId71"/>
    <p:sldId id="372" r:id="rId72"/>
    <p:sldId id="348" r:id="rId73"/>
    <p:sldId id="356" r:id="rId74"/>
    <p:sldId id="357" r:id="rId75"/>
    <p:sldId id="355" r:id="rId76"/>
    <p:sldId id="349" r:id="rId77"/>
    <p:sldId id="350" r:id="rId78"/>
    <p:sldId id="359" r:id="rId79"/>
    <p:sldId id="351" r:id="rId80"/>
    <p:sldId id="352" r:id="rId81"/>
    <p:sldId id="353" r:id="rId82"/>
    <p:sldId id="360" r:id="rId83"/>
    <p:sldId id="329" r:id="rId84"/>
    <p:sldId id="338" r:id="rId85"/>
    <p:sldId id="339" r:id="rId86"/>
    <p:sldId id="340" r:id="rId87"/>
    <p:sldId id="361" r:id="rId88"/>
    <p:sldId id="364" r:id="rId89"/>
    <p:sldId id="365" r:id="rId90"/>
    <p:sldId id="366" r:id="rId91"/>
    <p:sldId id="362" r:id="rId92"/>
    <p:sldId id="367" r:id="rId93"/>
    <p:sldId id="373" r:id="rId94"/>
    <p:sldId id="374" r:id="rId95"/>
    <p:sldId id="363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8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2" autoAdjust="0"/>
    <p:restoredTop sz="94698" autoAdjust="0"/>
  </p:normalViewPr>
  <p:slideViewPr>
    <p:cSldViewPr>
      <p:cViewPr varScale="1">
        <p:scale>
          <a:sx n="68" d="100"/>
          <a:sy n="68" d="100"/>
        </p:scale>
        <p:origin x="-5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03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91820-564E-40AE-B8E0-530E6482AA46}" type="datetimeFigureOut">
              <a:rPr lang="en-US" smtClean="0"/>
              <a:pPr/>
              <a:t>12/8/2007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DE6AD-1917-4FD6-BBA9-0077DD2D0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E6AD-1917-4FD6-BBA9-0077DD2D03B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E6AD-1917-4FD6-BBA9-0077DD2D03B7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9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9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1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21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2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Gauge Theory duals of Null and Space-like Singularities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8486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Sumit R. Das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S.R.D, J. Michelson, K. </a:t>
            </a:r>
            <a:r>
              <a:rPr lang="en-US" sz="2000" dirty="0" err="1" smtClean="0">
                <a:solidFill>
                  <a:srgbClr val="0000FF"/>
                </a:solidFill>
              </a:rPr>
              <a:t>Narayan</a:t>
            </a:r>
            <a:r>
              <a:rPr lang="en-US" sz="2000" dirty="0" smtClean="0">
                <a:solidFill>
                  <a:srgbClr val="0000FF"/>
                </a:solidFill>
              </a:rPr>
              <a:t> and S. </a:t>
            </a:r>
            <a:r>
              <a:rPr lang="en-US" sz="2000" dirty="0" err="1" smtClean="0">
                <a:solidFill>
                  <a:srgbClr val="0000FF"/>
                </a:solidFill>
              </a:rPr>
              <a:t>Trivedi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smtClean="0">
                <a:solidFill>
                  <a:srgbClr val="33CC33"/>
                </a:solidFill>
              </a:rPr>
              <a:t>PRD 74 (2006) 026002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S.R.D, J. Michelson, K. </a:t>
            </a:r>
            <a:r>
              <a:rPr lang="en-US" sz="2000" dirty="0" err="1" smtClean="0">
                <a:solidFill>
                  <a:srgbClr val="0000FF"/>
                </a:solidFill>
              </a:rPr>
              <a:t>Narayan</a:t>
            </a:r>
            <a:r>
              <a:rPr lang="en-US" sz="2000" dirty="0" smtClean="0">
                <a:solidFill>
                  <a:srgbClr val="0000FF"/>
                </a:solidFill>
              </a:rPr>
              <a:t> and S. </a:t>
            </a:r>
            <a:r>
              <a:rPr lang="en-US" sz="2000" dirty="0" err="1" smtClean="0">
                <a:solidFill>
                  <a:srgbClr val="0000FF"/>
                </a:solidFill>
              </a:rPr>
              <a:t>Trivedi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smtClean="0">
                <a:solidFill>
                  <a:srgbClr val="33CC33"/>
                </a:solidFill>
              </a:rPr>
              <a:t>PRD 74 (2007) 026002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A. </a:t>
            </a:r>
            <a:r>
              <a:rPr lang="en-US" sz="2000" dirty="0" err="1" smtClean="0">
                <a:solidFill>
                  <a:srgbClr val="0000FF"/>
                </a:solidFill>
              </a:rPr>
              <a:t>Awad</a:t>
            </a:r>
            <a:r>
              <a:rPr lang="en-US" sz="2000" dirty="0" smtClean="0">
                <a:solidFill>
                  <a:srgbClr val="0000FF"/>
                </a:solidFill>
              </a:rPr>
              <a:t>, S.R.D, K. </a:t>
            </a:r>
            <a:r>
              <a:rPr lang="en-US" sz="2000" dirty="0" err="1" smtClean="0">
                <a:solidFill>
                  <a:srgbClr val="0000FF"/>
                </a:solidFill>
              </a:rPr>
              <a:t>Narayan</a:t>
            </a:r>
            <a:r>
              <a:rPr lang="en-US" sz="2000" dirty="0" smtClean="0">
                <a:solidFill>
                  <a:srgbClr val="0000FF"/>
                </a:solidFill>
              </a:rPr>
              <a:t> and S. </a:t>
            </a:r>
            <a:r>
              <a:rPr lang="en-US" sz="2000" dirty="0" err="1" smtClean="0">
                <a:solidFill>
                  <a:srgbClr val="0000FF"/>
                </a:solidFill>
              </a:rPr>
              <a:t>Trivedi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33CC33"/>
                </a:solidFill>
              </a:rPr>
              <a:t>hep-th</a:t>
            </a:r>
            <a:r>
              <a:rPr lang="en-US" sz="2000" dirty="0" smtClean="0">
                <a:solidFill>
                  <a:srgbClr val="33CC33"/>
                </a:solidFill>
              </a:rPr>
              <a:t>/0711.2994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Scenario</a:t>
            </a:r>
          </a:p>
        </p:txBody>
      </p:sp>
      <p:sp>
        <p:nvSpPr>
          <p:cNvPr id="70674" name="Content Placeholder 5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300" dirty="0" smtClean="0"/>
              <a:t>The gauge theory evolves according to the deformed </a:t>
            </a:r>
            <a:r>
              <a:rPr lang="en-US" sz="2300" dirty="0" err="1" smtClean="0"/>
              <a:t>hamiltonian</a:t>
            </a:r>
            <a:endParaRPr lang="en-US" sz="2300" dirty="0" smtClean="0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4762500" y="2781300"/>
            <a:ext cx="167640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762500" y="4762500"/>
            <a:ext cx="1676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5295900" y="4533900"/>
            <a:ext cx="12192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495801" y="5334000"/>
            <a:ext cx="1066800" cy="3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8" name="TextBox 48"/>
          <p:cNvSpPr txBox="1">
            <a:spLocks noChangeArrowheads="1"/>
          </p:cNvSpPr>
          <p:nvPr/>
        </p:nvSpPr>
        <p:spPr bwMode="auto">
          <a:xfrm>
            <a:off x="4876800" y="441960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70669" name="TextBox 49"/>
          <p:cNvSpPr txBox="1">
            <a:spLocks noChangeArrowheads="1"/>
          </p:cNvSpPr>
          <p:nvPr/>
        </p:nvSpPr>
        <p:spPr bwMode="auto">
          <a:xfrm>
            <a:off x="6324600" y="38100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70671" name="TextBox 51"/>
          <p:cNvSpPr txBox="1">
            <a:spLocks noChangeArrowheads="1"/>
          </p:cNvSpPr>
          <p:nvPr/>
        </p:nvSpPr>
        <p:spPr bwMode="auto">
          <a:xfrm>
            <a:off x="4648200" y="2971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boundary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5400000" flipH="1" flipV="1">
            <a:off x="4838700" y="4305300"/>
            <a:ext cx="1524000" cy="6858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228306" y="4991100"/>
            <a:ext cx="2058194" cy="794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914900" y="3314700"/>
            <a:ext cx="2058194" cy="794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Scenario</a:t>
            </a:r>
          </a:p>
        </p:txBody>
      </p:sp>
      <p:sp>
        <p:nvSpPr>
          <p:cNvPr id="70674" name="Content Placeholder 5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300" dirty="0" smtClean="0"/>
              <a:t>The gauge theory evolves according to the deformed </a:t>
            </a:r>
            <a:r>
              <a:rPr lang="en-US" sz="2300" dirty="0" err="1" smtClean="0"/>
              <a:t>hamiltonian</a:t>
            </a:r>
            <a:endParaRPr lang="en-US" sz="2300" dirty="0" smtClean="0"/>
          </a:p>
          <a:p>
            <a:r>
              <a:rPr lang="en-US" sz="2300" dirty="0" smtClean="0"/>
              <a:t>At sufficiently early times the </a:t>
            </a:r>
            <a:r>
              <a:rPr lang="en-US" sz="2300" dirty="0" err="1" smtClean="0"/>
              <a:t>supergravity</a:t>
            </a:r>
            <a:r>
              <a:rPr lang="en-US" sz="2300" dirty="0" smtClean="0"/>
              <a:t> background </a:t>
            </a:r>
            <a:r>
              <a:rPr lang="en-US" sz="2300" dirty="0" smtClean="0">
                <a:solidFill>
                  <a:srgbClr val="FF0000"/>
                </a:solidFill>
              </a:rPr>
              <a:t>evolves according to the </a:t>
            </a:r>
            <a:r>
              <a:rPr lang="en-US" sz="2300" dirty="0" smtClean="0">
                <a:solidFill>
                  <a:srgbClr val="0000FF"/>
                </a:solidFill>
              </a:rPr>
              <a:t>classical </a:t>
            </a:r>
            <a:r>
              <a:rPr lang="en-US" sz="2300" dirty="0" smtClean="0">
                <a:solidFill>
                  <a:srgbClr val="FF0000"/>
                </a:solidFill>
              </a:rPr>
              <a:t>equations of motion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3962400"/>
            <a:ext cx="1905000" cy="1981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3600" y="2286000"/>
            <a:ext cx="1905000" cy="198120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4762500" y="2781300"/>
            <a:ext cx="167640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6667500" y="2781300"/>
            <a:ext cx="167640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6629400" y="4724400"/>
            <a:ext cx="175260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762500" y="4762500"/>
            <a:ext cx="1676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6972300" y="5067300"/>
            <a:ext cx="12192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334000" y="6019800"/>
            <a:ext cx="914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495801" y="5334000"/>
            <a:ext cx="1066800" cy="3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8" name="TextBox 48"/>
          <p:cNvSpPr txBox="1">
            <a:spLocks noChangeArrowheads="1"/>
          </p:cNvSpPr>
          <p:nvPr/>
        </p:nvSpPr>
        <p:spPr bwMode="auto">
          <a:xfrm>
            <a:off x="4876800" y="441960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70669" name="TextBox 49"/>
          <p:cNvSpPr txBox="1">
            <a:spLocks noChangeArrowheads="1"/>
          </p:cNvSpPr>
          <p:nvPr/>
        </p:nvSpPr>
        <p:spPr bwMode="auto">
          <a:xfrm>
            <a:off x="8001000" y="47244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70670" name="TextBox 50"/>
          <p:cNvSpPr txBox="1">
            <a:spLocks noChangeArrowheads="1"/>
          </p:cNvSpPr>
          <p:nvPr/>
        </p:nvSpPr>
        <p:spPr bwMode="auto">
          <a:xfrm>
            <a:off x="6477000" y="60198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70671" name="TextBox 51"/>
          <p:cNvSpPr txBox="1">
            <a:spLocks noChangeArrowheads="1"/>
          </p:cNvSpPr>
          <p:nvPr/>
        </p:nvSpPr>
        <p:spPr bwMode="auto">
          <a:xfrm>
            <a:off x="4648200" y="2971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boundary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257800" y="5410200"/>
            <a:ext cx="1905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4838700" y="4305300"/>
            <a:ext cx="1524000" cy="6858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43600" y="3886200"/>
            <a:ext cx="1905000" cy="158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6705600" y="4267200"/>
            <a:ext cx="1600200" cy="685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5791200" y="5029200"/>
            <a:ext cx="429491" cy="184727"/>
          </a:xfrm>
          <a:custGeom>
            <a:avLst/>
            <a:gdLst>
              <a:gd name="connsiteX0" fmla="*/ 0 w 429491"/>
              <a:gd name="connsiteY0" fmla="*/ 184727 h 184727"/>
              <a:gd name="connsiteX1" fmla="*/ 124691 w 429491"/>
              <a:gd name="connsiteY1" fmla="*/ 4618 h 184727"/>
              <a:gd name="connsiteX2" fmla="*/ 249382 w 429491"/>
              <a:gd name="connsiteY2" fmla="*/ 157018 h 184727"/>
              <a:gd name="connsiteX3" fmla="*/ 429491 w 429491"/>
              <a:gd name="connsiteY3" fmla="*/ 87745 h 184727"/>
              <a:gd name="connsiteX4" fmla="*/ 429491 w 429491"/>
              <a:gd name="connsiteY4" fmla="*/ 87745 h 18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91" h="184727">
                <a:moveTo>
                  <a:pt x="0" y="184727"/>
                </a:moveTo>
                <a:cubicBezTo>
                  <a:pt x="41563" y="96981"/>
                  <a:pt x="83127" y="9236"/>
                  <a:pt x="124691" y="4618"/>
                </a:cubicBezTo>
                <a:cubicBezTo>
                  <a:pt x="166255" y="0"/>
                  <a:pt x="198582" y="143164"/>
                  <a:pt x="249382" y="157018"/>
                </a:cubicBezTo>
                <a:cubicBezTo>
                  <a:pt x="300182" y="170872"/>
                  <a:pt x="429491" y="87745"/>
                  <a:pt x="429491" y="87745"/>
                </a:cubicBezTo>
                <a:lnTo>
                  <a:pt x="429491" y="8774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flipV="1">
            <a:off x="6477000" y="4495800"/>
            <a:ext cx="429491" cy="228601"/>
          </a:xfrm>
          <a:custGeom>
            <a:avLst/>
            <a:gdLst>
              <a:gd name="connsiteX0" fmla="*/ 0 w 429491"/>
              <a:gd name="connsiteY0" fmla="*/ 184727 h 184727"/>
              <a:gd name="connsiteX1" fmla="*/ 124691 w 429491"/>
              <a:gd name="connsiteY1" fmla="*/ 4618 h 184727"/>
              <a:gd name="connsiteX2" fmla="*/ 249382 w 429491"/>
              <a:gd name="connsiteY2" fmla="*/ 157018 h 184727"/>
              <a:gd name="connsiteX3" fmla="*/ 429491 w 429491"/>
              <a:gd name="connsiteY3" fmla="*/ 87745 h 184727"/>
              <a:gd name="connsiteX4" fmla="*/ 429491 w 429491"/>
              <a:gd name="connsiteY4" fmla="*/ 87745 h 18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91" h="184727">
                <a:moveTo>
                  <a:pt x="0" y="184727"/>
                </a:moveTo>
                <a:cubicBezTo>
                  <a:pt x="41563" y="96981"/>
                  <a:pt x="83127" y="9236"/>
                  <a:pt x="124691" y="4618"/>
                </a:cubicBezTo>
                <a:cubicBezTo>
                  <a:pt x="166255" y="0"/>
                  <a:pt x="198582" y="143164"/>
                  <a:pt x="249382" y="157018"/>
                </a:cubicBezTo>
                <a:cubicBezTo>
                  <a:pt x="300182" y="170872"/>
                  <a:pt x="429491" y="87745"/>
                  <a:pt x="429491" y="87745"/>
                </a:cubicBezTo>
                <a:lnTo>
                  <a:pt x="429491" y="8774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Scenario</a:t>
            </a:r>
          </a:p>
        </p:txBody>
      </p:sp>
      <p:sp>
        <p:nvSpPr>
          <p:cNvPr id="70674" name="Content Placeholder 5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At later times, the </a:t>
            </a:r>
            <a:r>
              <a:rPr lang="en-US" sz="2300" dirty="0" smtClean="0">
                <a:solidFill>
                  <a:srgbClr val="00B050"/>
                </a:solidFill>
              </a:rPr>
              <a:t>curvatures or other invariants of </a:t>
            </a:r>
            <a:r>
              <a:rPr lang="en-US" sz="2300" dirty="0" err="1" smtClean="0">
                <a:solidFill>
                  <a:srgbClr val="00B050"/>
                </a:solidFill>
              </a:rPr>
              <a:t>supergravity</a:t>
            </a:r>
            <a:r>
              <a:rPr lang="en-US" sz="2300" dirty="0" smtClean="0">
                <a:solidFill>
                  <a:srgbClr val="00B050"/>
                </a:solidFill>
              </a:rPr>
              <a:t> start becoming large</a:t>
            </a:r>
          </a:p>
          <a:p>
            <a:r>
              <a:rPr lang="en-US" sz="2300" dirty="0" smtClean="0"/>
              <a:t>If we nevertheless  </a:t>
            </a:r>
            <a:r>
              <a:rPr lang="en-US" sz="2300" dirty="0" smtClean="0">
                <a:solidFill>
                  <a:srgbClr val="0000FF"/>
                </a:solidFill>
              </a:rPr>
              <a:t>insist  on the </a:t>
            </a:r>
            <a:r>
              <a:rPr lang="en-US" sz="2300" dirty="0" err="1" smtClean="0">
                <a:solidFill>
                  <a:srgbClr val="0000FF"/>
                </a:solidFill>
              </a:rPr>
              <a:t>supergravity</a:t>
            </a:r>
            <a:r>
              <a:rPr lang="en-US" sz="2300" dirty="0" smtClean="0">
                <a:solidFill>
                  <a:srgbClr val="0000FF"/>
                </a:solidFill>
              </a:rPr>
              <a:t> solution </a:t>
            </a:r>
            <a:r>
              <a:rPr lang="en-US" sz="2300" dirty="0" smtClean="0"/>
              <a:t>we encounter a </a:t>
            </a:r>
            <a:r>
              <a:rPr lang="en-US" sz="2300" dirty="0" smtClean="0">
                <a:solidFill>
                  <a:srgbClr val="FF0000"/>
                </a:solidFill>
              </a:rPr>
              <a:t>singularity </a:t>
            </a:r>
            <a:r>
              <a:rPr lang="en-US" sz="2300" dirty="0" smtClean="0">
                <a:solidFill>
                  <a:srgbClr val="002060"/>
                </a:solidFill>
              </a:rPr>
              <a:t>at some </a:t>
            </a:r>
            <a:r>
              <a:rPr lang="en-US" sz="2300" dirty="0" smtClean="0">
                <a:solidFill>
                  <a:srgbClr val="FF0000"/>
                </a:solidFill>
              </a:rPr>
              <a:t>finite</a:t>
            </a:r>
            <a:r>
              <a:rPr lang="en-US" sz="2300" dirty="0" smtClean="0">
                <a:solidFill>
                  <a:srgbClr val="002060"/>
                </a:solidFill>
              </a:rPr>
              <a:t> time</a:t>
            </a:r>
          </a:p>
          <a:p>
            <a:r>
              <a:rPr lang="en-US" sz="2300" dirty="0" smtClean="0"/>
              <a:t>Beyond this time, it is meaningless to evolve any further.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57800" y="5105400"/>
            <a:ext cx="1905000" cy="838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3600" y="3657600"/>
            <a:ext cx="1905000" cy="60960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6629400" y="4724400"/>
            <a:ext cx="175260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762500" y="4762500"/>
            <a:ext cx="1676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6972300" y="5067300"/>
            <a:ext cx="12192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334000" y="6019800"/>
            <a:ext cx="914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495801" y="5334000"/>
            <a:ext cx="1066800" cy="3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8" name="TextBox 48"/>
          <p:cNvSpPr txBox="1">
            <a:spLocks noChangeArrowheads="1"/>
          </p:cNvSpPr>
          <p:nvPr/>
        </p:nvSpPr>
        <p:spPr bwMode="auto">
          <a:xfrm>
            <a:off x="4876800" y="441960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70669" name="TextBox 49"/>
          <p:cNvSpPr txBox="1">
            <a:spLocks noChangeArrowheads="1"/>
          </p:cNvSpPr>
          <p:nvPr/>
        </p:nvSpPr>
        <p:spPr bwMode="auto">
          <a:xfrm>
            <a:off x="8001000" y="47244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70670" name="TextBox 50"/>
          <p:cNvSpPr txBox="1">
            <a:spLocks noChangeArrowheads="1"/>
          </p:cNvSpPr>
          <p:nvPr/>
        </p:nvSpPr>
        <p:spPr bwMode="auto">
          <a:xfrm>
            <a:off x="6477000" y="60198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70671" name="TextBox 51"/>
          <p:cNvSpPr txBox="1">
            <a:spLocks noChangeArrowheads="1"/>
          </p:cNvSpPr>
          <p:nvPr/>
        </p:nvSpPr>
        <p:spPr bwMode="auto">
          <a:xfrm>
            <a:off x="4648200" y="2971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boundary</a:t>
            </a:r>
          </a:p>
        </p:txBody>
      </p:sp>
      <p:sp>
        <p:nvSpPr>
          <p:cNvPr id="70672" name="TextBox 52"/>
          <p:cNvSpPr txBox="1">
            <a:spLocks noChangeArrowheads="1"/>
          </p:cNvSpPr>
          <p:nvPr/>
        </p:nvSpPr>
        <p:spPr bwMode="auto">
          <a:xfrm>
            <a:off x="6934200" y="2667000"/>
            <a:ext cx="183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Spacelike</a:t>
            </a:r>
            <a:r>
              <a:rPr lang="en-US" dirty="0"/>
              <a:t> </a:t>
            </a:r>
            <a:r>
              <a:rPr lang="en-US" sz="1400" dirty="0"/>
              <a:t>singularity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7046913" y="3163887"/>
            <a:ext cx="762000" cy="68262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57800" y="5105400"/>
            <a:ext cx="1905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4876800" y="4038600"/>
            <a:ext cx="1447800" cy="6858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43600" y="3657600"/>
            <a:ext cx="1905000" cy="158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6743700" y="4000500"/>
            <a:ext cx="1524000" cy="685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Scenario</a:t>
            </a:r>
          </a:p>
        </p:txBody>
      </p:sp>
      <p:sp>
        <p:nvSpPr>
          <p:cNvPr id="70674" name="Content Placeholder 5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300" dirty="0" smtClean="0"/>
              <a:t>However, </a:t>
            </a:r>
            <a:r>
              <a:rPr lang="en-US" sz="2300" dirty="0" smtClean="0">
                <a:solidFill>
                  <a:srgbClr val="FF0000"/>
                </a:solidFill>
              </a:rPr>
              <a:t>the gauge theory could be still well defined at this time.</a:t>
            </a:r>
          </a:p>
          <a:p>
            <a:r>
              <a:rPr lang="en-US" sz="2300" dirty="0" smtClean="0"/>
              <a:t>And if we are lucky enough the </a:t>
            </a:r>
            <a:r>
              <a:rPr lang="en-US" sz="2300" dirty="0" smtClean="0">
                <a:solidFill>
                  <a:srgbClr val="0000FF"/>
                </a:solidFill>
              </a:rPr>
              <a:t>gauge theory may be evolved beyond this point</a:t>
            </a:r>
          </a:p>
          <a:p>
            <a:r>
              <a:rPr lang="en-US" sz="2300" dirty="0" smtClean="0"/>
              <a:t>At much later times, the source could weaken again and one may regain a description in terms of </a:t>
            </a:r>
            <a:r>
              <a:rPr lang="en-US" sz="2300" dirty="0" err="1" smtClean="0"/>
              <a:t>supergravity</a:t>
            </a:r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257800" y="3962400"/>
            <a:ext cx="1905000" cy="1981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3600" y="2286000"/>
            <a:ext cx="1905000" cy="198120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6667500" y="2781300"/>
            <a:ext cx="167640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6629400" y="4724400"/>
            <a:ext cx="175260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762500" y="4762500"/>
            <a:ext cx="1676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6972300" y="5067300"/>
            <a:ext cx="12192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334000" y="6019800"/>
            <a:ext cx="914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495801" y="5334000"/>
            <a:ext cx="1066800" cy="3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8" name="TextBox 48"/>
          <p:cNvSpPr txBox="1">
            <a:spLocks noChangeArrowheads="1"/>
          </p:cNvSpPr>
          <p:nvPr/>
        </p:nvSpPr>
        <p:spPr bwMode="auto">
          <a:xfrm>
            <a:off x="4876800" y="441960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70669" name="TextBox 49"/>
          <p:cNvSpPr txBox="1">
            <a:spLocks noChangeArrowheads="1"/>
          </p:cNvSpPr>
          <p:nvPr/>
        </p:nvSpPr>
        <p:spPr bwMode="auto">
          <a:xfrm>
            <a:off x="8001000" y="47244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70670" name="TextBox 50"/>
          <p:cNvSpPr txBox="1">
            <a:spLocks noChangeArrowheads="1"/>
          </p:cNvSpPr>
          <p:nvPr/>
        </p:nvSpPr>
        <p:spPr bwMode="auto">
          <a:xfrm>
            <a:off x="6477000" y="60198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70671" name="TextBox 51"/>
          <p:cNvSpPr txBox="1">
            <a:spLocks noChangeArrowheads="1"/>
          </p:cNvSpPr>
          <p:nvPr/>
        </p:nvSpPr>
        <p:spPr bwMode="auto">
          <a:xfrm>
            <a:off x="4648200" y="2971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boundary</a:t>
            </a:r>
          </a:p>
        </p:txBody>
      </p:sp>
      <p:sp>
        <p:nvSpPr>
          <p:cNvPr id="70672" name="TextBox 52"/>
          <p:cNvSpPr txBox="1">
            <a:spLocks noChangeArrowheads="1"/>
          </p:cNvSpPr>
          <p:nvPr/>
        </p:nvSpPr>
        <p:spPr bwMode="auto">
          <a:xfrm>
            <a:off x="7312025" y="3200400"/>
            <a:ext cx="183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Spacelike</a:t>
            </a:r>
            <a:r>
              <a:rPr lang="en-US" dirty="0"/>
              <a:t> </a:t>
            </a:r>
            <a:r>
              <a:rPr lang="en-US" sz="1400" dirty="0"/>
              <a:t>singularity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7543800" y="3581400"/>
            <a:ext cx="835025" cy="3810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57800" y="5105400"/>
            <a:ext cx="1905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4876800" y="4038600"/>
            <a:ext cx="1447800" cy="6858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43600" y="3657600"/>
            <a:ext cx="1905000" cy="158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6781800" y="4038600"/>
            <a:ext cx="1447800" cy="685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4762500" y="2781300"/>
            <a:ext cx="1676400" cy="6858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Models implementing this Scenario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We will try to implement  this scenario by turning on sources in the gauge theory which correspond to </a:t>
            </a:r>
            <a:r>
              <a:rPr lang="en-US" sz="2300" dirty="0" smtClean="0">
                <a:solidFill>
                  <a:srgbClr val="0000FF"/>
                </a:solidFill>
              </a:rPr>
              <a:t>time dependent couplings             </a:t>
            </a:r>
            <a:endParaRPr lang="en-US" sz="2300" dirty="0" smtClean="0"/>
          </a:p>
          <a:p>
            <a:r>
              <a:rPr lang="en-US" sz="2300" dirty="0" smtClean="0">
                <a:solidFill>
                  <a:srgbClr val="FF0000"/>
                </a:solidFill>
              </a:rPr>
              <a:t>The gauge theory would still live on flat space-time </a:t>
            </a:r>
            <a:r>
              <a:rPr lang="en-US" sz="2300" dirty="0" smtClean="0"/>
              <a:t>and there would be no other source.</a:t>
            </a:r>
          </a:p>
          <a:p>
            <a:r>
              <a:rPr lang="en-US" sz="2300" dirty="0" smtClean="0"/>
              <a:t>We will  choose  the gauge theory coupling to be </a:t>
            </a:r>
            <a:r>
              <a:rPr lang="en-US" sz="2300" dirty="0" smtClean="0">
                <a:solidFill>
                  <a:srgbClr val="3366FF"/>
                </a:solidFill>
              </a:rPr>
              <a:t>bounded everywhere</a:t>
            </a:r>
            <a:r>
              <a:rPr lang="en-US" sz="2300" dirty="0" smtClean="0"/>
              <a:t>  and  becoming  vanishingly  small  at  some  time.</a:t>
            </a:r>
          </a:p>
          <a:p>
            <a:pPr>
              <a:buNone/>
            </a:pPr>
            <a:endParaRPr lang="en-US" sz="2300" dirty="0"/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49580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86000"/>
            <a:ext cx="9729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2999" y="4419600"/>
            <a:ext cx="8107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781800" y="61722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In </a:t>
            </a:r>
            <a:r>
              <a:rPr lang="en-US" sz="2300" dirty="0" err="1" smtClean="0"/>
              <a:t>supergravity</a:t>
            </a:r>
            <a:r>
              <a:rPr lang="en-US" sz="2300" dirty="0" smtClean="0"/>
              <a:t> this would correspond to a metric which is </a:t>
            </a:r>
            <a:r>
              <a:rPr lang="en-US" sz="2300" dirty="0" smtClean="0">
                <a:solidFill>
                  <a:srgbClr val="FF3300"/>
                </a:solidFill>
              </a:rPr>
              <a:t>constrained to be </a:t>
            </a:r>
            <a:r>
              <a:rPr lang="en-US" sz="2300" b="1" dirty="0" smtClean="0">
                <a:solidFill>
                  <a:srgbClr val="0066FF"/>
                </a:solidFill>
              </a:rPr>
              <a:t>FLAT</a:t>
            </a:r>
            <a:r>
              <a:rPr lang="en-US" sz="2300" dirty="0" smtClean="0">
                <a:solidFill>
                  <a:srgbClr val="FF3300"/>
                </a:solidFill>
              </a:rPr>
              <a:t> on the boundary </a:t>
            </a:r>
            <a:r>
              <a:rPr lang="en-US" sz="2300" dirty="0" smtClean="0"/>
              <a:t>and </a:t>
            </a:r>
            <a:r>
              <a:rPr lang="en-US" sz="2300" dirty="0" smtClean="0">
                <a:solidFill>
                  <a:srgbClr val="0000FF"/>
                </a:solidFill>
              </a:rPr>
              <a:t>a dilaton whose boundary value matches the gauge theory coupling</a:t>
            </a:r>
            <a:r>
              <a:rPr lang="en-US" sz="2300" dirty="0" smtClean="0"/>
              <a:t>.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At early times this should be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5638800"/>
            <a:ext cx="149888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876800"/>
            <a:ext cx="3581400" cy="4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819400"/>
            <a:ext cx="5562600" cy="75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1" y="3626459"/>
            <a:ext cx="1981199" cy="40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1" y="4267201"/>
            <a:ext cx="3733799" cy="50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The best controlled solutions  of this type are those with </a:t>
            </a:r>
            <a:r>
              <a:rPr lang="en-US" sz="2300" dirty="0" smtClean="0">
                <a:solidFill>
                  <a:srgbClr val="FF0000"/>
                </a:solidFill>
              </a:rPr>
              <a:t>null </a:t>
            </a:r>
            <a:r>
              <a:rPr lang="en-US" sz="2300" dirty="0" smtClean="0"/>
              <a:t>rather  than  spacelike  singularities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Where             is the </a:t>
            </a:r>
            <a:r>
              <a:rPr lang="en-US" sz="2300" dirty="0" smtClean="0">
                <a:solidFill>
                  <a:srgbClr val="0070C0"/>
                </a:solidFill>
              </a:rPr>
              <a:t>dilaton</a:t>
            </a:r>
            <a:r>
              <a:rPr lang="en-US" sz="2300" dirty="0" smtClean="0"/>
              <a:t> which is a </a:t>
            </a:r>
            <a:r>
              <a:rPr lang="en-US" sz="2300" dirty="0" smtClean="0">
                <a:solidFill>
                  <a:srgbClr val="FF0000"/>
                </a:solidFill>
              </a:rPr>
              <a:t>function of         alone.</a:t>
            </a:r>
          </a:p>
          <a:p>
            <a:r>
              <a:rPr lang="en-US" sz="2300" dirty="0" smtClean="0"/>
              <a:t>These solutions have been independently obtained and studied by </a:t>
            </a:r>
          </a:p>
          <a:p>
            <a:pPr>
              <a:buNone/>
            </a:pPr>
            <a:r>
              <a:rPr lang="en-US" sz="2300" dirty="0" smtClean="0"/>
              <a:t>               </a:t>
            </a:r>
            <a:r>
              <a:rPr lang="en-US" sz="2300" dirty="0" smtClean="0">
                <a:solidFill>
                  <a:srgbClr val="00B050"/>
                </a:solidFill>
              </a:rPr>
              <a:t>Chu and Ho,  JHEP 0604 (2006) 013</a:t>
            </a:r>
          </a:p>
          <a:p>
            <a:pPr>
              <a:buNone/>
            </a:pPr>
            <a:r>
              <a:rPr lang="en-US" sz="2300" dirty="0" smtClean="0">
                <a:solidFill>
                  <a:srgbClr val="00B050"/>
                </a:solidFill>
              </a:rPr>
              <a:t>               Chu and Ho,  </a:t>
            </a:r>
            <a:r>
              <a:rPr lang="en-US" sz="2300" dirty="0" err="1" smtClean="0">
                <a:solidFill>
                  <a:srgbClr val="00B050"/>
                </a:solidFill>
              </a:rPr>
              <a:t>hep-th</a:t>
            </a:r>
            <a:r>
              <a:rPr lang="en-US" sz="2300" dirty="0" smtClean="0">
                <a:solidFill>
                  <a:srgbClr val="00B050"/>
                </a:solidFill>
              </a:rPr>
              <a:t>/0710.2640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38400"/>
            <a:ext cx="628357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557919"/>
            <a:ext cx="990600" cy="41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276600"/>
            <a:ext cx="762000" cy="35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200401"/>
            <a:ext cx="49288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The best controlled solutions  of this type are those with </a:t>
            </a:r>
            <a:r>
              <a:rPr lang="en-US" sz="2300" dirty="0" smtClean="0">
                <a:solidFill>
                  <a:srgbClr val="FF0000"/>
                </a:solidFill>
              </a:rPr>
              <a:t>null </a:t>
            </a:r>
            <a:r>
              <a:rPr lang="en-US" sz="2300" dirty="0" smtClean="0"/>
              <a:t>rather  than  spacelike  singularities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Where             is the </a:t>
            </a:r>
            <a:r>
              <a:rPr lang="en-US" sz="2300" dirty="0" smtClean="0">
                <a:solidFill>
                  <a:srgbClr val="0070C0"/>
                </a:solidFill>
              </a:rPr>
              <a:t>dilaton</a:t>
            </a:r>
            <a:r>
              <a:rPr lang="en-US" sz="2300" dirty="0" smtClean="0"/>
              <a:t> which is a </a:t>
            </a:r>
            <a:r>
              <a:rPr lang="en-US" sz="2300" dirty="0" smtClean="0">
                <a:solidFill>
                  <a:srgbClr val="FF0000"/>
                </a:solidFill>
              </a:rPr>
              <a:t>function of         alone.</a:t>
            </a:r>
          </a:p>
          <a:p>
            <a:r>
              <a:rPr lang="en-US" sz="2300" dirty="0" smtClean="0">
                <a:solidFill>
                  <a:srgbClr val="0066FF"/>
                </a:solidFill>
              </a:rPr>
              <a:t>This function may be chosen freely</a:t>
            </a:r>
            <a:r>
              <a:rPr lang="en-US" sz="2300" dirty="0" smtClean="0"/>
              <a:t>..in particular we can choose this function of the desired form.</a:t>
            </a:r>
          </a:p>
          <a:p>
            <a:r>
              <a:rPr lang="en-US" sz="2300" dirty="0" smtClean="0"/>
              <a:t>For example,</a:t>
            </a:r>
            <a:endParaRPr lang="en-US" sz="2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38400"/>
            <a:ext cx="628357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557919"/>
            <a:ext cx="990600" cy="41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724400"/>
            <a:ext cx="3505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276600"/>
            <a:ext cx="762000" cy="35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3200400"/>
            <a:ext cx="533400" cy="41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6172200"/>
            <a:ext cx="49288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4267200"/>
            <a:ext cx="533400" cy="42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5181600"/>
            <a:ext cx="264920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57800" y="3962400"/>
            <a:ext cx="1905000" cy="1981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3600" y="2286000"/>
            <a:ext cx="1905000" cy="198120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4762500" y="2781300"/>
            <a:ext cx="167640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6667500" y="2781300"/>
            <a:ext cx="167640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6629400" y="4724400"/>
            <a:ext cx="175260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762500" y="4762500"/>
            <a:ext cx="1676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162800" y="3962400"/>
            <a:ext cx="685800" cy="304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715000" y="3962400"/>
            <a:ext cx="13716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324600" y="4267200"/>
            <a:ext cx="1524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6972300" y="5067300"/>
            <a:ext cx="12192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334000" y="6019800"/>
            <a:ext cx="914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495801" y="5334000"/>
            <a:ext cx="1066800" cy="3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8" name="TextBox 48"/>
          <p:cNvSpPr txBox="1">
            <a:spLocks noChangeArrowheads="1"/>
          </p:cNvSpPr>
          <p:nvPr/>
        </p:nvSpPr>
        <p:spPr bwMode="auto">
          <a:xfrm>
            <a:off x="4876800" y="441960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20499" name="TextBox 49"/>
          <p:cNvSpPr txBox="1">
            <a:spLocks noChangeArrowheads="1"/>
          </p:cNvSpPr>
          <p:nvPr/>
        </p:nvSpPr>
        <p:spPr bwMode="auto">
          <a:xfrm>
            <a:off x="8001000" y="47244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0500" name="TextBox 50"/>
          <p:cNvSpPr txBox="1">
            <a:spLocks noChangeArrowheads="1"/>
          </p:cNvSpPr>
          <p:nvPr/>
        </p:nvSpPr>
        <p:spPr bwMode="auto">
          <a:xfrm>
            <a:off x="6477000" y="60198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20501" name="TextBox 51"/>
          <p:cNvSpPr txBox="1">
            <a:spLocks noChangeArrowheads="1"/>
          </p:cNvSpPr>
          <p:nvPr/>
        </p:nvSpPr>
        <p:spPr bwMode="auto">
          <a:xfrm>
            <a:off x="4648200" y="2971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boundary</a:t>
            </a:r>
          </a:p>
        </p:txBody>
      </p:sp>
      <p:sp>
        <p:nvSpPr>
          <p:cNvPr id="20502" name="TextBox 52"/>
          <p:cNvSpPr txBox="1">
            <a:spLocks noChangeArrowheads="1"/>
          </p:cNvSpPr>
          <p:nvPr/>
        </p:nvSpPr>
        <p:spPr bwMode="auto">
          <a:xfrm>
            <a:off x="7543800" y="3200400"/>
            <a:ext cx="136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Null</a:t>
            </a:r>
            <a:r>
              <a:rPr lang="en-US"/>
              <a:t> </a:t>
            </a:r>
            <a:r>
              <a:rPr lang="en-US" sz="1400"/>
              <a:t>singularity</a:t>
            </a:r>
          </a:p>
        </p:txBody>
      </p:sp>
      <p:cxnSp>
        <p:nvCxnSpPr>
          <p:cNvPr id="57" name="Straight Arrow Connector 56"/>
          <p:cNvCxnSpPr>
            <a:stCxn id="20502" idx="2"/>
          </p:cNvCxnSpPr>
          <p:nvPr/>
        </p:nvCxnSpPr>
        <p:spPr>
          <a:xfrm rot="5400000">
            <a:off x="7574757" y="3539331"/>
            <a:ext cx="620712" cy="68262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4" name="Content Placeholder 58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867400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0000FF"/>
                </a:solidFill>
              </a:rPr>
              <a:t>There is a singularity  at </a:t>
            </a:r>
          </a:p>
          <a:p>
            <a:pPr>
              <a:buNone/>
            </a:pPr>
            <a:r>
              <a:rPr lang="en-US" sz="2300" dirty="0" smtClean="0">
                <a:solidFill>
                  <a:srgbClr val="0000FF"/>
                </a:solidFill>
              </a:rPr>
              <a:t>                  .</a:t>
            </a:r>
            <a:r>
              <a:rPr lang="en-US" sz="2300" dirty="0" smtClean="0"/>
              <a:t>  Null geodesics</a:t>
            </a:r>
          </a:p>
          <a:p>
            <a:pPr>
              <a:buNone/>
            </a:pPr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where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reach this at </a:t>
            </a:r>
            <a:r>
              <a:rPr lang="en-US" sz="2300" dirty="0" smtClean="0">
                <a:solidFill>
                  <a:srgbClr val="FF0000"/>
                </a:solidFill>
              </a:rPr>
              <a:t>finite affine parameter</a:t>
            </a:r>
            <a:r>
              <a:rPr lang="en-US" sz="2300" dirty="0" smtClean="0"/>
              <a:t> if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  is finite.</a:t>
            </a:r>
          </a:p>
          <a:p>
            <a:pPr>
              <a:buNone/>
            </a:pPr>
            <a:r>
              <a:rPr lang="en-US" sz="2300" dirty="0" smtClean="0"/>
              <a:t>      </a:t>
            </a:r>
            <a:endParaRPr lang="en-US" sz="23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</p:txBody>
      </p:sp>
      <p:cxnSp>
        <p:nvCxnSpPr>
          <p:cNvPr id="61" name="Straight Arrow Connector 60"/>
          <p:cNvCxnSpPr/>
          <p:nvPr/>
        </p:nvCxnSpPr>
        <p:spPr>
          <a:xfrm rot="5400000" flipH="1" flipV="1">
            <a:off x="5486400" y="3429000"/>
            <a:ext cx="2514600" cy="685800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2" name="Content Placeholder 61"/>
          <p:cNvGraphicFramePr>
            <a:graphicFrameLocks noChangeAspect="1"/>
          </p:cNvGraphicFramePr>
          <p:nvPr>
            <p:ph sz="half" idx="2"/>
          </p:nvPr>
        </p:nvGraphicFramePr>
        <p:xfrm>
          <a:off x="7177088" y="2286000"/>
          <a:ext cx="228600" cy="274638"/>
        </p:xfrm>
        <a:graphic>
          <a:graphicData uri="http://schemas.openxmlformats.org/presentationml/2006/ole">
            <p:oleObj spid="_x0000_s3074" name="Equation" r:id="rId3" imgW="190440" imgH="228600" progId="Equation.3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914400" y="838200"/>
          <a:ext cx="838200" cy="444623"/>
        </p:xfrm>
        <a:graphic>
          <a:graphicData uri="http://schemas.openxmlformats.org/presentationml/2006/ole">
            <p:oleObj spid="_x0000_s3075" name="Equation" r:id="rId4" imgW="431640" imgH="228600" progId="Equation.3">
              <p:embed/>
            </p:oleObj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65155"/>
            <a:ext cx="2090737" cy="41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828800"/>
            <a:ext cx="3733800" cy="67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2667000"/>
            <a:ext cx="1752600" cy="71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Straight Connector 29"/>
          <p:cNvCxnSpPr/>
          <p:nvPr/>
        </p:nvCxnSpPr>
        <p:spPr>
          <a:xfrm rot="10800000">
            <a:off x="5638800" y="3962400"/>
            <a:ext cx="6858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35834" y="4114800"/>
            <a:ext cx="2055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57800" y="3962400"/>
            <a:ext cx="1905000" cy="1981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3600" y="2286000"/>
            <a:ext cx="1905000" cy="198120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4762500" y="2781300"/>
            <a:ext cx="167640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6667500" y="2781300"/>
            <a:ext cx="167640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6629400" y="4724400"/>
            <a:ext cx="175260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762500" y="4762500"/>
            <a:ext cx="1676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162800" y="3962400"/>
            <a:ext cx="685800" cy="304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715000" y="3962400"/>
            <a:ext cx="13716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324600" y="4267200"/>
            <a:ext cx="1524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6972300" y="5067300"/>
            <a:ext cx="12192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334000" y="6019800"/>
            <a:ext cx="914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495801" y="5334000"/>
            <a:ext cx="1066800" cy="3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8" name="TextBox 48"/>
          <p:cNvSpPr txBox="1">
            <a:spLocks noChangeArrowheads="1"/>
          </p:cNvSpPr>
          <p:nvPr/>
        </p:nvSpPr>
        <p:spPr bwMode="auto">
          <a:xfrm>
            <a:off x="4876800" y="441960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20499" name="TextBox 49"/>
          <p:cNvSpPr txBox="1">
            <a:spLocks noChangeArrowheads="1"/>
          </p:cNvSpPr>
          <p:nvPr/>
        </p:nvSpPr>
        <p:spPr bwMode="auto">
          <a:xfrm>
            <a:off x="8001000" y="47244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0500" name="TextBox 50"/>
          <p:cNvSpPr txBox="1">
            <a:spLocks noChangeArrowheads="1"/>
          </p:cNvSpPr>
          <p:nvPr/>
        </p:nvSpPr>
        <p:spPr bwMode="auto">
          <a:xfrm>
            <a:off x="6477000" y="60198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20501" name="TextBox 51"/>
          <p:cNvSpPr txBox="1">
            <a:spLocks noChangeArrowheads="1"/>
          </p:cNvSpPr>
          <p:nvPr/>
        </p:nvSpPr>
        <p:spPr bwMode="auto">
          <a:xfrm>
            <a:off x="4648200" y="2971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boundary</a:t>
            </a:r>
          </a:p>
        </p:txBody>
      </p:sp>
      <p:sp>
        <p:nvSpPr>
          <p:cNvPr id="20502" name="TextBox 52"/>
          <p:cNvSpPr txBox="1">
            <a:spLocks noChangeArrowheads="1"/>
          </p:cNvSpPr>
          <p:nvPr/>
        </p:nvSpPr>
        <p:spPr bwMode="auto">
          <a:xfrm>
            <a:off x="7543800" y="3200400"/>
            <a:ext cx="136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Null</a:t>
            </a:r>
            <a:r>
              <a:rPr lang="en-US"/>
              <a:t> </a:t>
            </a:r>
            <a:r>
              <a:rPr lang="en-US" sz="1400"/>
              <a:t>singularity</a:t>
            </a:r>
          </a:p>
        </p:txBody>
      </p:sp>
      <p:cxnSp>
        <p:nvCxnSpPr>
          <p:cNvPr id="57" name="Straight Arrow Connector 56"/>
          <p:cNvCxnSpPr>
            <a:stCxn id="20502" idx="2"/>
          </p:cNvCxnSpPr>
          <p:nvPr/>
        </p:nvCxnSpPr>
        <p:spPr>
          <a:xfrm rot="5400000">
            <a:off x="7574757" y="3539331"/>
            <a:ext cx="620712" cy="68262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4" name="Content Placeholder 58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867400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0000FF"/>
                </a:solidFill>
              </a:rPr>
              <a:t>There is a singularity  at </a:t>
            </a:r>
          </a:p>
          <a:p>
            <a:pPr>
              <a:buNone/>
            </a:pPr>
            <a:r>
              <a:rPr lang="en-US" sz="2300" dirty="0" smtClean="0">
                <a:solidFill>
                  <a:srgbClr val="0000FF"/>
                </a:solidFill>
              </a:rPr>
              <a:t>                  .</a:t>
            </a:r>
            <a:r>
              <a:rPr lang="en-US" sz="2300" dirty="0" smtClean="0"/>
              <a:t>  Null geodesics</a:t>
            </a:r>
          </a:p>
          <a:p>
            <a:pPr>
              <a:buNone/>
            </a:pPr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where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reach this at </a:t>
            </a:r>
            <a:r>
              <a:rPr lang="en-US" sz="2300" dirty="0" smtClean="0">
                <a:solidFill>
                  <a:srgbClr val="FF0000"/>
                </a:solidFill>
              </a:rPr>
              <a:t>finite affine parameter</a:t>
            </a:r>
            <a:r>
              <a:rPr lang="en-US" sz="2300" dirty="0" smtClean="0"/>
              <a:t> if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  is finite.</a:t>
            </a:r>
          </a:p>
          <a:p>
            <a:pPr>
              <a:buNone/>
            </a:pPr>
            <a:r>
              <a:rPr lang="en-US" sz="2300" dirty="0" smtClean="0"/>
              <a:t>      </a:t>
            </a:r>
            <a:r>
              <a:rPr lang="en-US" sz="2300" dirty="0" smtClean="0">
                <a:solidFill>
                  <a:srgbClr val="0000FF"/>
                </a:solidFill>
              </a:rPr>
              <a:t>Tidal forces diverge here.</a:t>
            </a:r>
          </a:p>
          <a:p>
            <a:pPr>
              <a:buNone/>
            </a:pPr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</p:txBody>
      </p:sp>
      <p:cxnSp>
        <p:nvCxnSpPr>
          <p:cNvPr id="61" name="Straight Arrow Connector 60"/>
          <p:cNvCxnSpPr/>
          <p:nvPr/>
        </p:nvCxnSpPr>
        <p:spPr>
          <a:xfrm rot="5400000" flipH="1" flipV="1">
            <a:off x="5486400" y="3429000"/>
            <a:ext cx="2514600" cy="685800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2" name="Content Placeholder 61"/>
          <p:cNvGraphicFramePr>
            <a:graphicFrameLocks noChangeAspect="1"/>
          </p:cNvGraphicFramePr>
          <p:nvPr>
            <p:ph sz="half" idx="2"/>
          </p:nvPr>
        </p:nvGraphicFramePr>
        <p:xfrm>
          <a:off x="7177088" y="2286000"/>
          <a:ext cx="228600" cy="274638"/>
        </p:xfrm>
        <a:graphic>
          <a:graphicData uri="http://schemas.openxmlformats.org/presentationml/2006/ole">
            <p:oleObj spid="_x0000_s45058" name="Equation" r:id="rId3" imgW="190440" imgH="228600" progId="Equation.3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914400" y="838200"/>
          <a:ext cx="838200" cy="444623"/>
        </p:xfrm>
        <a:graphic>
          <a:graphicData uri="http://schemas.openxmlformats.org/presentationml/2006/ole">
            <p:oleObj spid="_x0000_s45059" name="Equation" r:id="rId4" imgW="431640" imgH="228600" progId="Equation.3">
              <p:embed/>
            </p:oleObj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65155"/>
            <a:ext cx="2090737" cy="41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828800"/>
            <a:ext cx="3733800" cy="67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2667000"/>
            <a:ext cx="1752600" cy="71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Straight Connector 29"/>
          <p:cNvCxnSpPr/>
          <p:nvPr/>
        </p:nvCxnSpPr>
        <p:spPr>
          <a:xfrm rot="10800000">
            <a:off x="5638800" y="3962400"/>
            <a:ext cx="6858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35834" y="4114800"/>
            <a:ext cx="2055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Space-like and Null Singularities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Space-like or Null singularities are difficult to understand – these are singularities which you cannot “see” and therefore cannot  avoid.</a:t>
            </a:r>
          </a:p>
          <a:p>
            <a:r>
              <a:rPr lang="en-US" sz="2300" dirty="0" smtClean="0"/>
              <a:t>They usually signify a </a:t>
            </a:r>
            <a:r>
              <a:rPr lang="en-US" sz="2300" dirty="0" smtClean="0">
                <a:solidFill>
                  <a:srgbClr val="FF0000"/>
                </a:solidFill>
              </a:rPr>
              <a:t>beginning</a:t>
            </a:r>
            <a:r>
              <a:rPr lang="en-US" sz="2300" dirty="0" smtClean="0"/>
              <a:t> or </a:t>
            </a:r>
            <a:r>
              <a:rPr lang="en-US" sz="2300" dirty="0" smtClean="0">
                <a:solidFill>
                  <a:srgbClr val="2116AA"/>
                </a:solidFill>
              </a:rPr>
              <a:t>end</a:t>
            </a:r>
            <a:r>
              <a:rPr lang="en-US" sz="2300" dirty="0" smtClean="0"/>
              <a:t> of time</a:t>
            </a:r>
          </a:p>
          <a:p>
            <a:r>
              <a:rPr lang="en-US" sz="2300" dirty="0" smtClean="0"/>
              <a:t>This is hard to think about in the usual context of quantum mechanical time evolution</a:t>
            </a:r>
          </a:p>
          <a:p>
            <a:r>
              <a:rPr lang="en-US" sz="2300" dirty="0" smtClean="0"/>
              <a:t>In this talk – will summarize one approach to gain insight using </a:t>
            </a:r>
            <a:r>
              <a:rPr lang="en-US" sz="2300" dirty="0" smtClean="0">
                <a:solidFill>
                  <a:srgbClr val="00B050"/>
                </a:solidFill>
              </a:rPr>
              <a:t>dual </a:t>
            </a:r>
            <a:r>
              <a:rPr lang="en-US" sz="2300" dirty="0" smtClean="0"/>
              <a:t>descriptions of the </a:t>
            </a:r>
            <a:r>
              <a:rPr lang="en-US" sz="2300" dirty="0" err="1" smtClean="0"/>
              <a:t>AdS</a:t>
            </a:r>
            <a:r>
              <a:rPr lang="en-US" sz="2300" dirty="0" smtClean="0"/>
              <a:t>/CFT type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57800" y="3962400"/>
            <a:ext cx="1905000" cy="1981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3600" y="2286000"/>
            <a:ext cx="1905000" cy="198120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4762500" y="2781300"/>
            <a:ext cx="167640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6667500" y="2781300"/>
            <a:ext cx="167640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6629400" y="4724400"/>
            <a:ext cx="175260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762500" y="4762500"/>
            <a:ext cx="1676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162800" y="3962400"/>
            <a:ext cx="685800" cy="304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715000" y="3962400"/>
            <a:ext cx="13716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172200" y="4267200"/>
            <a:ext cx="1676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6972300" y="5067300"/>
            <a:ext cx="12192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334000" y="6019800"/>
            <a:ext cx="914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495801" y="5334000"/>
            <a:ext cx="1066800" cy="3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8" name="TextBox 48"/>
          <p:cNvSpPr txBox="1">
            <a:spLocks noChangeArrowheads="1"/>
          </p:cNvSpPr>
          <p:nvPr/>
        </p:nvSpPr>
        <p:spPr bwMode="auto">
          <a:xfrm>
            <a:off x="4876800" y="441960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20499" name="TextBox 49"/>
          <p:cNvSpPr txBox="1">
            <a:spLocks noChangeArrowheads="1"/>
          </p:cNvSpPr>
          <p:nvPr/>
        </p:nvSpPr>
        <p:spPr bwMode="auto">
          <a:xfrm>
            <a:off x="8001000" y="47244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0500" name="TextBox 50"/>
          <p:cNvSpPr txBox="1">
            <a:spLocks noChangeArrowheads="1"/>
          </p:cNvSpPr>
          <p:nvPr/>
        </p:nvSpPr>
        <p:spPr bwMode="auto">
          <a:xfrm>
            <a:off x="6477000" y="60198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20501" name="TextBox 51"/>
          <p:cNvSpPr txBox="1">
            <a:spLocks noChangeArrowheads="1"/>
          </p:cNvSpPr>
          <p:nvPr/>
        </p:nvSpPr>
        <p:spPr bwMode="auto">
          <a:xfrm>
            <a:off x="4648200" y="2971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boundary</a:t>
            </a:r>
          </a:p>
        </p:txBody>
      </p:sp>
      <p:sp>
        <p:nvSpPr>
          <p:cNvPr id="20502" name="TextBox 52"/>
          <p:cNvSpPr txBox="1">
            <a:spLocks noChangeArrowheads="1"/>
          </p:cNvSpPr>
          <p:nvPr/>
        </p:nvSpPr>
        <p:spPr bwMode="auto">
          <a:xfrm>
            <a:off x="7543800" y="3200400"/>
            <a:ext cx="136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Null</a:t>
            </a:r>
            <a:r>
              <a:rPr lang="en-US"/>
              <a:t> </a:t>
            </a:r>
            <a:r>
              <a:rPr lang="en-US" sz="1400"/>
              <a:t>singularity</a:t>
            </a:r>
          </a:p>
        </p:txBody>
      </p:sp>
      <p:cxnSp>
        <p:nvCxnSpPr>
          <p:cNvPr id="57" name="Straight Arrow Connector 56"/>
          <p:cNvCxnSpPr>
            <a:stCxn id="20502" idx="2"/>
          </p:cNvCxnSpPr>
          <p:nvPr/>
        </p:nvCxnSpPr>
        <p:spPr>
          <a:xfrm rot="5400000">
            <a:off x="7574757" y="3539331"/>
            <a:ext cx="620712" cy="68262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4" name="Content Placeholder 58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867400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0000FF"/>
                </a:solidFill>
              </a:rPr>
              <a:t>There is a singularity  at </a:t>
            </a:r>
          </a:p>
          <a:p>
            <a:pPr>
              <a:buNone/>
            </a:pPr>
            <a:r>
              <a:rPr lang="en-US" sz="2300" dirty="0" smtClean="0">
                <a:solidFill>
                  <a:srgbClr val="0000FF"/>
                </a:solidFill>
              </a:rPr>
              <a:t>                  .</a:t>
            </a:r>
            <a:r>
              <a:rPr lang="en-US" sz="2300" dirty="0" smtClean="0"/>
              <a:t>  Null geodesics</a:t>
            </a:r>
          </a:p>
          <a:p>
            <a:pPr>
              <a:buNone/>
            </a:pPr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where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reach this at </a:t>
            </a:r>
            <a:r>
              <a:rPr lang="en-US" sz="2300" dirty="0" smtClean="0">
                <a:solidFill>
                  <a:srgbClr val="FF0000"/>
                </a:solidFill>
              </a:rPr>
              <a:t>finite affine parameter</a:t>
            </a:r>
            <a:r>
              <a:rPr lang="en-US" sz="2300" dirty="0" smtClean="0"/>
              <a:t> if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  is finite.</a:t>
            </a:r>
          </a:p>
          <a:p>
            <a:pPr>
              <a:buNone/>
            </a:pPr>
            <a:r>
              <a:rPr lang="en-US" sz="2300" dirty="0" smtClean="0"/>
              <a:t>     </a:t>
            </a:r>
            <a:r>
              <a:rPr lang="en-US" sz="2300" dirty="0" smtClean="0">
                <a:solidFill>
                  <a:srgbClr val="0000FF"/>
                </a:solidFill>
              </a:rPr>
              <a:t>However, the singularity </a:t>
            </a:r>
            <a:r>
              <a:rPr lang="en-US" sz="2300" dirty="0" smtClean="0">
                <a:solidFill>
                  <a:srgbClr val="FF0000"/>
                </a:solidFill>
              </a:rPr>
              <a:t>weakens</a:t>
            </a:r>
            <a:r>
              <a:rPr lang="en-US" sz="2300" dirty="0" smtClean="0">
                <a:solidFill>
                  <a:srgbClr val="0000FF"/>
                </a:solidFill>
              </a:rPr>
              <a:t> as we approach the boundary</a:t>
            </a:r>
          </a:p>
          <a:p>
            <a:pPr>
              <a:buNone/>
            </a:pPr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</p:txBody>
      </p:sp>
      <p:cxnSp>
        <p:nvCxnSpPr>
          <p:cNvPr id="61" name="Straight Arrow Connector 60"/>
          <p:cNvCxnSpPr/>
          <p:nvPr/>
        </p:nvCxnSpPr>
        <p:spPr>
          <a:xfrm rot="5400000" flipH="1" flipV="1">
            <a:off x="5486400" y="3429000"/>
            <a:ext cx="2514600" cy="685800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2" name="Content Placeholder 61"/>
          <p:cNvGraphicFramePr>
            <a:graphicFrameLocks noChangeAspect="1"/>
          </p:cNvGraphicFramePr>
          <p:nvPr>
            <p:ph sz="half" idx="2"/>
          </p:nvPr>
        </p:nvGraphicFramePr>
        <p:xfrm>
          <a:off x="7177088" y="2286000"/>
          <a:ext cx="228600" cy="274638"/>
        </p:xfrm>
        <a:graphic>
          <a:graphicData uri="http://schemas.openxmlformats.org/presentationml/2006/ole">
            <p:oleObj spid="_x0000_s4098" name="Equation" r:id="rId3" imgW="190440" imgH="228600" progId="Equation.3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914400" y="838200"/>
          <a:ext cx="838200" cy="444623"/>
        </p:xfrm>
        <a:graphic>
          <a:graphicData uri="http://schemas.openxmlformats.org/presentationml/2006/ole">
            <p:oleObj spid="_x0000_s4099" name="Equation" r:id="rId4" imgW="431640" imgH="228600" progId="Equation.3">
              <p:embed/>
            </p:oleObj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65155"/>
            <a:ext cx="2090737" cy="41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828800"/>
            <a:ext cx="3733800" cy="67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2667000"/>
            <a:ext cx="1752600" cy="71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Straight Connector 29"/>
          <p:cNvCxnSpPr/>
          <p:nvPr/>
        </p:nvCxnSpPr>
        <p:spPr>
          <a:xfrm rot="10800000">
            <a:off x="5638800" y="3962400"/>
            <a:ext cx="5334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35834" y="4114800"/>
            <a:ext cx="2055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These solutions are in fact related to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 where                                                                           </a:t>
            </a:r>
          </a:p>
          <a:p>
            <a:pPr>
              <a:buNone/>
            </a:pPr>
            <a:r>
              <a:rPr lang="en-US" sz="2300" dirty="0" smtClean="0"/>
              <a:t>      by coordinate  transformations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This  is  an example  of the general  fact  that  a  </a:t>
            </a:r>
            <a:r>
              <a:rPr lang="en-US" sz="2300" dirty="0" smtClean="0">
                <a:solidFill>
                  <a:srgbClr val="0066FF"/>
                </a:solidFill>
              </a:rPr>
              <a:t>Weyl transformation  on  the  boundary  </a:t>
            </a:r>
            <a:r>
              <a:rPr lang="en-US" sz="2300" dirty="0" smtClean="0"/>
              <a:t>is  equivalent  to  a  </a:t>
            </a:r>
            <a:r>
              <a:rPr lang="en-US" sz="2300" dirty="0" smtClean="0">
                <a:solidFill>
                  <a:srgbClr val="FF6600"/>
                </a:solidFill>
              </a:rPr>
              <a:t>special  class  of  coordinate  transformations  in  the  bulk</a:t>
            </a:r>
            <a:r>
              <a:rPr lang="en-US" sz="2300" dirty="0" smtClean="0"/>
              <a:t> -  the </a:t>
            </a:r>
            <a:r>
              <a:rPr lang="en-US" sz="2300" dirty="0" smtClean="0">
                <a:solidFill>
                  <a:srgbClr val="0066FF"/>
                </a:solidFill>
              </a:rPr>
              <a:t>Penrose-Brown-</a:t>
            </a:r>
            <a:r>
              <a:rPr lang="en-US" sz="2300" dirty="0" err="1" smtClean="0">
                <a:solidFill>
                  <a:srgbClr val="0066FF"/>
                </a:solidFill>
              </a:rPr>
              <a:t>Hanneaux</a:t>
            </a:r>
            <a:r>
              <a:rPr lang="en-US" sz="2300" dirty="0" smtClean="0">
                <a:solidFill>
                  <a:srgbClr val="0066FF"/>
                </a:solidFill>
              </a:rPr>
              <a:t>  </a:t>
            </a:r>
            <a:r>
              <a:rPr lang="en-US" sz="2300" dirty="0" smtClean="0">
                <a:solidFill>
                  <a:srgbClr val="FF0000"/>
                </a:solidFill>
              </a:rPr>
              <a:t>(PBH) </a:t>
            </a:r>
            <a:r>
              <a:rPr lang="en-US" sz="2300" dirty="0" smtClean="0">
                <a:solidFill>
                  <a:srgbClr val="0066FF"/>
                </a:solidFill>
              </a:rPr>
              <a:t>transformations</a:t>
            </a:r>
            <a:r>
              <a:rPr lang="en-US" sz="2300" dirty="0" smtClean="0"/>
              <a:t>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5791200" cy="73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05000"/>
            <a:ext cx="167335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1" y="2971800"/>
            <a:ext cx="2590799" cy="4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819400"/>
            <a:ext cx="2971800" cy="65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1963244"/>
            <a:ext cx="2209800" cy="39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general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In fact there is a more general class of solutions of the following form 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The 4d metric                  and the </a:t>
            </a:r>
            <a:r>
              <a:rPr lang="en-US" sz="2300" dirty="0" err="1" smtClean="0"/>
              <a:t>dilaton</a:t>
            </a:r>
            <a:r>
              <a:rPr lang="en-US" sz="2300" dirty="0" smtClean="0"/>
              <a:t>              </a:t>
            </a:r>
            <a:r>
              <a:rPr lang="en-US" sz="2300" dirty="0" smtClean="0">
                <a:solidFill>
                  <a:srgbClr val="0066FF"/>
                </a:solidFill>
              </a:rPr>
              <a:t>are functions of the four coordinates</a:t>
            </a:r>
            <a:r>
              <a:rPr lang="en-US" sz="2300" dirty="0" smtClean="0"/>
              <a:t>         and the 5-form field strength is standard.</a:t>
            </a:r>
          </a:p>
          <a:p>
            <a:r>
              <a:rPr lang="en-US" sz="2300" dirty="0" smtClean="0"/>
              <a:t>This is a solution if                                       and                     </a:t>
            </a:r>
          </a:p>
          <a:p>
            <a:pPr>
              <a:buNone/>
            </a:pPr>
            <a:endParaRPr lang="en-US" sz="2300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62200"/>
            <a:ext cx="5562600" cy="82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276601"/>
            <a:ext cx="685800" cy="35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200400"/>
            <a:ext cx="990600" cy="3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581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197909"/>
            <a:ext cx="2286000" cy="67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4374053"/>
            <a:ext cx="1295400" cy="35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general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In fact there is a more general class of solutions of the following form 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The 4d metric                  and the </a:t>
            </a:r>
            <a:r>
              <a:rPr lang="en-US" sz="2300" dirty="0" err="1" smtClean="0"/>
              <a:t>dilaton</a:t>
            </a:r>
            <a:r>
              <a:rPr lang="en-US" sz="2300" dirty="0" smtClean="0"/>
              <a:t>              </a:t>
            </a:r>
            <a:r>
              <a:rPr lang="en-US" sz="2300" dirty="0" smtClean="0">
                <a:solidFill>
                  <a:srgbClr val="0066FF"/>
                </a:solidFill>
              </a:rPr>
              <a:t>are functions of the four coordinates</a:t>
            </a:r>
            <a:r>
              <a:rPr lang="en-US" sz="2300" dirty="0" smtClean="0"/>
              <a:t>         and the 5-form field strength is standard.</a:t>
            </a:r>
          </a:p>
          <a:p>
            <a:r>
              <a:rPr lang="en-US" sz="2300" dirty="0" smtClean="0"/>
              <a:t>This is a solution if                                       and                     </a:t>
            </a:r>
          </a:p>
          <a:p>
            <a:endParaRPr lang="en-US" sz="2300" dirty="0" smtClean="0"/>
          </a:p>
          <a:p>
            <a:r>
              <a:rPr lang="en-US" sz="2300" dirty="0" smtClean="0"/>
              <a:t>Thus a </a:t>
            </a:r>
            <a:r>
              <a:rPr lang="en-US" sz="2300" dirty="0" smtClean="0">
                <a:solidFill>
                  <a:srgbClr val="FF0000"/>
                </a:solidFill>
              </a:rPr>
              <a:t>solution of 3+1 dimensional </a:t>
            </a:r>
            <a:r>
              <a:rPr lang="en-US" sz="2300" dirty="0" err="1" smtClean="0">
                <a:solidFill>
                  <a:srgbClr val="FF0000"/>
                </a:solidFill>
              </a:rPr>
              <a:t>dilaton</a:t>
            </a:r>
            <a:r>
              <a:rPr lang="en-US" sz="2300" dirty="0" smtClean="0">
                <a:solidFill>
                  <a:srgbClr val="FF0000"/>
                </a:solidFill>
              </a:rPr>
              <a:t> gravity </a:t>
            </a:r>
            <a:r>
              <a:rPr lang="en-US" sz="2300" dirty="0" smtClean="0"/>
              <a:t>may be lifted to be a </a:t>
            </a:r>
            <a:r>
              <a:rPr lang="en-US" sz="2300" dirty="0" smtClean="0">
                <a:solidFill>
                  <a:srgbClr val="3366FF"/>
                </a:solidFill>
              </a:rPr>
              <a:t>solution of 10d IIB </a:t>
            </a:r>
            <a:r>
              <a:rPr lang="en-US" sz="2300" dirty="0" err="1" smtClean="0">
                <a:solidFill>
                  <a:srgbClr val="3366FF"/>
                </a:solidFill>
              </a:rPr>
              <a:t>supergravity</a:t>
            </a:r>
            <a:r>
              <a:rPr lang="en-US" sz="2300" dirty="0" smtClean="0">
                <a:solidFill>
                  <a:srgbClr val="3366FF"/>
                </a:solidFill>
              </a:rPr>
              <a:t> with fluxes</a:t>
            </a:r>
            <a:r>
              <a:rPr lang="en-US" sz="2300" dirty="0" smtClean="0"/>
              <a:t>.      </a:t>
            </a:r>
            <a:endParaRPr lang="en-US" sz="23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62200"/>
            <a:ext cx="5562600" cy="82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276601"/>
            <a:ext cx="685800" cy="35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200400"/>
            <a:ext cx="990600" cy="3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581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197909"/>
            <a:ext cx="2286000" cy="67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4374053"/>
            <a:ext cx="1295400" cy="35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We will consider solutions of this type where the 4d metric                 is conformal to flat space</a:t>
            </a:r>
          </a:p>
          <a:p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The connection between </a:t>
            </a:r>
            <a:r>
              <a:rPr lang="en-US" sz="2300" dirty="0" err="1" smtClean="0"/>
              <a:t>Weyl</a:t>
            </a:r>
            <a:r>
              <a:rPr lang="en-US" sz="2300" dirty="0" smtClean="0"/>
              <a:t> transformations on the boundary and </a:t>
            </a:r>
            <a:r>
              <a:rPr lang="en-US" sz="2300" dirty="0" err="1" smtClean="0"/>
              <a:t>and</a:t>
            </a:r>
            <a:r>
              <a:rPr lang="en-US" sz="2300" dirty="0" smtClean="0"/>
              <a:t> </a:t>
            </a:r>
            <a:r>
              <a:rPr lang="en-US" sz="2300" dirty="0" smtClean="0">
                <a:solidFill>
                  <a:srgbClr val="0066FF"/>
                </a:solidFill>
              </a:rPr>
              <a:t> PBH transformations </a:t>
            </a:r>
            <a:r>
              <a:rPr lang="en-US" sz="2300" dirty="0" smtClean="0"/>
              <a:t>then ensures that </a:t>
            </a:r>
            <a:r>
              <a:rPr lang="en-US" sz="2300" dirty="0" smtClean="0">
                <a:solidFill>
                  <a:srgbClr val="FF0000"/>
                </a:solidFill>
              </a:rPr>
              <a:t>there is a different foliation of the </a:t>
            </a:r>
            <a:r>
              <a:rPr lang="en-US" sz="2300" dirty="0" err="1" smtClean="0">
                <a:solidFill>
                  <a:srgbClr val="FF0000"/>
                </a:solidFill>
              </a:rPr>
              <a:t>AdS</a:t>
            </a:r>
            <a:r>
              <a:rPr lang="en-US" sz="2300" dirty="0" smtClean="0">
                <a:solidFill>
                  <a:srgbClr val="FF0000"/>
                </a:solidFill>
              </a:rPr>
              <a:t> space-time in which the boundary is flat </a:t>
            </a:r>
            <a:r>
              <a:rPr lang="en-US" sz="2300" dirty="0" smtClean="0"/>
              <a:t>– and all we have is a nontrivial </a:t>
            </a:r>
            <a:r>
              <a:rPr lang="en-US" sz="2300" dirty="0" err="1" smtClean="0"/>
              <a:t>dilaton</a:t>
            </a:r>
            <a:r>
              <a:rPr lang="en-US" sz="2300" dirty="0" smtClean="0"/>
              <a:t>.</a:t>
            </a:r>
          </a:p>
          <a:p>
            <a:r>
              <a:rPr lang="en-US" sz="2300" dirty="0" smtClean="0">
                <a:solidFill>
                  <a:srgbClr val="0066FF"/>
                </a:solidFill>
              </a:rPr>
              <a:t>We will always define the dual gauge theory to live on this flat boundary</a:t>
            </a:r>
            <a:r>
              <a:rPr lang="en-US" sz="2300" dirty="0" smtClean="0"/>
              <a:t>.</a:t>
            </a:r>
            <a:endParaRPr lang="en-US" sz="23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524000"/>
            <a:ext cx="2590800" cy="58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Kasner</a:t>
            </a:r>
            <a:r>
              <a:rPr lang="en-US" dirty="0" smtClean="0"/>
              <a:t>-like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 smtClean="0"/>
              <a:t>The easiest form of time dependent solution is the lift of a usual 4d </a:t>
            </a:r>
            <a:r>
              <a:rPr lang="en-US" sz="2300" dirty="0" smtClean="0">
                <a:solidFill>
                  <a:srgbClr val="FF0000"/>
                </a:solidFill>
              </a:rPr>
              <a:t>Kasner universe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This has a </a:t>
            </a:r>
            <a:r>
              <a:rPr lang="en-US" sz="2300" dirty="0" smtClean="0">
                <a:solidFill>
                  <a:srgbClr val="0066FF"/>
                </a:solidFill>
              </a:rPr>
              <a:t>spacelike</a:t>
            </a:r>
            <a:r>
              <a:rPr lang="en-US" sz="2300" dirty="0" smtClean="0"/>
              <a:t> curvature singularity at t=0.</a:t>
            </a:r>
          </a:p>
          <a:p>
            <a:r>
              <a:rPr lang="en-US" sz="2300" dirty="0" smtClean="0"/>
              <a:t>The effective string coupling vanishes here – as required.</a:t>
            </a:r>
          </a:p>
          <a:p>
            <a:r>
              <a:rPr lang="en-US" sz="2300" dirty="0" smtClean="0"/>
              <a:t>However the </a:t>
            </a:r>
            <a:r>
              <a:rPr lang="en-US" sz="2300" dirty="0" smtClean="0">
                <a:solidFill>
                  <a:srgbClr val="FF0000"/>
                </a:solidFill>
              </a:rPr>
              <a:t>coupling diverges at infinite past and future.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 </a:t>
            </a:r>
          </a:p>
          <a:p>
            <a:pPr>
              <a:buNone/>
            </a:pPr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0"/>
            <a:ext cx="5257800" cy="87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352801"/>
            <a:ext cx="3657600" cy="61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200400"/>
            <a:ext cx="11672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Nevertheless it is instructive to see what the dual gauge theory looks like. This can be explicitly worked out for</a:t>
            </a:r>
          </a:p>
          <a:p>
            <a:endParaRPr lang="en-US" sz="2300" dirty="0" smtClean="0"/>
          </a:p>
          <a:p>
            <a:r>
              <a:rPr lang="en-US" sz="2300" dirty="0" smtClean="0"/>
              <a:t>In this case the </a:t>
            </a:r>
            <a:r>
              <a:rPr lang="en-US" sz="2300" dirty="0" smtClean="0">
                <a:solidFill>
                  <a:srgbClr val="0000FF"/>
                </a:solidFill>
              </a:rPr>
              <a:t>4d metric is conformal to flat space  </a:t>
            </a:r>
          </a:p>
          <a:p>
            <a:endParaRPr lang="en-US" sz="2300" dirty="0" smtClean="0"/>
          </a:p>
          <a:p>
            <a:endParaRPr lang="en-US" sz="2300" dirty="0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95400"/>
            <a:ext cx="207233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1" y="2131380"/>
            <a:ext cx="5867399" cy="65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Nevertheless it is instructive to see what the dual gauge theory looks like. This can be explicitly worked out for</a:t>
            </a:r>
          </a:p>
          <a:p>
            <a:endParaRPr lang="en-US" sz="2300" dirty="0" smtClean="0"/>
          </a:p>
          <a:p>
            <a:r>
              <a:rPr lang="en-US" sz="2300" dirty="0" smtClean="0"/>
              <a:t>In this case the </a:t>
            </a:r>
            <a:r>
              <a:rPr lang="en-US" sz="2300" dirty="0" smtClean="0">
                <a:solidFill>
                  <a:srgbClr val="0000FF"/>
                </a:solidFill>
              </a:rPr>
              <a:t>4d metric is conformal to flat space  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The exact PBH transformation may be written down and the </a:t>
            </a:r>
            <a:r>
              <a:rPr lang="en-US" sz="2300" dirty="0" smtClean="0">
                <a:solidFill>
                  <a:srgbClr val="FF0000"/>
                </a:solidFill>
              </a:rPr>
              <a:t>metric which has a flat boundary </a:t>
            </a:r>
            <a:r>
              <a:rPr lang="en-US" sz="2300" dirty="0" smtClean="0"/>
              <a:t>is</a:t>
            </a:r>
            <a:endParaRPr lang="en-US" sz="23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95400"/>
            <a:ext cx="207233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1" y="2131380"/>
            <a:ext cx="5867399" cy="65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10000"/>
            <a:ext cx="892386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572000"/>
            <a:ext cx="3352800" cy="95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FRW-type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Time dependent solutions with </a:t>
            </a:r>
            <a:r>
              <a:rPr lang="en-US" sz="2300" dirty="0" smtClean="0">
                <a:solidFill>
                  <a:srgbClr val="FF0000"/>
                </a:solidFill>
              </a:rPr>
              <a:t>bounded coupling </a:t>
            </a:r>
            <a:r>
              <a:rPr lang="en-US" sz="2300" dirty="0" smtClean="0"/>
              <a:t>have 3+1 dimensional slices which are conformal to </a:t>
            </a:r>
            <a:r>
              <a:rPr lang="en-US" sz="2300" dirty="0" smtClean="0">
                <a:solidFill>
                  <a:srgbClr val="0066FF"/>
                </a:solidFill>
              </a:rPr>
              <a:t>FRW universes </a:t>
            </a:r>
            <a:r>
              <a:rPr lang="en-US" sz="2300" dirty="0" smtClean="0"/>
              <a:t>with k=-1. 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>
                <a:solidFill>
                  <a:srgbClr val="33CC33"/>
                </a:solidFill>
              </a:rPr>
              <a:t>The 3+1 dimensional slice is in fact conformal to part of </a:t>
            </a:r>
            <a:r>
              <a:rPr lang="en-US" sz="2300" dirty="0" err="1" smtClean="0">
                <a:solidFill>
                  <a:srgbClr val="33CC33"/>
                </a:solidFill>
              </a:rPr>
              <a:t>Minkowski</a:t>
            </a:r>
            <a:r>
              <a:rPr lang="en-US" sz="2300" dirty="0" smtClean="0">
                <a:solidFill>
                  <a:srgbClr val="33CC33"/>
                </a:solidFill>
              </a:rPr>
              <a:t> space</a:t>
            </a:r>
            <a:r>
              <a:rPr lang="en-US" sz="2300" dirty="0" smtClean="0"/>
              <a:t>. Defining new coordinates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05201"/>
            <a:ext cx="2971800" cy="4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876801"/>
            <a:ext cx="1676400" cy="65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876800"/>
            <a:ext cx="2286000" cy="61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667000"/>
            <a:ext cx="841193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solution becomes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66FF"/>
                </a:solidFill>
              </a:rPr>
              <a:t>The original space-time is thus conformal to the past light cone part of </a:t>
            </a:r>
            <a:r>
              <a:rPr lang="en-US" sz="2400" dirty="0" err="1" smtClean="0">
                <a:solidFill>
                  <a:srgbClr val="0066FF"/>
                </a:solidFill>
              </a:rPr>
              <a:t>Minkowski</a:t>
            </a:r>
            <a:r>
              <a:rPr lang="en-US" sz="2400" dirty="0" smtClean="0">
                <a:solidFill>
                  <a:srgbClr val="0066FF"/>
                </a:solidFill>
              </a:rPr>
              <a:t> space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66800"/>
            <a:ext cx="8229599" cy="92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81200"/>
            <a:ext cx="3581400" cy="81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16200000" flipH="1">
            <a:off x="2781300" y="5143500"/>
            <a:ext cx="289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4419600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34200" y="5334000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singularity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6324600" y="56388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10000" y="3581400"/>
            <a:ext cx="42672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Usual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  <a:noFill/>
        </p:spPr>
        <p:txBody>
          <a:bodyPr>
            <a:noAutofit/>
          </a:bodyPr>
          <a:lstStyle/>
          <a:p>
            <a:r>
              <a:rPr lang="en-US" sz="2300" dirty="0" smtClean="0"/>
              <a:t>IIB string theory in asymptotically                       space-times is dual to  large-N expansion of       =4   SYM theory on the boundary with appropriate sources or excitations.</a:t>
            </a:r>
          </a:p>
          <a:p>
            <a:r>
              <a:rPr lang="en-US" sz="2300" dirty="0" smtClean="0"/>
              <a:t>The usual relationship between the dimensionless parameters on the two sides are</a:t>
            </a:r>
          </a:p>
          <a:p>
            <a:endParaRPr lang="en-US" sz="2300" dirty="0" smtClean="0"/>
          </a:p>
          <a:p>
            <a:r>
              <a:rPr lang="en-US" sz="2300" dirty="0" smtClean="0"/>
              <a:t>Where          is the </a:t>
            </a:r>
            <a:r>
              <a:rPr lang="en-US" sz="2300" dirty="0" smtClean="0">
                <a:solidFill>
                  <a:srgbClr val="0000FF"/>
                </a:solidFill>
              </a:rPr>
              <a:t>string coupling</a:t>
            </a:r>
            <a:r>
              <a:rPr lang="en-US" sz="2300" dirty="0" smtClean="0"/>
              <a:t>,             is the square of the Yang-Mills coupling,       is </a:t>
            </a:r>
            <a:r>
              <a:rPr lang="en-US" sz="2300" dirty="0" smtClean="0">
                <a:solidFill>
                  <a:srgbClr val="0000FF"/>
                </a:solidFill>
              </a:rPr>
              <a:t>the string length </a:t>
            </a:r>
            <a:r>
              <a:rPr lang="en-US" sz="2300" dirty="0" smtClean="0"/>
              <a:t>and      is the </a:t>
            </a:r>
            <a:r>
              <a:rPr lang="en-US" sz="2300" dirty="0" err="1" smtClean="0"/>
              <a:t>AdS</a:t>
            </a:r>
            <a:r>
              <a:rPr lang="en-US" sz="2300" dirty="0" smtClean="0"/>
              <a:t> length scale</a:t>
            </a:r>
          </a:p>
          <a:p>
            <a:endParaRPr lang="en-US" sz="23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51553"/>
            <a:ext cx="1371601" cy="34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1" y="3048000"/>
            <a:ext cx="1219200" cy="39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48000"/>
            <a:ext cx="2438400" cy="38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419599" y="1600200"/>
          <a:ext cx="397327" cy="381000"/>
        </p:xfrm>
        <a:graphic>
          <a:graphicData uri="http://schemas.openxmlformats.org/presentationml/2006/ole">
            <p:oleObj spid="_x0000_s14337" name="Equation" r:id="rId6" imgW="177480" imgH="177480" progId="Equation.3">
              <p:embed/>
            </p:oleObj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581400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3581400"/>
            <a:ext cx="580631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3962400"/>
            <a:ext cx="228600" cy="31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77000" y="3962400"/>
            <a:ext cx="228600" cy="23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solution becomes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66FF"/>
                </a:solidFill>
              </a:rPr>
              <a:t>The original space-time is thus conformal to the past light cone part of </a:t>
            </a:r>
            <a:r>
              <a:rPr lang="en-US" sz="2400" dirty="0" err="1" smtClean="0">
                <a:solidFill>
                  <a:srgbClr val="0066FF"/>
                </a:solidFill>
              </a:rPr>
              <a:t>Minkowski</a:t>
            </a:r>
            <a:r>
              <a:rPr lang="en-US" sz="2400" dirty="0" smtClean="0">
                <a:solidFill>
                  <a:srgbClr val="0066FF"/>
                </a:solidFill>
              </a:rPr>
              <a:t> space</a:t>
            </a:r>
          </a:p>
          <a:p>
            <a:r>
              <a:rPr lang="en-US" sz="2400" dirty="0" smtClean="0"/>
              <a:t>Singularity is now at </a:t>
            </a:r>
          </a:p>
          <a:p>
            <a:endParaRPr lang="en-US" sz="2400" dirty="0" smtClean="0"/>
          </a:p>
          <a:p>
            <a:r>
              <a:rPr lang="en-US" sz="2400" dirty="0" smtClean="0"/>
              <a:t>This metric can be </a:t>
            </a:r>
          </a:p>
          <a:p>
            <a:pPr>
              <a:buNone/>
            </a:pPr>
            <a:r>
              <a:rPr lang="en-US" sz="2400" dirty="0" smtClean="0"/>
              <a:t>      extended to the whole</a:t>
            </a:r>
          </a:p>
          <a:p>
            <a:pPr>
              <a:buNone/>
            </a:pPr>
            <a:r>
              <a:rPr lang="en-US" sz="2400" dirty="0" smtClean="0"/>
              <a:t>                      plane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66800"/>
            <a:ext cx="8229599" cy="92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81200"/>
            <a:ext cx="3581400" cy="81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16200000" flipH="1">
            <a:off x="2781300" y="5143500"/>
            <a:ext cx="289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4419600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91000" y="4419600"/>
            <a:ext cx="2667000" cy="1981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34200" y="5334000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singularity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6324600" y="56388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89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1" y="3962400"/>
            <a:ext cx="1828799" cy="44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5335484"/>
            <a:ext cx="990600" cy="37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It  is  useful  to  write  this  solution  in  slightly  different  coordinates  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In   these  coordinates  the  </a:t>
            </a:r>
            <a:r>
              <a:rPr lang="en-US" sz="2300" dirty="0" smtClean="0">
                <a:solidFill>
                  <a:srgbClr val="FF0000"/>
                </a:solidFill>
              </a:rPr>
              <a:t>conformal  factor  depends  on  a single  time  variable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The </a:t>
            </a:r>
            <a:r>
              <a:rPr lang="en-US" sz="2300" dirty="0" err="1" smtClean="0"/>
              <a:t>dilaton</a:t>
            </a:r>
            <a:r>
              <a:rPr lang="en-US" sz="2300" dirty="0" smtClean="0"/>
              <a:t> is now 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>
                <a:solidFill>
                  <a:srgbClr val="0000FF"/>
                </a:solidFill>
              </a:rPr>
              <a:t>The   </a:t>
            </a:r>
            <a:r>
              <a:rPr lang="en-US" sz="2300" dirty="0" err="1" smtClean="0">
                <a:solidFill>
                  <a:srgbClr val="0000FF"/>
                </a:solidFill>
              </a:rPr>
              <a:t>spacelike</a:t>
            </a:r>
            <a:r>
              <a:rPr lang="en-US" sz="2300" dirty="0" smtClean="0">
                <a:solidFill>
                  <a:srgbClr val="0000FF"/>
                </a:solidFill>
              </a:rPr>
              <a:t>  singularity  is  now  at   </a:t>
            </a:r>
            <a:endParaRPr lang="en-US" sz="2300" dirty="0">
              <a:solidFill>
                <a:srgbClr val="0000FF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1" y="1447800"/>
            <a:ext cx="1828800" cy="39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295400"/>
            <a:ext cx="1895475" cy="82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124200"/>
            <a:ext cx="8229600" cy="82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1" y="4343401"/>
            <a:ext cx="275811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5153526"/>
            <a:ext cx="930088" cy="33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2667000"/>
            <a:ext cx="228600" cy="23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We should be able to find </a:t>
            </a:r>
            <a:r>
              <a:rPr lang="en-US" sz="2300" dirty="0" smtClean="0">
                <a:solidFill>
                  <a:srgbClr val="FF0000"/>
                </a:solidFill>
              </a:rPr>
              <a:t>PBH transformations </a:t>
            </a:r>
            <a:r>
              <a:rPr lang="en-US" sz="2300" dirty="0" smtClean="0"/>
              <a:t>to a foliation of this </a:t>
            </a:r>
            <a:r>
              <a:rPr lang="en-US" sz="2300" dirty="0" err="1" smtClean="0"/>
              <a:t>spacetime</a:t>
            </a:r>
            <a:r>
              <a:rPr lang="en-US" sz="2300" dirty="0" smtClean="0"/>
              <a:t> which leads to a </a:t>
            </a:r>
            <a:r>
              <a:rPr lang="en-US" sz="2300" dirty="0" smtClean="0">
                <a:solidFill>
                  <a:srgbClr val="00B0F0"/>
                </a:solidFill>
              </a:rPr>
              <a:t>flat metric</a:t>
            </a:r>
            <a:r>
              <a:rPr lang="en-US" sz="23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We should be able to find </a:t>
            </a:r>
            <a:r>
              <a:rPr lang="en-US" sz="2300" dirty="0" smtClean="0">
                <a:solidFill>
                  <a:srgbClr val="FF0000"/>
                </a:solidFill>
              </a:rPr>
              <a:t>PBH transformations </a:t>
            </a:r>
            <a:r>
              <a:rPr lang="en-US" sz="2300" dirty="0" smtClean="0"/>
              <a:t>to a foliation of this </a:t>
            </a:r>
            <a:r>
              <a:rPr lang="en-US" sz="2300" dirty="0" err="1" smtClean="0"/>
              <a:t>spacetime</a:t>
            </a:r>
            <a:r>
              <a:rPr lang="en-US" sz="2300" dirty="0" smtClean="0"/>
              <a:t> which leads to a </a:t>
            </a:r>
            <a:r>
              <a:rPr lang="en-US" sz="2300" dirty="0" smtClean="0">
                <a:solidFill>
                  <a:srgbClr val="00B0F0"/>
                </a:solidFill>
              </a:rPr>
              <a:t>flat metric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In this case, we have not been able to determine the exact form of the transformations. However </a:t>
            </a:r>
            <a:r>
              <a:rPr lang="en-US" sz="2300" dirty="0" smtClean="0">
                <a:solidFill>
                  <a:srgbClr val="0000FF"/>
                </a:solidFill>
              </a:rPr>
              <a:t>all one needs is the transformation near the boundary</a:t>
            </a:r>
            <a:r>
              <a:rPr lang="en-US" sz="2300" dirty="0" smtClean="0"/>
              <a:t>. We will, therefore, determine this in an </a:t>
            </a:r>
            <a:r>
              <a:rPr lang="en-US" sz="2300" dirty="0" smtClean="0">
                <a:solidFill>
                  <a:srgbClr val="FF0000"/>
                </a:solidFill>
              </a:rPr>
              <a:t>expansion around the boundary</a:t>
            </a:r>
            <a:r>
              <a:rPr lang="en-US" sz="23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We should be able to find </a:t>
            </a:r>
            <a:r>
              <a:rPr lang="en-US" sz="2300" dirty="0" smtClean="0">
                <a:solidFill>
                  <a:srgbClr val="FF0000"/>
                </a:solidFill>
              </a:rPr>
              <a:t>PBH transformations </a:t>
            </a:r>
            <a:r>
              <a:rPr lang="en-US" sz="2300" dirty="0" smtClean="0"/>
              <a:t>to a foliation of this </a:t>
            </a:r>
            <a:r>
              <a:rPr lang="en-US" sz="2300" dirty="0" err="1" smtClean="0"/>
              <a:t>spacetime</a:t>
            </a:r>
            <a:r>
              <a:rPr lang="en-US" sz="2300" dirty="0" smtClean="0"/>
              <a:t> which leads to a </a:t>
            </a:r>
            <a:r>
              <a:rPr lang="en-US" sz="2300" dirty="0" smtClean="0">
                <a:solidFill>
                  <a:srgbClr val="00B0F0"/>
                </a:solidFill>
              </a:rPr>
              <a:t>flat metric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In this case, we have not been able to determine the exact form of the transformations. However </a:t>
            </a:r>
            <a:r>
              <a:rPr lang="en-US" sz="2300" dirty="0" smtClean="0">
                <a:solidFill>
                  <a:srgbClr val="0000FF"/>
                </a:solidFill>
              </a:rPr>
              <a:t>all one needs is the transformation near the boundary</a:t>
            </a:r>
            <a:r>
              <a:rPr lang="en-US" sz="2300" dirty="0" smtClean="0"/>
              <a:t>. We will, therefore, determine this in an </a:t>
            </a:r>
            <a:r>
              <a:rPr lang="en-US" sz="2300" dirty="0" smtClean="0">
                <a:solidFill>
                  <a:srgbClr val="FF0000"/>
                </a:solidFill>
              </a:rPr>
              <a:t>expansion around the boundary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These transformations are</a:t>
            </a:r>
            <a:endParaRPr lang="en-US" sz="23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352800"/>
            <a:ext cx="7239000" cy="74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191000"/>
            <a:ext cx="3962400" cy="81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We should be able to find </a:t>
            </a:r>
            <a:r>
              <a:rPr lang="en-US" sz="2300" dirty="0" smtClean="0">
                <a:solidFill>
                  <a:srgbClr val="FF0000"/>
                </a:solidFill>
              </a:rPr>
              <a:t>PBH transformations </a:t>
            </a:r>
            <a:r>
              <a:rPr lang="en-US" sz="2300" dirty="0" smtClean="0"/>
              <a:t>to a foliation of this </a:t>
            </a:r>
            <a:r>
              <a:rPr lang="en-US" sz="2300" dirty="0" err="1" smtClean="0"/>
              <a:t>spacetime</a:t>
            </a:r>
            <a:r>
              <a:rPr lang="en-US" sz="2300" dirty="0" smtClean="0"/>
              <a:t> which leads to a </a:t>
            </a:r>
            <a:r>
              <a:rPr lang="en-US" sz="2300" dirty="0" smtClean="0">
                <a:solidFill>
                  <a:srgbClr val="00B0F0"/>
                </a:solidFill>
              </a:rPr>
              <a:t>flat metric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In this case, we have not been able to determine the exact form of the transformations. However </a:t>
            </a:r>
            <a:r>
              <a:rPr lang="en-US" sz="2300" dirty="0" smtClean="0">
                <a:solidFill>
                  <a:srgbClr val="0000FF"/>
                </a:solidFill>
              </a:rPr>
              <a:t>all one needs is the transformation near the boundary.</a:t>
            </a:r>
            <a:r>
              <a:rPr lang="en-US" sz="2300" dirty="0" smtClean="0"/>
              <a:t> We will, therefore, determine this in an </a:t>
            </a:r>
            <a:r>
              <a:rPr lang="en-US" sz="2300" dirty="0" smtClean="0">
                <a:solidFill>
                  <a:srgbClr val="FF0000"/>
                </a:solidFill>
              </a:rPr>
              <a:t>expansion around the boundary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The metric near the boundary becomes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The  boundary  metric  is  now  explicitly  flat.                             </a:t>
            </a:r>
          </a:p>
          <a:p>
            <a:pPr>
              <a:buNone/>
            </a:pPr>
            <a:r>
              <a:rPr lang="en-US" sz="2300" dirty="0" smtClean="0"/>
              <a:t>      </a:t>
            </a:r>
            <a:endParaRPr lang="en-US" sz="2300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24200"/>
            <a:ext cx="842414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In terms of these new coordinates the </a:t>
            </a:r>
            <a:r>
              <a:rPr lang="en-US" sz="2300" dirty="0" err="1" smtClean="0">
                <a:solidFill>
                  <a:srgbClr val="0070C0"/>
                </a:solidFill>
              </a:rPr>
              <a:t>spacelike</a:t>
            </a:r>
            <a:r>
              <a:rPr lang="en-US" sz="2300" dirty="0" smtClean="0">
                <a:solidFill>
                  <a:srgbClr val="0070C0"/>
                </a:solidFill>
              </a:rPr>
              <a:t> singularity </a:t>
            </a:r>
            <a:r>
              <a:rPr lang="en-US" sz="2300" dirty="0" smtClean="0"/>
              <a:t>appears at                 and the </a:t>
            </a: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</a:rPr>
              <a:t>asymptotic past is                   </a:t>
            </a:r>
          </a:p>
          <a:p>
            <a:r>
              <a:rPr lang="en-US" sz="2300" dirty="0" smtClean="0"/>
              <a:t>The </a:t>
            </a:r>
            <a:r>
              <a:rPr lang="en-US" sz="2300" dirty="0" smtClean="0">
                <a:solidFill>
                  <a:srgbClr val="FF0000"/>
                </a:solidFill>
              </a:rPr>
              <a:t>effective string coupling is bounded</a:t>
            </a:r>
            <a:r>
              <a:rPr lang="en-US" sz="2300" dirty="0" smtClean="0"/>
              <a:t>, decreasing from a finite value in the past to a </a:t>
            </a:r>
            <a:r>
              <a:rPr lang="en-US" sz="2300" dirty="0" smtClean="0">
                <a:solidFill>
                  <a:srgbClr val="0000FF"/>
                </a:solidFill>
              </a:rPr>
              <a:t>zero value at the singularity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Therefore, the </a:t>
            </a:r>
            <a:r>
              <a:rPr lang="en-US" sz="2300" dirty="0" smtClean="0">
                <a:solidFill>
                  <a:srgbClr val="FF0000"/>
                </a:solidFill>
              </a:rPr>
              <a:t>dual gauge theory lives on flat space </a:t>
            </a:r>
            <a:r>
              <a:rPr lang="en-US" sz="2300" dirty="0" smtClean="0"/>
              <a:t>and has a time dependent </a:t>
            </a:r>
            <a:r>
              <a:rPr lang="en-US" sz="2300" dirty="0" smtClean="0">
                <a:solidFill>
                  <a:srgbClr val="0000FF"/>
                </a:solidFill>
              </a:rPr>
              <a:t>coupling constant which vanishes at some finite time      </a:t>
            </a:r>
            <a:r>
              <a:rPr lang="en-US" sz="2300" dirty="0" smtClean="0"/>
              <a:t>         .</a:t>
            </a:r>
            <a:endParaRPr lang="en-US" sz="2300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838200"/>
            <a:ext cx="1333500" cy="39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 descr="C:\Users\das\Desktop\MAPLE\coupl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352800"/>
            <a:ext cx="5943600" cy="3305175"/>
          </a:xfrm>
          <a:prstGeom prst="rect">
            <a:avLst/>
          </a:prstGeom>
          <a:noFill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838200"/>
            <a:ext cx="990600" cy="31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819400"/>
            <a:ext cx="990600" cy="31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352800"/>
            <a:ext cx="11415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5867400"/>
            <a:ext cx="381000" cy="38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In terms of these new coordinates the </a:t>
            </a:r>
            <a:r>
              <a:rPr lang="en-US" sz="2300" dirty="0" err="1" smtClean="0">
                <a:solidFill>
                  <a:srgbClr val="0070C0"/>
                </a:solidFill>
              </a:rPr>
              <a:t>spacelike</a:t>
            </a:r>
            <a:r>
              <a:rPr lang="en-US" sz="2300" dirty="0" smtClean="0">
                <a:solidFill>
                  <a:srgbClr val="0070C0"/>
                </a:solidFill>
              </a:rPr>
              <a:t> singularity </a:t>
            </a:r>
            <a:r>
              <a:rPr lang="en-US" sz="2300" dirty="0" smtClean="0"/>
              <a:t>appears at                 and the </a:t>
            </a: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</a:rPr>
              <a:t>asymptotic past is                   </a:t>
            </a:r>
          </a:p>
          <a:p>
            <a:r>
              <a:rPr lang="en-US" sz="2300" dirty="0" smtClean="0"/>
              <a:t>The </a:t>
            </a:r>
            <a:r>
              <a:rPr lang="en-US" sz="2300" dirty="0" smtClean="0">
                <a:solidFill>
                  <a:srgbClr val="FF0000"/>
                </a:solidFill>
              </a:rPr>
              <a:t>effective string coupling is bounded</a:t>
            </a:r>
            <a:r>
              <a:rPr lang="en-US" sz="2300" dirty="0" smtClean="0"/>
              <a:t>, decreasing from a finite value in the past to a </a:t>
            </a:r>
            <a:r>
              <a:rPr lang="en-US" sz="2300" dirty="0" smtClean="0">
                <a:solidFill>
                  <a:srgbClr val="0000FF"/>
                </a:solidFill>
              </a:rPr>
              <a:t>zero value at the singularity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At early times the ‘t </a:t>
            </a:r>
            <a:r>
              <a:rPr lang="en-US" sz="2300" dirty="0" err="1" smtClean="0"/>
              <a:t>Hooft</a:t>
            </a:r>
            <a:r>
              <a:rPr lang="en-US" sz="2300" dirty="0" smtClean="0"/>
              <a:t> coupling is large and </a:t>
            </a:r>
            <a:r>
              <a:rPr lang="en-US" sz="2300" dirty="0" err="1" smtClean="0">
                <a:solidFill>
                  <a:srgbClr val="FF0000"/>
                </a:solidFill>
              </a:rPr>
              <a:t>supergravity</a:t>
            </a:r>
            <a:r>
              <a:rPr lang="en-US" sz="2300" dirty="0" smtClean="0">
                <a:solidFill>
                  <a:srgbClr val="FF0000"/>
                </a:solidFill>
              </a:rPr>
              <a:t> can be trusted.</a:t>
            </a:r>
            <a:endParaRPr lang="en-US" sz="2300" dirty="0">
              <a:solidFill>
                <a:srgbClr val="FF0000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838200"/>
            <a:ext cx="1333500" cy="39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 descr="C:\Users\das\Desktop\MAPLE\coupl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352800"/>
            <a:ext cx="5943600" cy="3305175"/>
          </a:xfrm>
          <a:prstGeom prst="rect">
            <a:avLst/>
          </a:prstGeom>
          <a:noFill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838200"/>
            <a:ext cx="990600" cy="31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352800"/>
            <a:ext cx="11415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5867400"/>
            <a:ext cx="381000" cy="38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886200" y="3352800"/>
            <a:ext cx="37338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In terms of these new coordinates the </a:t>
            </a:r>
            <a:r>
              <a:rPr lang="en-US" sz="2300" dirty="0" err="1" smtClean="0">
                <a:solidFill>
                  <a:srgbClr val="0070C0"/>
                </a:solidFill>
              </a:rPr>
              <a:t>spacelike</a:t>
            </a:r>
            <a:r>
              <a:rPr lang="en-US" sz="2300" dirty="0" smtClean="0">
                <a:solidFill>
                  <a:srgbClr val="0070C0"/>
                </a:solidFill>
              </a:rPr>
              <a:t> singularity </a:t>
            </a:r>
            <a:r>
              <a:rPr lang="en-US" sz="2300" dirty="0" smtClean="0"/>
              <a:t>appears at                 and the </a:t>
            </a: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</a:rPr>
              <a:t>asymptotic past is                   </a:t>
            </a:r>
          </a:p>
          <a:p>
            <a:r>
              <a:rPr lang="en-US" sz="2300" dirty="0" smtClean="0"/>
              <a:t>The </a:t>
            </a:r>
            <a:r>
              <a:rPr lang="en-US" sz="2300" dirty="0" smtClean="0">
                <a:solidFill>
                  <a:srgbClr val="FF0000"/>
                </a:solidFill>
              </a:rPr>
              <a:t>effective string coupling is bounded</a:t>
            </a:r>
            <a:r>
              <a:rPr lang="en-US" sz="2300" dirty="0" smtClean="0"/>
              <a:t>, decreasing from a finite value in the past to a </a:t>
            </a:r>
            <a:r>
              <a:rPr lang="en-US" sz="2300" dirty="0" smtClean="0">
                <a:solidFill>
                  <a:srgbClr val="0000FF"/>
                </a:solidFill>
              </a:rPr>
              <a:t>zero value at the singularity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At late times the ‘t </a:t>
            </a:r>
            <a:r>
              <a:rPr lang="en-US" sz="2300" dirty="0" err="1" smtClean="0"/>
              <a:t>Hooft</a:t>
            </a:r>
            <a:r>
              <a:rPr lang="en-US" sz="2300" dirty="0" smtClean="0"/>
              <a:t> coupling becomes small and </a:t>
            </a:r>
            <a:r>
              <a:rPr lang="en-US" sz="2300" dirty="0" err="1" smtClean="0"/>
              <a:t>supergravity</a:t>
            </a:r>
            <a:r>
              <a:rPr lang="en-US" sz="2300" dirty="0" smtClean="0"/>
              <a:t> is meaningless.  </a:t>
            </a:r>
            <a:r>
              <a:rPr lang="en-US" sz="2300" dirty="0" smtClean="0">
                <a:solidFill>
                  <a:srgbClr val="FF0000"/>
                </a:solidFill>
              </a:rPr>
              <a:t>This is when the singularity appears in the bulk.</a:t>
            </a:r>
            <a:endParaRPr lang="en-US" sz="2300" dirty="0">
              <a:solidFill>
                <a:srgbClr val="FF0000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838200"/>
            <a:ext cx="1333500" cy="39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 descr="C:\Users\das\Desktop\MAPLE\coupl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352800"/>
            <a:ext cx="5943600" cy="3305175"/>
          </a:xfrm>
          <a:prstGeom prst="rect">
            <a:avLst/>
          </a:prstGeom>
          <a:noFill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838200"/>
            <a:ext cx="990600" cy="31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352800"/>
            <a:ext cx="11415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5867400"/>
            <a:ext cx="381000" cy="38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362200" y="3352800"/>
            <a:ext cx="36576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Energy-Momentum Tensors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300" dirty="0" smtClean="0"/>
              <a:t>The </a:t>
            </a:r>
            <a:r>
              <a:rPr lang="en-US" sz="2300" dirty="0" smtClean="0">
                <a:solidFill>
                  <a:srgbClr val="0000FF"/>
                </a:solidFill>
              </a:rPr>
              <a:t>holographic stress tensor </a:t>
            </a:r>
            <a:r>
              <a:rPr lang="en-US" sz="2300" dirty="0" smtClean="0"/>
              <a:t>of these backgrounds provide insight into the nature of the quantum state</a:t>
            </a:r>
          </a:p>
          <a:p>
            <a:r>
              <a:rPr lang="en-US" sz="2300" dirty="0" smtClean="0"/>
              <a:t>In the regime where </a:t>
            </a:r>
            <a:r>
              <a:rPr lang="en-US" sz="2300" dirty="0" err="1" smtClean="0"/>
              <a:t>supergravity</a:t>
            </a:r>
            <a:r>
              <a:rPr lang="en-US" sz="2300" dirty="0" smtClean="0"/>
              <a:t> is reliable, </a:t>
            </a:r>
            <a:r>
              <a:rPr lang="en-US" sz="2300" dirty="0" smtClean="0">
                <a:solidFill>
                  <a:srgbClr val="FF0000"/>
                </a:solidFill>
              </a:rPr>
              <a:t>this evaluates the energy momentum tensor of the dual gauge theory</a:t>
            </a:r>
          </a:p>
          <a:p>
            <a:r>
              <a:rPr lang="en-US" sz="2300" dirty="0" smtClean="0"/>
              <a:t>For backgrounds which are asymptotic to                       at early times we can use this calculation to see whether the initial state is reasonable.</a:t>
            </a:r>
          </a:p>
          <a:p>
            <a:r>
              <a:rPr lang="en-US" sz="2300" dirty="0" smtClean="0"/>
              <a:t>We will compute this using the method of </a:t>
            </a:r>
            <a:r>
              <a:rPr lang="en-US" sz="2300" dirty="0" smtClean="0">
                <a:solidFill>
                  <a:srgbClr val="0000FF"/>
                </a:solidFill>
              </a:rPr>
              <a:t>covariant </a:t>
            </a:r>
            <a:r>
              <a:rPr lang="en-US" sz="2300" dirty="0" err="1" smtClean="0">
                <a:solidFill>
                  <a:srgbClr val="0000FF"/>
                </a:solidFill>
              </a:rPr>
              <a:t>counterterms</a:t>
            </a:r>
            <a:endParaRPr lang="en-US" sz="23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300" dirty="0" smtClean="0"/>
              <a:t>     </a:t>
            </a:r>
            <a:r>
              <a:rPr lang="en-US" sz="2300" i="1" dirty="0" smtClean="0">
                <a:solidFill>
                  <a:srgbClr val="00B050"/>
                </a:solidFill>
              </a:rPr>
              <a:t>(</a:t>
            </a:r>
            <a:r>
              <a:rPr lang="en-US" sz="2300" i="1" dirty="0" err="1" smtClean="0">
                <a:solidFill>
                  <a:srgbClr val="00B050"/>
                </a:solidFill>
              </a:rPr>
              <a:t>Henningson</a:t>
            </a:r>
            <a:r>
              <a:rPr lang="en-US" sz="2300" i="1" dirty="0" smtClean="0">
                <a:solidFill>
                  <a:srgbClr val="00B050"/>
                </a:solidFill>
              </a:rPr>
              <a:t> and </a:t>
            </a:r>
            <a:r>
              <a:rPr lang="en-US" sz="2300" i="1" dirty="0" err="1" smtClean="0">
                <a:solidFill>
                  <a:srgbClr val="00B050"/>
                </a:solidFill>
              </a:rPr>
              <a:t>Skenderis</a:t>
            </a:r>
            <a:r>
              <a:rPr lang="en-US" sz="2300" i="1" dirty="0" smtClean="0">
                <a:solidFill>
                  <a:srgbClr val="00B050"/>
                </a:solidFill>
              </a:rPr>
              <a:t> ;</a:t>
            </a:r>
          </a:p>
          <a:p>
            <a:pPr>
              <a:buNone/>
            </a:pPr>
            <a:r>
              <a:rPr lang="en-US" sz="2300" i="1" dirty="0" smtClean="0">
                <a:solidFill>
                  <a:srgbClr val="00B050"/>
                </a:solidFill>
              </a:rPr>
              <a:t>      </a:t>
            </a:r>
            <a:r>
              <a:rPr lang="en-US" sz="2300" i="1" dirty="0" err="1" smtClean="0">
                <a:solidFill>
                  <a:srgbClr val="00B050"/>
                </a:solidFill>
              </a:rPr>
              <a:t>Balasubramanian</a:t>
            </a:r>
            <a:r>
              <a:rPr lang="en-US" sz="2300" i="1" dirty="0" smtClean="0">
                <a:solidFill>
                  <a:srgbClr val="00B050"/>
                </a:solidFill>
              </a:rPr>
              <a:t> and Kraus ;</a:t>
            </a:r>
          </a:p>
          <a:p>
            <a:pPr>
              <a:buNone/>
            </a:pPr>
            <a:r>
              <a:rPr lang="en-US" sz="2300" i="1" dirty="0" smtClean="0">
                <a:solidFill>
                  <a:srgbClr val="00B050"/>
                </a:solidFill>
              </a:rPr>
              <a:t>      </a:t>
            </a:r>
            <a:r>
              <a:rPr lang="en-US" sz="2300" i="1" dirty="0" err="1" smtClean="0">
                <a:solidFill>
                  <a:srgbClr val="00B050"/>
                </a:solidFill>
              </a:rPr>
              <a:t>Fukuma</a:t>
            </a:r>
            <a:r>
              <a:rPr lang="en-US" sz="2300" i="1" dirty="0" smtClean="0">
                <a:solidFill>
                  <a:srgbClr val="00B050"/>
                </a:solidFill>
              </a:rPr>
              <a:t>, </a:t>
            </a:r>
            <a:r>
              <a:rPr lang="en-US" sz="2300" i="1" dirty="0" err="1" smtClean="0">
                <a:solidFill>
                  <a:srgbClr val="00B050"/>
                </a:solidFill>
              </a:rPr>
              <a:t>Matsura</a:t>
            </a:r>
            <a:r>
              <a:rPr lang="en-US" sz="2300" i="1" dirty="0" smtClean="0">
                <a:solidFill>
                  <a:srgbClr val="00B050"/>
                </a:solidFill>
              </a:rPr>
              <a:t> and Sakai;…………….. )</a:t>
            </a:r>
            <a:endParaRPr lang="en-US" sz="2300" i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004153"/>
            <a:ext cx="1371601" cy="34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Usual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  <a:noFill/>
        </p:spPr>
        <p:txBody>
          <a:bodyPr>
            <a:noAutofit/>
          </a:bodyPr>
          <a:lstStyle/>
          <a:p>
            <a:r>
              <a:rPr lang="en-US" sz="2300" dirty="0" smtClean="0"/>
              <a:t>IIB string theory in asymptotically                       space-times is dual to  large-N expansion of       =4   SYM theory on the boundary with appropriate sources or excitations.</a:t>
            </a:r>
          </a:p>
          <a:p>
            <a:r>
              <a:rPr lang="en-US" sz="2300" dirty="0" smtClean="0"/>
              <a:t>The usual relationship between the dimensionless parameters on the two sides are</a:t>
            </a:r>
          </a:p>
          <a:p>
            <a:endParaRPr lang="en-US" sz="2300" dirty="0" smtClean="0"/>
          </a:p>
          <a:p>
            <a:r>
              <a:rPr lang="en-US" sz="2300" dirty="0" smtClean="0">
                <a:solidFill>
                  <a:srgbClr val="FF0000"/>
                </a:solidFill>
              </a:rPr>
              <a:t>Usual notions of space-time are valid only in the regime where </a:t>
            </a:r>
            <a:r>
              <a:rPr lang="en-US" sz="2300" dirty="0" err="1" smtClean="0">
                <a:solidFill>
                  <a:srgbClr val="FF0000"/>
                </a:solidFill>
              </a:rPr>
              <a:t>supergravity</a:t>
            </a:r>
            <a:r>
              <a:rPr lang="en-US" sz="2300" dirty="0" smtClean="0">
                <a:solidFill>
                  <a:srgbClr val="FF0000"/>
                </a:solidFill>
              </a:rPr>
              <a:t>  approximation is valid, i.e.</a:t>
            </a:r>
          </a:p>
          <a:p>
            <a:endParaRPr lang="en-US" sz="2300" dirty="0" smtClean="0"/>
          </a:p>
          <a:p>
            <a:pPr>
              <a:buNone/>
            </a:pPr>
            <a:endParaRPr lang="en-US" sz="23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51553"/>
            <a:ext cx="1371601" cy="34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1" y="3048000"/>
            <a:ext cx="1219200" cy="39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48000"/>
            <a:ext cx="2438400" cy="38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267200"/>
            <a:ext cx="1371600" cy="41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419600" y="1600200"/>
          <a:ext cx="381000" cy="365344"/>
        </p:xfrm>
        <a:graphic>
          <a:graphicData uri="http://schemas.openxmlformats.org/presentationml/2006/ole">
            <p:oleObj spid="_x0000_s57346" name="Equation" r:id="rId7" imgW="1774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Consider a 5d metric of the form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The </a:t>
            </a:r>
            <a:r>
              <a:rPr lang="en-US" sz="2300" dirty="0" smtClean="0">
                <a:solidFill>
                  <a:srgbClr val="FF0000"/>
                </a:solidFill>
              </a:rPr>
              <a:t>cutoff boundary </a:t>
            </a:r>
            <a:r>
              <a:rPr lang="en-US" sz="2300" dirty="0" smtClean="0"/>
              <a:t>is taken to be at </a:t>
            </a:r>
          </a:p>
          <a:p>
            <a:r>
              <a:rPr lang="en-US" sz="2300" dirty="0" smtClean="0"/>
              <a:t>With  appropriate </a:t>
            </a:r>
            <a:r>
              <a:rPr lang="en-US" sz="2300" dirty="0" err="1" smtClean="0"/>
              <a:t>counterterms</a:t>
            </a:r>
            <a:r>
              <a:rPr lang="en-US" sz="2300" dirty="0" smtClean="0"/>
              <a:t> the holographic stress tensor is given by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where           is the </a:t>
            </a:r>
            <a:r>
              <a:rPr lang="en-US" sz="2300" dirty="0" smtClean="0">
                <a:solidFill>
                  <a:srgbClr val="0000FF"/>
                </a:solidFill>
              </a:rPr>
              <a:t>extrinsic curvature </a:t>
            </a:r>
            <a:r>
              <a:rPr lang="en-US" sz="2300" dirty="0" smtClean="0"/>
              <a:t>of the boundary,          </a:t>
            </a:r>
          </a:p>
          <a:p>
            <a:pPr>
              <a:buNone/>
            </a:pPr>
            <a:r>
              <a:rPr lang="en-US" sz="2300" dirty="0" smtClean="0"/>
              <a:t>     is the induced metric 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and         is the </a:t>
            </a:r>
            <a:r>
              <a:rPr lang="en-US" sz="2300" dirty="0" smtClean="0">
                <a:solidFill>
                  <a:srgbClr val="FF0000"/>
                </a:solidFill>
              </a:rPr>
              <a:t>Einstein tensor </a:t>
            </a:r>
            <a:r>
              <a:rPr lang="en-US" sz="2300" dirty="0" smtClean="0"/>
              <a:t>computed from the induced metric.</a:t>
            </a:r>
            <a:endParaRPr lang="en-US" sz="23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5181600" cy="70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181600" y="1066800"/>
            <a:ext cx="1066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1" y="4038600"/>
            <a:ext cx="48514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495800"/>
            <a:ext cx="2743200" cy="70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5257800"/>
            <a:ext cx="457200" cy="25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981200"/>
            <a:ext cx="914399" cy="2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799" y="3200400"/>
            <a:ext cx="80575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3962400"/>
            <a:ext cx="99308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0000FF"/>
                </a:solidFill>
              </a:rPr>
              <a:t>Different  choices  of  the  boundary  will  lead to different results</a:t>
            </a:r>
            <a:r>
              <a:rPr lang="en-US" sz="2300" dirty="0" smtClean="0"/>
              <a:t>. In  the  dual  gauge  theory  this  reflects  the  fact  that </a:t>
            </a:r>
            <a:r>
              <a:rPr lang="en-US" sz="2300" dirty="0" smtClean="0">
                <a:solidFill>
                  <a:srgbClr val="FF0000"/>
                </a:solidFill>
              </a:rPr>
              <a:t>different  regularizations  correspond  to  different  definitions of  the  renormalized  Energy Momentum  tensors.</a:t>
            </a:r>
          </a:p>
          <a:p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0000FF"/>
                </a:solidFill>
              </a:rPr>
              <a:t>Different  choices  of  the  boundary  will  lead to different results</a:t>
            </a:r>
            <a:r>
              <a:rPr lang="en-US" sz="2300" dirty="0" smtClean="0"/>
              <a:t>. In  the  dual  gauge  theory  this  reflects  the  fact  that </a:t>
            </a:r>
            <a:r>
              <a:rPr lang="en-US" sz="2300" dirty="0" smtClean="0">
                <a:solidFill>
                  <a:srgbClr val="FF0000"/>
                </a:solidFill>
              </a:rPr>
              <a:t>different  regularizations  correspond  to  different  definitions of  the  renormalized  Energy Momentum  tensors.</a:t>
            </a:r>
          </a:p>
          <a:p>
            <a:r>
              <a:rPr lang="en-US" sz="2300" dirty="0" smtClean="0"/>
              <a:t>For the backgrounds we considered,  there is a choice of coordinates where the </a:t>
            </a:r>
            <a:r>
              <a:rPr lang="en-US" sz="2300" dirty="0" smtClean="0">
                <a:solidFill>
                  <a:srgbClr val="33CC33"/>
                </a:solidFill>
              </a:rPr>
              <a:t>boundary metric                and the</a:t>
            </a:r>
          </a:p>
          <a:p>
            <a:pPr>
              <a:buNone/>
            </a:pPr>
            <a:r>
              <a:rPr lang="en-US" sz="2300" dirty="0" smtClean="0">
                <a:solidFill>
                  <a:srgbClr val="33CC33"/>
                </a:solidFill>
              </a:rPr>
              <a:t>     </a:t>
            </a:r>
            <a:r>
              <a:rPr lang="en-US" sz="2300" dirty="0" err="1" smtClean="0">
                <a:solidFill>
                  <a:srgbClr val="33CC33"/>
                </a:solidFill>
              </a:rPr>
              <a:t>dilaton</a:t>
            </a:r>
            <a:r>
              <a:rPr lang="en-US" sz="2300" dirty="0" smtClean="0">
                <a:solidFill>
                  <a:srgbClr val="33CC33"/>
                </a:solidFill>
              </a:rPr>
              <a:t>           depend only on the boundary coordinates</a:t>
            </a:r>
            <a:r>
              <a:rPr lang="en-US" sz="2300" dirty="0" smtClean="0"/>
              <a:t>. </a:t>
            </a:r>
          </a:p>
          <a:p>
            <a:pPr>
              <a:buNone/>
            </a:pPr>
            <a:endParaRPr lang="en-US" sz="23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353535"/>
            <a:ext cx="762000" cy="31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787679"/>
            <a:ext cx="609600" cy="33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0000FF"/>
                </a:solidFill>
              </a:rPr>
              <a:t>Different  choices  of  the  boundary  will  lead to different results</a:t>
            </a:r>
            <a:r>
              <a:rPr lang="en-US" sz="2300" dirty="0" smtClean="0"/>
              <a:t>. In  the  dual  gauge  theory  this  reflects  the  fact  that </a:t>
            </a:r>
            <a:r>
              <a:rPr lang="en-US" sz="2300" dirty="0" smtClean="0">
                <a:solidFill>
                  <a:srgbClr val="FF0000"/>
                </a:solidFill>
              </a:rPr>
              <a:t>different  regularizations  correspond  to  different  definitions of  the  renormalized  Energy Momentum  tensors.</a:t>
            </a:r>
          </a:p>
          <a:p>
            <a:r>
              <a:rPr lang="en-US" sz="2300" dirty="0" smtClean="0"/>
              <a:t>For the backgrounds we considered,  there is a choice of coordinates where the </a:t>
            </a:r>
            <a:r>
              <a:rPr lang="en-US" sz="2300" dirty="0" smtClean="0">
                <a:solidFill>
                  <a:srgbClr val="33CC33"/>
                </a:solidFill>
              </a:rPr>
              <a:t>boundary metric                and the</a:t>
            </a:r>
          </a:p>
          <a:p>
            <a:pPr>
              <a:buNone/>
            </a:pPr>
            <a:r>
              <a:rPr lang="en-US" sz="2300" dirty="0" smtClean="0">
                <a:solidFill>
                  <a:srgbClr val="33CC33"/>
                </a:solidFill>
              </a:rPr>
              <a:t>     </a:t>
            </a:r>
            <a:r>
              <a:rPr lang="en-US" sz="2300" dirty="0" err="1" smtClean="0">
                <a:solidFill>
                  <a:srgbClr val="33CC33"/>
                </a:solidFill>
              </a:rPr>
              <a:t>dilaton</a:t>
            </a:r>
            <a:r>
              <a:rPr lang="en-US" sz="2300" dirty="0" smtClean="0">
                <a:solidFill>
                  <a:srgbClr val="33CC33"/>
                </a:solidFill>
              </a:rPr>
              <a:t>           depend only on the boundary coordinates</a:t>
            </a:r>
            <a:r>
              <a:rPr lang="en-US" sz="2300" dirty="0" smtClean="0"/>
              <a:t>. </a:t>
            </a:r>
          </a:p>
          <a:p>
            <a:r>
              <a:rPr lang="en-US" sz="2300" dirty="0" smtClean="0">
                <a:solidFill>
                  <a:srgbClr val="FF0000"/>
                </a:solidFill>
              </a:rPr>
              <a:t>In these  coordinates  the  holographic  stress  tensor  vanishes  for  all  backgrounds  at  all  times.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353535"/>
            <a:ext cx="762000" cy="31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787679"/>
            <a:ext cx="609600" cy="33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0000FF"/>
                </a:solidFill>
              </a:rPr>
              <a:t>Different  choices  of  the  boundary  will  lead to different results</a:t>
            </a:r>
            <a:r>
              <a:rPr lang="en-US" sz="2300" dirty="0" smtClean="0"/>
              <a:t>. In  the  dual  gauge  theory  this  reflects  the  fact  that </a:t>
            </a:r>
            <a:r>
              <a:rPr lang="en-US" sz="2300" dirty="0" smtClean="0">
                <a:solidFill>
                  <a:srgbClr val="FF0000"/>
                </a:solidFill>
              </a:rPr>
              <a:t>different  regularizations  correspond  to  different  definitions of  the  renormalized  Energy Momentum  tensors.</a:t>
            </a:r>
          </a:p>
          <a:p>
            <a:r>
              <a:rPr lang="en-US" sz="2300" dirty="0" smtClean="0"/>
              <a:t>For the backgrounds we considered,  there is a choice of coordinates where the </a:t>
            </a:r>
            <a:r>
              <a:rPr lang="en-US" sz="2300" dirty="0" smtClean="0">
                <a:solidFill>
                  <a:srgbClr val="33CC33"/>
                </a:solidFill>
              </a:rPr>
              <a:t>boundary metric                and the</a:t>
            </a:r>
          </a:p>
          <a:p>
            <a:pPr>
              <a:buNone/>
            </a:pPr>
            <a:r>
              <a:rPr lang="en-US" sz="2300" dirty="0" smtClean="0">
                <a:solidFill>
                  <a:srgbClr val="33CC33"/>
                </a:solidFill>
              </a:rPr>
              <a:t>     </a:t>
            </a:r>
            <a:r>
              <a:rPr lang="en-US" sz="2300" dirty="0" err="1" smtClean="0">
                <a:solidFill>
                  <a:srgbClr val="33CC33"/>
                </a:solidFill>
              </a:rPr>
              <a:t>dilaton</a:t>
            </a:r>
            <a:r>
              <a:rPr lang="en-US" sz="2300" dirty="0" smtClean="0">
                <a:solidFill>
                  <a:srgbClr val="33CC33"/>
                </a:solidFill>
              </a:rPr>
              <a:t>           depend only on the boundary coordinates</a:t>
            </a:r>
            <a:r>
              <a:rPr lang="en-US" sz="2300" dirty="0" smtClean="0"/>
              <a:t>. </a:t>
            </a:r>
          </a:p>
          <a:p>
            <a:r>
              <a:rPr lang="en-US" sz="2300" dirty="0" smtClean="0">
                <a:solidFill>
                  <a:srgbClr val="FF0000"/>
                </a:solidFill>
              </a:rPr>
              <a:t>In these  coordinates  the  holographic  stress  tensor  vanishes  for  all  backgrounds  at  all  times.</a:t>
            </a:r>
          </a:p>
          <a:p>
            <a:r>
              <a:rPr lang="en-US" sz="2300" dirty="0" smtClean="0">
                <a:solidFill>
                  <a:srgbClr val="0000FF"/>
                </a:solidFill>
              </a:rPr>
              <a:t>However  the  gauge  theory  is  best  defined  in  a choice  of  boundary  where  the  boundary  metric  is  flat.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353535"/>
            <a:ext cx="762000" cy="31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787679"/>
            <a:ext cx="609600" cy="33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0000FF"/>
                </a:solidFill>
              </a:rPr>
              <a:t>Different  choices  of  the  boundary  will  lead to different results</a:t>
            </a:r>
            <a:r>
              <a:rPr lang="en-US" sz="2300" dirty="0" smtClean="0"/>
              <a:t>. In  the  dual  gauge  theory  this  reflects  the  fact  that </a:t>
            </a:r>
            <a:r>
              <a:rPr lang="en-US" sz="2300" dirty="0" smtClean="0">
                <a:solidFill>
                  <a:srgbClr val="FF0000"/>
                </a:solidFill>
              </a:rPr>
              <a:t>different  regularizations  correspond  to  different  definitions of  the  renormalized  Energy Momentum  tensors.</a:t>
            </a:r>
          </a:p>
          <a:p>
            <a:r>
              <a:rPr lang="en-US" sz="2300" dirty="0" smtClean="0"/>
              <a:t>For the backgrounds we considered,  there is a choice of coordinates where the </a:t>
            </a:r>
            <a:r>
              <a:rPr lang="en-US" sz="2300" dirty="0" smtClean="0">
                <a:solidFill>
                  <a:srgbClr val="33CC33"/>
                </a:solidFill>
              </a:rPr>
              <a:t>boundary metric                and the</a:t>
            </a:r>
          </a:p>
          <a:p>
            <a:pPr>
              <a:buNone/>
            </a:pPr>
            <a:r>
              <a:rPr lang="en-US" sz="2300" dirty="0" smtClean="0">
                <a:solidFill>
                  <a:srgbClr val="33CC33"/>
                </a:solidFill>
              </a:rPr>
              <a:t>     </a:t>
            </a:r>
            <a:r>
              <a:rPr lang="en-US" sz="2300" dirty="0" err="1" smtClean="0">
                <a:solidFill>
                  <a:srgbClr val="33CC33"/>
                </a:solidFill>
              </a:rPr>
              <a:t>dilaton</a:t>
            </a:r>
            <a:r>
              <a:rPr lang="en-US" sz="2300" dirty="0" smtClean="0">
                <a:solidFill>
                  <a:srgbClr val="33CC33"/>
                </a:solidFill>
              </a:rPr>
              <a:t>           depend only on the boundary coordinates</a:t>
            </a:r>
            <a:r>
              <a:rPr lang="en-US" sz="2300" dirty="0" smtClean="0"/>
              <a:t>. </a:t>
            </a:r>
          </a:p>
          <a:p>
            <a:r>
              <a:rPr lang="en-US" sz="2300" dirty="0" smtClean="0">
                <a:solidFill>
                  <a:srgbClr val="FF0000"/>
                </a:solidFill>
              </a:rPr>
              <a:t>In these  coordinates  the  holographic  stress  tensor  vanishes  for  all  backgrounds  at  all  times.</a:t>
            </a:r>
          </a:p>
          <a:p>
            <a:r>
              <a:rPr lang="en-US" sz="2300" dirty="0" smtClean="0">
                <a:solidFill>
                  <a:srgbClr val="0000FF"/>
                </a:solidFill>
              </a:rPr>
              <a:t>However  the  gauge  theory  is  best  defined  in  a choice  of  boundary  where  the  boundary  metric  is  flat.</a:t>
            </a:r>
          </a:p>
          <a:p>
            <a:r>
              <a:rPr lang="en-US" sz="2300" dirty="0" smtClean="0"/>
              <a:t>In  this  choice  of  boundary  the  result  depends  on  the   specific  background.</a:t>
            </a:r>
          </a:p>
          <a:p>
            <a:endParaRPr lang="en-US" sz="23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353535"/>
            <a:ext cx="762000" cy="31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787679"/>
            <a:ext cx="609600" cy="33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Tensor : Null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0000FF"/>
                </a:solidFill>
              </a:rPr>
              <a:t>For the null solutions, the energy momentum tensor vanishes even for a choice of flat boundary.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Tensor : Null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0000FF"/>
                </a:solidFill>
              </a:rPr>
              <a:t>For the null solutions, the energy momentum tensor vanishes even for a choice of flat boundary.</a:t>
            </a:r>
          </a:p>
          <a:p>
            <a:r>
              <a:rPr lang="en-US" sz="2300" dirty="0" smtClean="0">
                <a:solidFill>
                  <a:srgbClr val="33CC33"/>
                </a:solidFill>
              </a:rPr>
              <a:t>This ensures that in the gauge theory we are starting off with the vacuum state at early light cone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Tensor : Null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0000FF"/>
                </a:solidFill>
              </a:rPr>
              <a:t>For the null solutions, the energy momentum tensor vanishes even for a choice of flat boundary.</a:t>
            </a:r>
          </a:p>
          <a:p>
            <a:r>
              <a:rPr lang="en-US" sz="2300" dirty="0" smtClean="0">
                <a:solidFill>
                  <a:srgbClr val="33CC33"/>
                </a:solidFill>
              </a:rPr>
              <a:t>This ensures that in the gauge theory we are starting off with the vacuum state at early light cone times</a:t>
            </a:r>
          </a:p>
          <a:p>
            <a:r>
              <a:rPr lang="en-US" sz="2300" dirty="0" smtClean="0"/>
              <a:t>The fact that the </a:t>
            </a:r>
            <a:r>
              <a:rPr lang="en-US" sz="2300" dirty="0" err="1" smtClean="0"/>
              <a:t>em</a:t>
            </a:r>
            <a:r>
              <a:rPr lang="en-US" sz="2300" dirty="0" smtClean="0"/>
              <a:t> tensor continues to vanish at all later times is probably a reflection of the fact </a:t>
            </a:r>
            <a:r>
              <a:rPr lang="en-US" sz="2300" dirty="0" smtClean="0">
                <a:solidFill>
                  <a:srgbClr val="0000FF"/>
                </a:solidFill>
              </a:rPr>
              <a:t>that for backgrounds with a null </a:t>
            </a:r>
            <a:r>
              <a:rPr lang="en-US" sz="2300" dirty="0" err="1" smtClean="0">
                <a:solidFill>
                  <a:srgbClr val="0000FF"/>
                </a:solidFill>
              </a:rPr>
              <a:t>isometry</a:t>
            </a:r>
            <a:r>
              <a:rPr lang="en-US" sz="2300" dirty="0" smtClean="0">
                <a:solidFill>
                  <a:srgbClr val="0000FF"/>
                </a:solidFill>
              </a:rPr>
              <a:t> </a:t>
            </a:r>
            <a:r>
              <a:rPr lang="en-US" sz="2300" dirty="0" smtClean="0"/>
              <a:t>there is </a:t>
            </a:r>
            <a:r>
              <a:rPr lang="en-US" sz="2300" dirty="0" smtClean="0">
                <a:solidFill>
                  <a:srgbClr val="FF0000"/>
                </a:solidFill>
              </a:rPr>
              <a:t>no particle production </a:t>
            </a:r>
            <a:r>
              <a:rPr lang="en-US" sz="2300" dirty="0" smtClean="0"/>
              <a:t>due to the source.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Tensor : Null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0000FF"/>
                </a:solidFill>
              </a:rPr>
              <a:t>For the null solutions, the energy momentum tensor vanishes even for a choice of flat boundary.</a:t>
            </a:r>
          </a:p>
          <a:p>
            <a:r>
              <a:rPr lang="en-US" sz="2300" dirty="0" smtClean="0">
                <a:solidFill>
                  <a:srgbClr val="33CC33"/>
                </a:solidFill>
              </a:rPr>
              <a:t>This ensures that in the gauge theory we are starting off with the vacuum state at early light cone times</a:t>
            </a:r>
          </a:p>
          <a:p>
            <a:r>
              <a:rPr lang="en-US" sz="2300" dirty="0" smtClean="0"/>
              <a:t>The fact that the </a:t>
            </a:r>
            <a:r>
              <a:rPr lang="en-US" sz="2300" dirty="0" err="1" smtClean="0"/>
              <a:t>em</a:t>
            </a:r>
            <a:r>
              <a:rPr lang="en-US" sz="2300" dirty="0" smtClean="0"/>
              <a:t> tensor continues to vanish at all later times is probably a reflection of the fact </a:t>
            </a:r>
            <a:r>
              <a:rPr lang="en-US" sz="2300" dirty="0" smtClean="0">
                <a:solidFill>
                  <a:srgbClr val="0000FF"/>
                </a:solidFill>
              </a:rPr>
              <a:t>that for backgrounds with a null </a:t>
            </a:r>
            <a:r>
              <a:rPr lang="en-US" sz="2300" dirty="0" err="1" smtClean="0">
                <a:solidFill>
                  <a:srgbClr val="0000FF"/>
                </a:solidFill>
              </a:rPr>
              <a:t>isometry</a:t>
            </a:r>
            <a:r>
              <a:rPr lang="en-US" sz="2300" dirty="0" smtClean="0">
                <a:solidFill>
                  <a:srgbClr val="0000FF"/>
                </a:solidFill>
              </a:rPr>
              <a:t> </a:t>
            </a:r>
            <a:r>
              <a:rPr lang="en-US" sz="2300" dirty="0" smtClean="0"/>
              <a:t>there is </a:t>
            </a:r>
            <a:r>
              <a:rPr lang="en-US" sz="2300" dirty="0" smtClean="0">
                <a:solidFill>
                  <a:srgbClr val="FF0000"/>
                </a:solidFill>
              </a:rPr>
              <a:t>no particle production </a:t>
            </a:r>
            <a:r>
              <a:rPr lang="en-US" sz="2300" dirty="0" smtClean="0"/>
              <a:t>due to the source.</a:t>
            </a:r>
          </a:p>
          <a:p>
            <a:r>
              <a:rPr lang="en-US" sz="2300" dirty="0" smtClean="0"/>
              <a:t>In particular, the </a:t>
            </a:r>
            <a:r>
              <a:rPr lang="en-US" sz="2300" dirty="0" smtClean="0">
                <a:solidFill>
                  <a:srgbClr val="0000FF"/>
                </a:solidFill>
              </a:rPr>
              <a:t>conformal anomaly vanishes.  </a:t>
            </a:r>
            <a:r>
              <a:rPr lang="en-US" sz="2300" dirty="0" smtClean="0"/>
              <a:t>The  general  expression  for  the  anomaly  agrees  with  the  field theory calculation  of  </a:t>
            </a:r>
            <a:r>
              <a:rPr lang="en-US" sz="2400" i="1" dirty="0" err="1" smtClean="0">
                <a:solidFill>
                  <a:srgbClr val="00B050"/>
                </a:solidFill>
              </a:rPr>
              <a:t>Fradkin</a:t>
            </a:r>
            <a:r>
              <a:rPr lang="en-US" sz="2400" i="1" dirty="0" smtClean="0">
                <a:solidFill>
                  <a:srgbClr val="00B050"/>
                </a:solidFill>
              </a:rPr>
              <a:t> and </a:t>
            </a:r>
            <a:r>
              <a:rPr lang="en-US" sz="2400" i="1" dirty="0" err="1" smtClean="0">
                <a:solidFill>
                  <a:srgbClr val="00B050"/>
                </a:solidFill>
              </a:rPr>
              <a:t>Tseytlin</a:t>
            </a:r>
            <a:r>
              <a:rPr lang="en-US" sz="2400" i="1" dirty="0" smtClean="0">
                <a:solidFill>
                  <a:srgbClr val="00B050"/>
                </a:solidFill>
              </a:rPr>
              <a:t> </a:t>
            </a:r>
            <a:r>
              <a:rPr lang="en-US" sz="2300" dirty="0" smtClean="0"/>
              <a:t>and </a:t>
            </a:r>
            <a:r>
              <a:rPr lang="en-US" sz="2300" i="1" dirty="0" smtClean="0">
                <a:solidFill>
                  <a:srgbClr val="00B050"/>
                </a:solidFill>
              </a:rPr>
              <a:t>Liu and </a:t>
            </a:r>
            <a:r>
              <a:rPr lang="en-US" sz="2300" i="1" dirty="0" err="1" smtClean="0">
                <a:solidFill>
                  <a:srgbClr val="00B050"/>
                </a:solidFill>
              </a:rPr>
              <a:t>Tseytlin</a:t>
            </a:r>
            <a:r>
              <a:rPr lang="en-US" sz="2300" i="1" dirty="0" smtClean="0">
                <a:solidFill>
                  <a:srgbClr val="00B050"/>
                </a:solidFill>
              </a:rPr>
              <a:t> </a:t>
            </a:r>
            <a:r>
              <a:rPr lang="en-US" sz="2300" dirty="0" smtClean="0"/>
              <a:t>– and the holographic calculation of </a:t>
            </a:r>
            <a:r>
              <a:rPr lang="en-US" sz="2300" i="1" dirty="0" err="1" smtClean="0">
                <a:solidFill>
                  <a:srgbClr val="00B050"/>
                </a:solidFill>
              </a:rPr>
              <a:t>Nojiri</a:t>
            </a:r>
            <a:r>
              <a:rPr lang="en-US" sz="2300" i="1" dirty="0" smtClean="0">
                <a:solidFill>
                  <a:srgbClr val="00B050"/>
                </a:solidFill>
              </a:rPr>
              <a:t> and </a:t>
            </a:r>
            <a:r>
              <a:rPr lang="en-US" sz="2300" i="1" dirty="0" err="1" smtClean="0">
                <a:solidFill>
                  <a:srgbClr val="00B050"/>
                </a:solidFill>
              </a:rPr>
              <a:t>Odinstov</a:t>
            </a:r>
            <a:endParaRPr lang="en-US" sz="23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Usual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  <a:noFill/>
        </p:spPr>
        <p:txBody>
          <a:bodyPr>
            <a:noAutofit/>
          </a:bodyPr>
          <a:lstStyle/>
          <a:p>
            <a:r>
              <a:rPr lang="en-US" sz="2300" dirty="0" smtClean="0"/>
              <a:t>IIB string theory in asymptotically                       space-times is dual to  large-N expansion of       =4   SYM theory on the boundary with appropriate sources or excitations.</a:t>
            </a:r>
          </a:p>
          <a:p>
            <a:r>
              <a:rPr lang="en-US" sz="2300" dirty="0" smtClean="0"/>
              <a:t>The usual relationship between the dimensionless parameters on the two sides are</a:t>
            </a:r>
          </a:p>
          <a:p>
            <a:endParaRPr lang="en-US" sz="2300" dirty="0" smtClean="0"/>
          </a:p>
          <a:p>
            <a:r>
              <a:rPr lang="en-US" sz="2300" dirty="0" smtClean="0">
                <a:solidFill>
                  <a:srgbClr val="FF0000"/>
                </a:solidFill>
              </a:rPr>
              <a:t>Usual notions of space-time are valid only in the regime where </a:t>
            </a:r>
            <a:r>
              <a:rPr lang="en-US" sz="2300" dirty="0" err="1" smtClean="0">
                <a:solidFill>
                  <a:srgbClr val="FF0000"/>
                </a:solidFill>
              </a:rPr>
              <a:t>supergravity</a:t>
            </a:r>
            <a:r>
              <a:rPr lang="en-US" sz="2300" dirty="0" smtClean="0">
                <a:solidFill>
                  <a:srgbClr val="FF0000"/>
                </a:solidFill>
              </a:rPr>
              <a:t>  approximation is valid, i.e.</a:t>
            </a:r>
          </a:p>
          <a:p>
            <a:endParaRPr lang="en-US" sz="2300" dirty="0" smtClean="0"/>
          </a:p>
          <a:p>
            <a:r>
              <a:rPr lang="en-US" sz="2300" dirty="0" smtClean="0"/>
              <a:t>For generic values of the parameters , </a:t>
            </a:r>
            <a:r>
              <a:rPr lang="en-US" sz="2300" dirty="0" smtClean="0">
                <a:solidFill>
                  <a:srgbClr val="0000FF"/>
                </a:solidFill>
              </a:rPr>
              <a:t>the gauge theory hopefully continues to make sense</a:t>
            </a:r>
            <a:r>
              <a:rPr lang="en-US" sz="2300" dirty="0" smtClean="0"/>
              <a:t>, though there is no interpretation in terms of General Relativity.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51553"/>
            <a:ext cx="1371601" cy="34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1" y="3048000"/>
            <a:ext cx="1219200" cy="39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48000"/>
            <a:ext cx="2438400" cy="38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267200"/>
            <a:ext cx="1371600" cy="41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419600" y="1600200"/>
          <a:ext cx="381000" cy="365344"/>
        </p:xfrm>
        <a:graphic>
          <a:graphicData uri="http://schemas.openxmlformats.org/presentationml/2006/ole">
            <p:oleObj spid="_x0000_s58370" name="Equation" r:id="rId7" imgW="1774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Tensor : FRW-type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For  the </a:t>
            </a:r>
            <a:r>
              <a:rPr lang="en-US" sz="2300" dirty="0" smtClean="0">
                <a:solidFill>
                  <a:srgbClr val="0000FF"/>
                </a:solidFill>
              </a:rPr>
              <a:t>FRW type solutions which have bounded couplings</a:t>
            </a:r>
            <a:r>
              <a:rPr lang="en-US" sz="2300" dirty="0" smtClean="0"/>
              <a:t>, the metric in flat boundary coordinates is 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842414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Tensor : FRW-type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For  the </a:t>
            </a:r>
            <a:r>
              <a:rPr lang="en-US" sz="2300" dirty="0" smtClean="0">
                <a:solidFill>
                  <a:srgbClr val="0000FF"/>
                </a:solidFill>
              </a:rPr>
              <a:t>FRW type solutions which have bounded couplings</a:t>
            </a:r>
            <a:r>
              <a:rPr lang="en-US" sz="2300" dirty="0" smtClean="0"/>
              <a:t>, the metric in flat boundary coordinates is 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The </a:t>
            </a:r>
            <a:r>
              <a:rPr lang="en-US" sz="2300" dirty="0" smtClean="0">
                <a:solidFill>
                  <a:srgbClr val="FF0000"/>
                </a:solidFill>
              </a:rPr>
              <a:t>energy momentum tensor </a:t>
            </a:r>
            <a:r>
              <a:rPr lang="en-US" sz="2300" dirty="0" smtClean="0"/>
              <a:t>is given by</a:t>
            </a:r>
            <a:endParaRPr lang="en-US" sz="23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842414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799" y="4343401"/>
            <a:ext cx="8631401" cy="73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The  energy  momentum  of  the  dual  field  theory</a:t>
            </a:r>
            <a:r>
              <a:rPr lang="en-US" sz="2300" dirty="0" smtClean="0"/>
              <a:t>,           is related to </a:t>
            </a:r>
            <a:r>
              <a:rPr lang="en-US" sz="2300" dirty="0" smtClean="0">
                <a:solidFill>
                  <a:srgbClr val="0000FF"/>
                </a:solidFill>
              </a:rPr>
              <a:t>the holographic energy momentum tensor </a:t>
            </a:r>
            <a:r>
              <a:rPr lang="en-US" sz="2300" dirty="0" smtClean="0"/>
              <a:t>by the relation </a:t>
            </a:r>
          </a:p>
          <a:p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</a:t>
            </a:r>
            <a:endParaRPr lang="en-US" sz="23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609600"/>
            <a:ext cx="1219200" cy="34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00200"/>
            <a:ext cx="4038600" cy="46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The  energy  momentum  of  the  dual  field  theory</a:t>
            </a:r>
            <a:r>
              <a:rPr lang="en-US" sz="2300" dirty="0" smtClean="0"/>
              <a:t>,           is related to </a:t>
            </a:r>
            <a:r>
              <a:rPr lang="en-US" sz="2300" dirty="0" smtClean="0">
                <a:solidFill>
                  <a:srgbClr val="0000FF"/>
                </a:solidFill>
              </a:rPr>
              <a:t>the holographic energy momentum tensor </a:t>
            </a:r>
            <a:r>
              <a:rPr lang="en-US" sz="2300" dirty="0" smtClean="0"/>
              <a:t>by the relation </a:t>
            </a:r>
          </a:p>
          <a:p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And we have to use the relationship between the </a:t>
            </a:r>
            <a:r>
              <a:rPr lang="en-US" sz="2300" dirty="0" smtClean="0">
                <a:solidFill>
                  <a:srgbClr val="33CC33"/>
                </a:solidFill>
              </a:rPr>
              <a:t>5d Newton constant </a:t>
            </a:r>
            <a:r>
              <a:rPr lang="en-US" sz="2300" dirty="0" smtClean="0"/>
              <a:t>and the parameters of the gauge theory</a:t>
            </a:r>
          </a:p>
          <a:p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 </a:t>
            </a:r>
            <a:endParaRPr lang="en-US" sz="23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609600"/>
            <a:ext cx="1219200" cy="34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00200"/>
            <a:ext cx="4038600" cy="46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895600"/>
            <a:ext cx="122984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The  energy  momentum  of  the  dual  field  theory</a:t>
            </a:r>
            <a:r>
              <a:rPr lang="en-US" sz="2300" dirty="0" smtClean="0"/>
              <a:t>,           is related to </a:t>
            </a:r>
            <a:r>
              <a:rPr lang="en-US" sz="2300" dirty="0" smtClean="0">
                <a:solidFill>
                  <a:srgbClr val="0000FF"/>
                </a:solidFill>
              </a:rPr>
              <a:t>the holographic energy momentum tensor </a:t>
            </a:r>
            <a:r>
              <a:rPr lang="en-US" sz="2300" dirty="0" smtClean="0"/>
              <a:t>by the relation </a:t>
            </a:r>
          </a:p>
          <a:p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And we have to use the relationship between the </a:t>
            </a:r>
            <a:r>
              <a:rPr lang="en-US" sz="2300" dirty="0" smtClean="0">
                <a:solidFill>
                  <a:srgbClr val="33CC33"/>
                </a:solidFill>
              </a:rPr>
              <a:t>5d Newton constant </a:t>
            </a:r>
            <a:r>
              <a:rPr lang="en-US" sz="2300" dirty="0" smtClean="0"/>
              <a:t>and the parameters of the gauge theory</a:t>
            </a:r>
          </a:p>
          <a:p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 This yields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</a:t>
            </a:r>
            <a:endParaRPr lang="en-US" sz="23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609600"/>
            <a:ext cx="1219200" cy="34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00200"/>
            <a:ext cx="4038600" cy="46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895600"/>
            <a:ext cx="122984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657600"/>
            <a:ext cx="8610600" cy="82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The  energy  momentum  of  the  dual  field  theory</a:t>
            </a:r>
            <a:r>
              <a:rPr lang="en-US" sz="2300" dirty="0" smtClean="0"/>
              <a:t>,           is related to </a:t>
            </a:r>
            <a:r>
              <a:rPr lang="en-US" sz="2300" dirty="0" smtClean="0">
                <a:solidFill>
                  <a:srgbClr val="0000FF"/>
                </a:solidFill>
              </a:rPr>
              <a:t>the holographic energy momentum tensor </a:t>
            </a:r>
            <a:r>
              <a:rPr lang="en-US" sz="2300" dirty="0" smtClean="0"/>
              <a:t>by the relation </a:t>
            </a:r>
          </a:p>
          <a:p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And we have use the relationship between the </a:t>
            </a:r>
            <a:r>
              <a:rPr lang="en-US" sz="2300" dirty="0" smtClean="0">
                <a:solidFill>
                  <a:srgbClr val="33CC33"/>
                </a:solidFill>
              </a:rPr>
              <a:t>5d Newton constant </a:t>
            </a:r>
            <a:r>
              <a:rPr lang="en-US" sz="2300" dirty="0" smtClean="0"/>
              <a:t>and the parameters of the gauge theory</a:t>
            </a:r>
          </a:p>
          <a:p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 This yields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and the </a:t>
            </a:r>
            <a:r>
              <a:rPr lang="en-US" sz="2300" dirty="0" smtClean="0">
                <a:solidFill>
                  <a:srgbClr val="FF0000"/>
                </a:solidFill>
              </a:rPr>
              <a:t>conformal anomaly</a:t>
            </a:r>
            <a:r>
              <a:rPr lang="en-US" sz="2300" dirty="0" smtClean="0"/>
              <a:t> is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609600"/>
            <a:ext cx="1219200" cy="34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00200"/>
            <a:ext cx="4038600" cy="46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895600"/>
            <a:ext cx="122984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657600"/>
            <a:ext cx="8610600" cy="82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599" y="5105400"/>
            <a:ext cx="320302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At </a:t>
            </a:r>
            <a:r>
              <a:rPr lang="en-US" sz="2300" dirty="0" smtClean="0">
                <a:solidFill>
                  <a:srgbClr val="0000FF"/>
                </a:solidFill>
              </a:rPr>
              <a:t>early times</a:t>
            </a:r>
            <a:r>
              <a:rPr lang="en-US" sz="2300" dirty="0" smtClean="0"/>
              <a:t>,                        the bulk background is                     and  </a:t>
            </a:r>
            <a:r>
              <a:rPr lang="en-US" sz="2300" dirty="0" smtClean="0">
                <a:solidFill>
                  <a:srgbClr val="FF0000"/>
                </a:solidFill>
              </a:rPr>
              <a:t>the                     vanishes 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33400"/>
            <a:ext cx="1295400" cy="37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33400"/>
            <a:ext cx="1371601" cy="34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1" y="1371600"/>
            <a:ext cx="390191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1" y="939947"/>
            <a:ext cx="1066800" cy="43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At </a:t>
            </a:r>
            <a:r>
              <a:rPr lang="en-US" sz="2300" dirty="0" smtClean="0">
                <a:solidFill>
                  <a:srgbClr val="0000FF"/>
                </a:solidFill>
              </a:rPr>
              <a:t>early times</a:t>
            </a:r>
            <a:r>
              <a:rPr lang="en-US" sz="2300" dirty="0" smtClean="0"/>
              <a:t>,                        the bulk background is                     and  </a:t>
            </a:r>
            <a:r>
              <a:rPr lang="en-US" sz="2300" dirty="0" smtClean="0">
                <a:solidFill>
                  <a:srgbClr val="FF0000"/>
                </a:solidFill>
              </a:rPr>
              <a:t>the                     vanishes 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>
                <a:solidFill>
                  <a:srgbClr val="0000FF"/>
                </a:solidFill>
              </a:rPr>
              <a:t>This signifies  that  the  initial  state  is  indeed  the  </a:t>
            </a:r>
            <a:r>
              <a:rPr lang="en-US" sz="2300" dirty="0" smtClean="0">
                <a:solidFill>
                  <a:srgbClr val="FF0000"/>
                </a:solidFill>
              </a:rPr>
              <a:t>vacuum</a:t>
            </a:r>
            <a:r>
              <a:rPr lang="en-US" sz="2300" dirty="0" smtClean="0">
                <a:solidFill>
                  <a:srgbClr val="0000FF"/>
                </a:solidFill>
              </a:rPr>
              <a:t>.</a:t>
            </a:r>
          </a:p>
          <a:p>
            <a:endParaRPr lang="en-US" sz="2300" dirty="0" smtClean="0"/>
          </a:p>
          <a:p>
            <a:endParaRPr lang="en-US" sz="2300" dirty="0" smtClean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33400"/>
            <a:ext cx="1295400" cy="37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33400"/>
            <a:ext cx="1371601" cy="34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1" y="1371600"/>
            <a:ext cx="390191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1" y="939947"/>
            <a:ext cx="1066800" cy="43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At </a:t>
            </a:r>
            <a:r>
              <a:rPr lang="en-US" sz="2300" dirty="0" smtClean="0">
                <a:solidFill>
                  <a:srgbClr val="0000FF"/>
                </a:solidFill>
              </a:rPr>
              <a:t>early times</a:t>
            </a:r>
            <a:r>
              <a:rPr lang="en-US" sz="2300" dirty="0" smtClean="0"/>
              <a:t>,                        the bulk background is                     and  </a:t>
            </a:r>
            <a:r>
              <a:rPr lang="en-US" sz="2300" dirty="0" smtClean="0">
                <a:solidFill>
                  <a:srgbClr val="FF0000"/>
                </a:solidFill>
              </a:rPr>
              <a:t>the                     vanishes 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>
                <a:solidFill>
                  <a:srgbClr val="0000FF"/>
                </a:solidFill>
              </a:rPr>
              <a:t>This signifies  that  the  initial  state  is  indeed  the  </a:t>
            </a:r>
            <a:r>
              <a:rPr lang="en-US" sz="2300" dirty="0" smtClean="0">
                <a:solidFill>
                  <a:srgbClr val="FF0000"/>
                </a:solidFill>
              </a:rPr>
              <a:t>vacuum</a:t>
            </a:r>
            <a:r>
              <a:rPr lang="en-US" sz="23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300" dirty="0" smtClean="0"/>
              <a:t>As the source builds up, the energy momentum tensor picks up. </a:t>
            </a:r>
          </a:p>
          <a:p>
            <a:endParaRPr lang="en-US" sz="2300" dirty="0" smtClean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33400"/>
            <a:ext cx="1295400" cy="37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33400"/>
            <a:ext cx="1371601" cy="34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1" y="1371600"/>
            <a:ext cx="390191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1" y="939947"/>
            <a:ext cx="1066800" cy="43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At </a:t>
            </a:r>
            <a:r>
              <a:rPr lang="en-US" sz="2300" dirty="0" smtClean="0">
                <a:solidFill>
                  <a:srgbClr val="0000FF"/>
                </a:solidFill>
              </a:rPr>
              <a:t>early times</a:t>
            </a:r>
            <a:r>
              <a:rPr lang="en-US" sz="2300" dirty="0" smtClean="0"/>
              <a:t>,                        the bulk background is                     and  </a:t>
            </a:r>
            <a:r>
              <a:rPr lang="en-US" sz="2300" dirty="0" smtClean="0">
                <a:solidFill>
                  <a:srgbClr val="FF0000"/>
                </a:solidFill>
              </a:rPr>
              <a:t>the                     vanishes 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>
                <a:solidFill>
                  <a:srgbClr val="0000FF"/>
                </a:solidFill>
              </a:rPr>
              <a:t>This signifies  that  the  initial  state  is  indeed  the  </a:t>
            </a:r>
            <a:r>
              <a:rPr lang="en-US" sz="2300" dirty="0" smtClean="0">
                <a:solidFill>
                  <a:srgbClr val="FF0000"/>
                </a:solidFill>
              </a:rPr>
              <a:t>vacuum</a:t>
            </a:r>
            <a:r>
              <a:rPr lang="en-US" sz="23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300" dirty="0" smtClean="0"/>
              <a:t>As the source builds up, the energy momentum tensor picks up. </a:t>
            </a:r>
          </a:p>
          <a:p>
            <a:r>
              <a:rPr lang="en-US" sz="2300" dirty="0" smtClean="0"/>
              <a:t>If we extrapolate the bulk calculation to the time of the singularity,                 , this  quantity  diverges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33400"/>
            <a:ext cx="1295400" cy="37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33400"/>
            <a:ext cx="1371601" cy="34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1" y="1371600"/>
            <a:ext cx="390191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1" y="939947"/>
            <a:ext cx="1066800" cy="43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3352800"/>
            <a:ext cx="9989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3810001"/>
            <a:ext cx="5334000" cy="72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Usual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  <a:noFill/>
        </p:spPr>
        <p:txBody>
          <a:bodyPr>
            <a:noAutofit/>
          </a:bodyPr>
          <a:lstStyle/>
          <a:p>
            <a:r>
              <a:rPr lang="en-US" sz="2300" dirty="0" smtClean="0"/>
              <a:t>IIB string theory in asymptotically                       space-times is dual to  large-N expansion of       =4   SYM theory on the boundary with appropriate sources or excitations.</a:t>
            </a:r>
          </a:p>
          <a:p>
            <a:r>
              <a:rPr lang="en-US" sz="2300" dirty="0" smtClean="0"/>
              <a:t>The usual relationship between the dimensionless parameters on the two sides are</a:t>
            </a:r>
          </a:p>
          <a:p>
            <a:endParaRPr lang="en-US" sz="2300" dirty="0" smtClean="0"/>
          </a:p>
          <a:p>
            <a:r>
              <a:rPr lang="en-US" sz="2300" dirty="0" smtClean="0">
                <a:solidFill>
                  <a:srgbClr val="FF0000"/>
                </a:solidFill>
              </a:rPr>
              <a:t>Usual notions of space-time are valid only in the regime where </a:t>
            </a:r>
            <a:r>
              <a:rPr lang="en-US" sz="2300" dirty="0" err="1" smtClean="0">
                <a:solidFill>
                  <a:srgbClr val="FF0000"/>
                </a:solidFill>
              </a:rPr>
              <a:t>supergravity</a:t>
            </a:r>
            <a:r>
              <a:rPr lang="en-US" sz="2300" dirty="0" smtClean="0">
                <a:solidFill>
                  <a:srgbClr val="FF0000"/>
                </a:solidFill>
              </a:rPr>
              <a:t>  approximation is valid, i.e.</a:t>
            </a:r>
          </a:p>
          <a:p>
            <a:endParaRPr lang="en-US" sz="2300" dirty="0" smtClean="0"/>
          </a:p>
          <a:p>
            <a:r>
              <a:rPr lang="en-US" sz="2300" dirty="0" smtClean="0"/>
              <a:t>For generic values of the parameters , </a:t>
            </a:r>
            <a:r>
              <a:rPr lang="en-US" sz="2300" dirty="0" smtClean="0">
                <a:solidFill>
                  <a:srgbClr val="0000FF"/>
                </a:solidFill>
              </a:rPr>
              <a:t>the gauge theory hopefully continues to make sense</a:t>
            </a:r>
            <a:r>
              <a:rPr lang="en-US" sz="2300" dirty="0" smtClean="0"/>
              <a:t>, though there is no interpretation in terms of General Relativity. </a:t>
            </a:r>
          </a:p>
          <a:p>
            <a:r>
              <a:rPr lang="en-US" sz="2300" dirty="0" smtClean="0">
                <a:solidFill>
                  <a:srgbClr val="FF0000"/>
                </a:solidFill>
              </a:rPr>
              <a:t>Could  this  happen  near  singularities 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51553"/>
            <a:ext cx="1371601" cy="34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1" y="3048000"/>
            <a:ext cx="1219200" cy="39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48000"/>
            <a:ext cx="2438400" cy="38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267200"/>
            <a:ext cx="1371600" cy="41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419600" y="1600200"/>
          <a:ext cx="381000" cy="365344"/>
        </p:xfrm>
        <a:graphic>
          <a:graphicData uri="http://schemas.openxmlformats.org/presentationml/2006/ole">
            <p:oleObj spid="_x0000_s59394" name="Equation" r:id="rId7" imgW="1774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At </a:t>
            </a:r>
            <a:r>
              <a:rPr lang="en-US" sz="2300" dirty="0" smtClean="0">
                <a:solidFill>
                  <a:srgbClr val="0000FF"/>
                </a:solidFill>
              </a:rPr>
              <a:t>early times</a:t>
            </a:r>
            <a:r>
              <a:rPr lang="en-US" sz="2300" dirty="0" smtClean="0"/>
              <a:t>,                        the bulk background is                     and  </a:t>
            </a:r>
            <a:r>
              <a:rPr lang="en-US" sz="2300" dirty="0" smtClean="0">
                <a:solidFill>
                  <a:srgbClr val="FF0000"/>
                </a:solidFill>
              </a:rPr>
              <a:t>the                     vanishes 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>
                <a:solidFill>
                  <a:srgbClr val="0000FF"/>
                </a:solidFill>
              </a:rPr>
              <a:t>This signifies  that  the  initial  state  is  indeed  the  </a:t>
            </a:r>
            <a:r>
              <a:rPr lang="en-US" sz="2300" dirty="0" smtClean="0">
                <a:solidFill>
                  <a:srgbClr val="FF0000"/>
                </a:solidFill>
              </a:rPr>
              <a:t>vacuum</a:t>
            </a:r>
            <a:r>
              <a:rPr lang="en-US" sz="23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300" dirty="0" smtClean="0"/>
              <a:t>As the source builds up, the energy momentum tensor picks up. </a:t>
            </a:r>
          </a:p>
          <a:p>
            <a:r>
              <a:rPr lang="en-US" sz="2300" dirty="0" smtClean="0"/>
              <a:t>If we extrapolate the bulk calculation to the time of the singularity,                 , this  quantity  diverges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However, this  is  precisely  the  time  when  </a:t>
            </a:r>
            <a:r>
              <a:rPr lang="en-US" sz="2300" dirty="0" smtClean="0">
                <a:solidFill>
                  <a:srgbClr val="FF0000"/>
                </a:solidFill>
              </a:rPr>
              <a:t>the  bulk  calculation has no significance in the gauge theory,</a:t>
            </a:r>
            <a:r>
              <a:rPr lang="en-US" sz="2300" dirty="0" smtClean="0"/>
              <a:t> which is now weakly coupled.</a:t>
            </a:r>
          </a:p>
          <a:p>
            <a:endParaRPr lang="en-US" sz="2300" dirty="0" smtClean="0"/>
          </a:p>
          <a:p>
            <a:endParaRPr lang="en-US" sz="2300" dirty="0" smtClean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33400"/>
            <a:ext cx="1295400" cy="37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33400"/>
            <a:ext cx="1371601" cy="34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1" y="1371600"/>
            <a:ext cx="390191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1" y="939947"/>
            <a:ext cx="1066800" cy="43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3352800"/>
            <a:ext cx="9989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3810001"/>
            <a:ext cx="5334000" cy="72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 gauge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For the </a:t>
            </a:r>
            <a:r>
              <a:rPr lang="en-US" sz="2300" dirty="0" smtClean="0">
                <a:solidFill>
                  <a:srgbClr val="0000FF"/>
                </a:solidFill>
              </a:rPr>
              <a:t>null backgrounds</a:t>
            </a:r>
            <a:r>
              <a:rPr lang="en-US" sz="2300" dirty="0" smtClean="0"/>
              <a:t>,  the dual gauge theory is easier to analyze.</a:t>
            </a:r>
          </a:p>
          <a:p>
            <a:r>
              <a:rPr lang="en-US" sz="2300" dirty="0" smtClean="0"/>
              <a:t>Even though the theory lives on flat space, the </a:t>
            </a:r>
            <a:r>
              <a:rPr lang="en-US" sz="2300" dirty="0" err="1" smtClean="0"/>
              <a:t>dilaton</a:t>
            </a:r>
            <a:r>
              <a:rPr lang="en-US" sz="2300" dirty="0" smtClean="0"/>
              <a:t> factor is in front of the kinetic term and </a:t>
            </a:r>
            <a:r>
              <a:rPr lang="en-US" sz="2300" dirty="0" smtClean="0">
                <a:solidFill>
                  <a:srgbClr val="FF0000"/>
                </a:solidFill>
              </a:rPr>
              <a:t>diverges</a:t>
            </a:r>
            <a:r>
              <a:rPr lang="en-US" sz="2300" dirty="0" smtClean="0"/>
              <a:t> at the time of bulk singularity.</a:t>
            </a:r>
          </a:p>
          <a:p>
            <a:endParaRPr lang="en-US" sz="2300" dirty="0" smtClean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599" y="3200400"/>
            <a:ext cx="2895601" cy="6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 gauge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For the </a:t>
            </a:r>
            <a:r>
              <a:rPr lang="en-US" sz="2300" dirty="0" smtClean="0">
                <a:solidFill>
                  <a:srgbClr val="0000FF"/>
                </a:solidFill>
              </a:rPr>
              <a:t>null backgrounds</a:t>
            </a:r>
            <a:r>
              <a:rPr lang="en-US" sz="2300" dirty="0" smtClean="0"/>
              <a:t>,  the dual gauge theory is easier to analyze.</a:t>
            </a:r>
          </a:p>
          <a:p>
            <a:r>
              <a:rPr lang="en-US" sz="2300" dirty="0" smtClean="0"/>
              <a:t>Even though the theory lives on flat space, the </a:t>
            </a:r>
            <a:r>
              <a:rPr lang="en-US" sz="2300" dirty="0" err="1" smtClean="0"/>
              <a:t>dilaton</a:t>
            </a:r>
            <a:r>
              <a:rPr lang="en-US" sz="2300" dirty="0" smtClean="0"/>
              <a:t> factor is in front of the kinetic term and </a:t>
            </a:r>
            <a:r>
              <a:rPr lang="en-US" sz="2300" dirty="0" smtClean="0">
                <a:solidFill>
                  <a:srgbClr val="FF0000"/>
                </a:solidFill>
              </a:rPr>
              <a:t>diverges</a:t>
            </a:r>
            <a:r>
              <a:rPr lang="en-US" sz="2300" dirty="0" smtClean="0"/>
              <a:t> at the time of bulk singularity.</a:t>
            </a:r>
          </a:p>
          <a:p>
            <a:endParaRPr lang="en-US" sz="2300" dirty="0" smtClean="0"/>
          </a:p>
          <a:p>
            <a:r>
              <a:rPr lang="en-US" sz="2300" dirty="0" smtClean="0"/>
              <a:t>Normally one would </a:t>
            </a:r>
            <a:r>
              <a:rPr lang="en-US" sz="2300" dirty="0" smtClean="0">
                <a:solidFill>
                  <a:srgbClr val="0000FF"/>
                </a:solidFill>
              </a:rPr>
              <a:t>absorb the coupling factor by a field redefinition</a:t>
            </a:r>
            <a:r>
              <a:rPr lang="en-US" sz="2300" dirty="0" smtClean="0"/>
              <a:t> so that only nonlinear terms involve the coupling.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599" y="3200400"/>
            <a:ext cx="2895601" cy="6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 gauge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For the </a:t>
            </a:r>
            <a:r>
              <a:rPr lang="en-US" sz="2300" dirty="0" smtClean="0">
                <a:solidFill>
                  <a:srgbClr val="0000FF"/>
                </a:solidFill>
              </a:rPr>
              <a:t>null backgrounds</a:t>
            </a:r>
            <a:r>
              <a:rPr lang="en-US" sz="2300" dirty="0" smtClean="0"/>
              <a:t>,  the dual gauge theory is easier to analyze.</a:t>
            </a:r>
          </a:p>
          <a:p>
            <a:r>
              <a:rPr lang="en-US" sz="2300" dirty="0" smtClean="0"/>
              <a:t>Even though the theory lives on flat space, the </a:t>
            </a:r>
            <a:r>
              <a:rPr lang="en-US" sz="2300" dirty="0" err="1" smtClean="0"/>
              <a:t>dilaton</a:t>
            </a:r>
            <a:r>
              <a:rPr lang="en-US" sz="2300" dirty="0" smtClean="0"/>
              <a:t> factor is in front of the kinetic term and </a:t>
            </a:r>
            <a:r>
              <a:rPr lang="en-US" sz="2300" dirty="0" smtClean="0">
                <a:solidFill>
                  <a:srgbClr val="FF0000"/>
                </a:solidFill>
              </a:rPr>
              <a:t>diverges</a:t>
            </a:r>
            <a:r>
              <a:rPr lang="en-US" sz="2300" dirty="0" smtClean="0"/>
              <a:t> at the time of bulk singularity.</a:t>
            </a:r>
          </a:p>
          <a:p>
            <a:endParaRPr lang="en-US" sz="2300" dirty="0" smtClean="0"/>
          </a:p>
          <a:p>
            <a:r>
              <a:rPr lang="en-US" sz="2300" dirty="0" smtClean="0"/>
              <a:t>Normally one would </a:t>
            </a:r>
            <a:r>
              <a:rPr lang="en-US" sz="2300" dirty="0" smtClean="0">
                <a:solidFill>
                  <a:srgbClr val="0000FF"/>
                </a:solidFill>
              </a:rPr>
              <a:t>absorb the coupling factor by a field redefinition</a:t>
            </a:r>
            <a:r>
              <a:rPr lang="en-US" sz="2300" dirty="0" smtClean="0"/>
              <a:t> so that only nonlinear terms involve the coupling.</a:t>
            </a:r>
          </a:p>
          <a:p>
            <a:r>
              <a:rPr lang="en-US" sz="2300" dirty="0" smtClean="0"/>
              <a:t>However in this case the factor is a function of       . </a:t>
            </a:r>
            <a:r>
              <a:rPr lang="en-US" sz="2300" dirty="0" smtClean="0">
                <a:solidFill>
                  <a:srgbClr val="33CC33"/>
                </a:solidFill>
              </a:rPr>
              <a:t>Such a redefinition would introduce extra terms in the quadratic terms rendering the propagator non-standard </a:t>
            </a:r>
            <a:endParaRPr lang="en-US" sz="2300" dirty="0">
              <a:solidFill>
                <a:srgbClr val="33CC33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599" y="3200400"/>
            <a:ext cx="2895601" cy="6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800600"/>
            <a:ext cx="304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Autofit/>
          </a:bodyPr>
          <a:lstStyle/>
          <a:p>
            <a:r>
              <a:rPr lang="en-US" sz="2300" dirty="0" smtClean="0"/>
              <a:t>Luckily , we can work in a </a:t>
            </a:r>
            <a:r>
              <a:rPr lang="en-US" sz="2300" dirty="0" smtClean="0">
                <a:solidFill>
                  <a:srgbClr val="FF0000"/>
                </a:solidFill>
              </a:rPr>
              <a:t>light cone gauge                </a:t>
            </a:r>
            <a:r>
              <a:rPr lang="en-US" sz="2300" dirty="0" smtClean="0"/>
              <a:t>. </a:t>
            </a:r>
          </a:p>
          <a:p>
            <a:r>
              <a:rPr lang="en-US" sz="2300" dirty="0" smtClean="0"/>
              <a:t>In this gauge we can perform the following field redefinitions</a:t>
            </a:r>
          </a:p>
          <a:p>
            <a:endParaRPr lang="en-US" sz="2300" dirty="0" smtClean="0"/>
          </a:p>
          <a:p>
            <a:r>
              <a:rPr lang="en-US" sz="2300" dirty="0" smtClean="0"/>
              <a:t>The constraint which determines         is identical to the standard constraint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1" y="416729"/>
            <a:ext cx="914400" cy="34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1219200"/>
            <a:ext cx="1752600" cy="41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219200"/>
            <a:ext cx="1905000" cy="3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362200"/>
            <a:ext cx="8534400" cy="62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3048000"/>
            <a:ext cx="46786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1752600"/>
            <a:ext cx="38657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Autofit/>
          </a:bodyPr>
          <a:lstStyle/>
          <a:p>
            <a:r>
              <a:rPr lang="en-US" sz="2300" dirty="0" smtClean="0"/>
              <a:t>Luckily  we can work in a </a:t>
            </a:r>
            <a:r>
              <a:rPr lang="en-US" sz="2300" dirty="0" smtClean="0">
                <a:solidFill>
                  <a:srgbClr val="FF0000"/>
                </a:solidFill>
              </a:rPr>
              <a:t>light cone gauge                </a:t>
            </a:r>
            <a:r>
              <a:rPr lang="en-US" sz="2300" dirty="0" smtClean="0"/>
              <a:t>. </a:t>
            </a:r>
          </a:p>
          <a:p>
            <a:r>
              <a:rPr lang="en-US" sz="2300" dirty="0" smtClean="0"/>
              <a:t>In this gauge we can perform the following field redefinitions</a:t>
            </a:r>
          </a:p>
          <a:p>
            <a:endParaRPr lang="en-US" sz="2300" dirty="0" smtClean="0"/>
          </a:p>
          <a:p>
            <a:r>
              <a:rPr lang="en-US" sz="2300" dirty="0" smtClean="0"/>
              <a:t>The constraint which determines         is identical to the standard constraint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The </a:t>
            </a:r>
            <a:r>
              <a:rPr lang="en-US" sz="2300" dirty="0" smtClean="0">
                <a:solidFill>
                  <a:srgbClr val="0000FF"/>
                </a:solidFill>
              </a:rPr>
              <a:t>quadratic part of the action of the dynamical fields becomes standard </a:t>
            </a:r>
            <a:r>
              <a:rPr lang="en-US" sz="2300" dirty="0" smtClean="0"/>
              <a:t>– extra term is a total derivative           </a:t>
            </a:r>
          </a:p>
          <a:p>
            <a:pPr>
              <a:buNone/>
            </a:pPr>
            <a:endParaRPr lang="en-US" sz="2300" dirty="0" smtClean="0">
              <a:solidFill>
                <a:srgbClr val="FF0000"/>
              </a:solidFill>
            </a:endParaRPr>
          </a:p>
          <a:p>
            <a:endParaRPr lang="en-US" sz="23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1" y="416729"/>
            <a:ext cx="914400" cy="34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1219200"/>
            <a:ext cx="1752600" cy="41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219200"/>
            <a:ext cx="1905000" cy="3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362200"/>
            <a:ext cx="8534400" cy="62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3048000"/>
            <a:ext cx="46786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1752600"/>
            <a:ext cx="38657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Autofit/>
          </a:bodyPr>
          <a:lstStyle/>
          <a:p>
            <a:r>
              <a:rPr lang="en-US" sz="2300" dirty="0" smtClean="0"/>
              <a:t>Luckily  we can work in a </a:t>
            </a:r>
            <a:r>
              <a:rPr lang="en-US" sz="2300" dirty="0" smtClean="0">
                <a:solidFill>
                  <a:srgbClr val="FF0000"/>
                </a:solidFill>
              </a:rPr>
              <a:t>light cone gauge                </a:t>
            </a:r>
            <a:r>
              <a:rPr lang="en-US" sz="2300" dirty="0" smtClean="0"/>
              <a:t>. </a:t>
            </a:r>
          </a:p>
          <a:p>
            <a:r>
              <a:rPr lang="en-US" sz="2300" dirty="0" smtClean="0"/>
              <a:t>In this gauge we can perform the following field redefinitions</a:t>
            </a:r>
          </a:p>
          <a:p>
            <a:endParaRPr lang="en-US" sz="2300" dirty="0" smtClean="0"/>
          </a:p>
          <a:p>
            <a:r>
              <a:rPr lang="en-US" sz="2300" dirty="0" smtClean="0"/>
              <a:t>The constraint which determines         is identical to the standard constraint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The </a:t>
            </a:r>
            <a:r>
              <a:rPr lang="en-US" sz="2300" dirty="0" smtClean="0">
                <a:solidFill>
                  <a:srgbClr val="0000FF"/>
                </a:solidFill>
              </a:rPr>
              <a:t>quadratic part of the action of the dynamical fields becomes standard </a:t>
            </a:r>
            <a:r>
              <a:rPr lang="en-US" sz="2300" dirty="0" smtClean="0"/>
              <a:t>– extra term is a total derivative           </a:t>
            </a:r>
          </a:p>
          <a:p>
            <a:endParaRPr lang="en-US" sz="23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1" y="416729"/>
            <a:ext cx="914400" cy="34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1219200"/>
            <a:ext cx="1752600" cy="41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219200"/>
            <a:ext cx="1905000" cy="3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362200"/>
            <a:ext cx="8534400" cy="62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3048000"/>
            <a:ext cx="46786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1752600"/>
            <a:ext cx="38657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096000" y="3048000"/>
            <a:ext cx="2590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Autofit/>
          </a:bodyPr>
          <a:lstStyle/>
          <a:p>
            <a:r>
              <a:rPr lang="en-US" sz="2300" dirty="0" smtClean="0"/>
              <a:t>Luckily  we can work in a </a:t>
            </a:r>
            <a:r>
              <a:rPr lang="en-US" sz="2300" dirty="0" smtClean="0">
                <a:solidFill>
                  <a:srgbClr val="FF0000"/>
                </a:solidFill>
              </a:rPr>
              <a:t>light cone gauge                </a:t>
            </a:r>
            <a:r>
              <a:rPr lang="en-US" sz="2300" dirty="0" smtClean="0"/>
              <a:t>. </a:t>
            </a:r>
          </a:p>
          <a:p>
            <a:r>
              <a:rPr lang="en-US" sz="2300" dirty="0" smtClean="0"/>
              <a:t>In this gauge we can perform the following field redefinitions</a:t>
            </a:r>
          </a:p>
          <a:p>
            <a:endParaRPr lang="en-US" sz="2300" dirty="0" smtClean="0"/>
          </a:p>
          <a:p>
            <a:r>
              <a:rPr lang="en-US" sz="2300" dirty="0" smtClean="0"/>
              <a:t>The constraint which determines         is identical to the standard constraint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The </a:t>
            </a:r>
            <a:r>
              <a:rPr lang="en-US" sz="2300" dirty="0" smtClean="0">
                <a:solidFill>
                  <a:srgbClr val="0000FF"/>
                </a:solidFill>
              </a:rPr>
              <a:t>quadratic part of the action of the dynamical fields becomes standard </a:t>
            </a:r>
            <a:r>
              <a:rPr lang="en-US" sz="2300" dirty="0" smtClean="0"/>
              <a:t>– extra term is a total derivative           </a:t>
            </a:r>
          </a:p>
          <a:p>
            <a:pPr>
              <a:buNone/>
            </a:pPr>
            <a:r>
              <a:rPr lang="en-US" sz="2300" dirty="0" smtClean="0"/>
              <a:t>The nonlinear terms contain positive powers of </a:t>
            </a:r>
          </a:p>
          <a:p>
            <a:pPr>
              <a:buNone/>
            </a:pPr>
            <a:endParaRPr lang="en-US" sz="23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1" y="416729"/>
            <a:ext cx="914400" cy="34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1219200"/>
            <a:ext cx="1752600" cy="41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219200"/>
            <a:ext cx="1905000" cy="3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362200"/>
            <a:ext cx="8534400" cy="62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3048000"/>
            <a:ext cx="46786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4419600"/>
            <a:ext cx="57374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1752600"/>
            <a:ext cx="38657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096000" y="3048000"/>
            <a:ext cx="2590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Autofit/>
          </a:bodyPr>
          <a:lstStyle/>
          <a:p>
            <a:r>
              <a:rPr lang="en-US" sz="2300" dirty="0" smtClean="0"/>
              <a:t>Luckily  we can work in a </a:t>
            </a:r>
            <a:r>
              <a:rPr lang="en-US" sz="2300" dirty="0" smtClean="0">
                <a:solidFill>
                  <a:srgbClr val="FF0000"/>
                </a:solidFill>
              </a:rPr>
              <a:t>light cone gauge                </a:t>
            </a:r>
            <a:r>
              <a:rPr lang="en-US" sz="2300" dirty="0" smtClean="0"/>
              <a:t>. </a:t>
            </a:r>
          </a:p>
          <a:p>
            <a:r>
              <a:rPr lang="en-US" sz="2300" dirty="0" smtClean="0"/>
              <a:t>In this gauge we can perform the following field redefinitions</a:t>
            </a:r>
          </a:p>
          <a:p>
            <a:endParaRPr lang="en-US" sz="2300" dirty="0" smtClean="0"/>
          </a:p>
          <a:p>
            <a:r>
              <a:rPr lang="en-US" sz="2300" dirty="0" smtClean="0"/>
              <a:t>The constraint which determines         is identical to the standard constraint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The </a:t>
            </a:r>
            <a:r>
              <a:rPr lang="en-US" sz="2300" dirty="0" smtClean="0">
                <a:solidFill>
                  <a:srgbClr val="0000FF"/>
                </a:solidFill>
              </a:rPr>
              <a:t>quadratic part of the action of the dynamical fields becomes standard </a:t>
            </a:r>
            <a:r>
              <a:rPr lang="en-US" sz="2300" dirty="0" smtClean="0"/>
              <a:t>– extra term is a total derivative           </a:t>
            </a:r>
          </a:p>
          <a:p>
            <a:pPr>
              <a:buNone/>
            </a:pPr>
            <a:r>
              <a:rPr lang="en-US" sz="2300" dirty="0" smtClean="0"/>
              <a:t>The nonlinear terms contain positive powers of </a:t>
            </a:r>
          </a:p>
          <a:p>
            <a:r>
              <a:rPr lang="en-US" sz="2300" dirty="0" smtClean="0">
                <a:solidFill>
                  <a:srgbClr val="FF0000"/>
                </a:solidFill>
              </a:rPr>
              <a:t>This factor is bounded and goes to zero in the potentially problematic region. </a:t>
            </a:r>
          </a:p>
          <a:p>
            <a:endParaRPr lang="en-US" sz="23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1" y="416729"/>
            <a:ext cx="914400" cy="34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1219200"/>
            <a:ext cx="1752600" cy="41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219200"/>
            <a:ext cx="1905000" cy="3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362200"/>
            <a:ext cx="8534400" cy="62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3048000"/>
            <a:ext cx="46786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4419600"/>
            <a:ext cx="57374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1752600"/>
            <a:ext cx="38657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096000" y="3048000"/>
            <a:ext cx="2590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There are other gauge choices which are useful</a:t>
            </a:r>
            <a:r>
              <a:rPr lang="en-US" sz="2300" i="1" dirty="0" smtClean="0">
                <a:solidFill>
                  <a:srgbClr val="33CC33"/>
                </a:solidFill>
              </a:rPr>
              <a:t>. Chu and Ho </a:t>
            </a:r>
            <a:r>
              <a:rPr lang="en-US" sz="2300" dirty="0" smtClean="0"/>
              <a:t>use a gauge of the form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They have used this gauge to calculate the effective action .</a:t>
            </a:r>
          </a:p>
          <a:p>
            <a:r>
              <a:rPr lang="en-US" sz="2300" dirty="0" smtClean="0">
                <a:solidFill>
                  <a:srgbClr val="0000FF"/>
                </a:solidFill>
              </a:rPr>
              <a:t>This gauge could be more useful since it may avoid some of vexing issues associated with light cone gauge and light front evolution.</a:t>
            </a:r>
            <a:endParaRPr lang="en-US" sz="2300" dirty="0">
              <a:solidFill>
                <a:srgbClr val="0000FF"/>
              </a:solidFill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473357"/>
            <a:ext cx="5410200" cy="57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Scenario</a:t>
            </a:r>
          </a:p>
        </p:txBody>
      </p:sp>
      <p:sp>
        <p:nvSpPr>
          <p:cNvPr id="70674" name="Content Placeholder 5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300" dirty="0" smtClean="0"/>
              <a:t>At early times, start with the ground state of the gauge theory with </a:t>
            </a:r>
            <a:r>
              <a:rPr lang="en-US" sz="2300" dirty="0" smtClean="0">
                <a:solidFill>
                  <a:srgbClr val="170BB5"/>
                </a:solidFill>
              </a:rPr>
              <a:t>large ‘t </a:t>
            </a:r>
            <a:r>
              <a:rPr lang="en-US" sz="2300" dirty="0" err="1" smtClean="0">
                <a:solidFill>
                  <a:srgbClr val="170BB5"/>
                </a:solidFill>
              </a:rPr>
              <a:t>Hooft</a:t>
            </a:r>
            <a:r>
              <a:rPr lang="en-US" sz="2300" dirty="0" smtClean="0">
                <a:solidFill>
                  <a:srgbClr val="170BB5"/>
                </a:solidFill>
              </a:rPr>
              <a:t> coupling.</a:t>
            </a:r>
          </a:p>
          <a:p>
            <a:r>
              <a:rPr lang="en-US" sz="2300" dirty="0" smtClean="0"/>
              <a:t>The physics is now well described by </a:t>
            </a:r>
            <a:r>
              <a:rPr lang="en-US" sz="2300" dirty="0" err="1" smtClean="0"/>
              <a:t>supergravity</a:t>
            </a:r>
            <a:r>
              <a:rPr lang="en-US" sz="2300" dirty="0" smtClean="0"/>
              <a:t> in usual                          </a:t>
            </a:r>
          </a:p>
          <a:p>
            <a:pPr>
              <a:buNone/>
            </a:pPr>
            <a:endParaRPr lang="en-US" sz="23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257800" y="3962400"/>
            <a:ext cx="1905000" cy="1981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3600" y="2286000"/>
            <a:ext cx="1905000" cy="198120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4762500" y="2781300"/>
            <a:ext cx="167640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6667500" y="2781300"/>
            <a:ext cx="167640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6629400" y="4724400"/>
            <a:ext cx="175260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762500" y="4762500"/>
            <a:ext cx="1676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6972300" y="5067300"/>
            <a:ext cx="12192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334000" y="6019800"/>
            <a:ext cx="914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495801" y="5334000"/>
            <a:ext cx="1066800" cy="3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8" name="TextBox 48"/>
          <p:cNvSpPr txBox="1">
            <a:spLocks noChangeArrowheads="1"/>
          </p:cNvSpPr>
          <p:nvPr/>
        </p:nvSpPr>
        <p:spPr bwMode="auto">
          <a:xfrm>
            <a:off x="4876800" y="441960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70669" name="TextBox 49"/>
          <p:cNvSpPr txBox="1">
            <a:spLocks noChangeArrowheads="1"/>
          </p:cNvSpPr>
          <p:nvPr/>
        </p:nvSpPr>
        <p:spPr bwMode="auto">
          <a:xfrm>
            <a:off x="8001000" y="47244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70670" name="TextBox 50"/>
          <p:cNvSpPr txBox="1">
            <a:spLocks noChangeArrowheads="1"/>
          </p:cNvSpPr>
          <p:nvPr/>
        </p:nvSpPr>
        <p:spPr bwMode="auto">
          <a:xfrm>
            <a:off x="6477000" y="60198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70671" name="TextBox 51"/>
          <p:cNvSpPr txBox="1">
            <a:spLocks noChangeArrowheads="1"/>
          </p:cNvSpPr>
          <p:nvPr/>
        </p:nvSpPr>
        <p:spPr bwMode="auto">
          <a:xfrm>
            <a:off x="4648200" y="2971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boundary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810000"/>
            <a:ext cx="1600201" cy="40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Connector 24"/>
          <p:cNvCxnSpPr/>
          <p:nvPr/>
        </p:nvCxnSpPr>
        <p:spPr>
          <a:xfrm rot="5400000" flipH="1" flipV="1">
            <a:off x="4800600" y="4572000"/>
            <a:ext cx="1600200" cy="6858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62800" y="6096000"/>
            <a:ext cx="16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Intial</a:t>
            </a:r>
            <a:r>
              <a:rPr lang="en-US" dirty="0" smtClean="0"/>
              <a:t> Time Slice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5638800" y="4953000"/>
            <a:ext cx="1752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57800" y="5715000"/>
            <a:ext cx="19050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43600" y="4114800"/>
            <a:ext cx="19050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6705600" y="4572000"/>
            <a:ext cx="1600200" cy="685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0000FF"/>
                </a:solidFill>
              </a:rPr>
              <a:t>For time dependent couplings this redefinition of fields does not lead to a standard kinetic term in usual  gauges</a:t>
            </a:r>
            <a:r>
              <a:rPr lang="en-US" sz="2300" dirty="0" smtClean="0"/>
              <a:t>. This typically leads to singular terms, since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>
                <a:solidFill>
                  <a:srgbClr val="FF0000"/>
                </a:solidFill>
              </a:rPr>
              <a:t>However, just like the null solutions, this could be a gauge artifact</a:t>
            </a:r>
            <a:r>
              <a:rPr lang="en-US" sz="2300" dirty="0" smtClean="0"/>
              <a:t>.  We have not yet found a suitable gauge to display this.</a:t>
            </a:r>
          </a:p>
          <a:p>
            <a:endParaRPr lang="en-US" sz="2300" dirty="0" smtClean="0"/>
          </a:p>
          <a:p>
            <a:endParaRPr lang="en-US" sz="230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752600"/>
            <a:ext cx="206253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With </a:t>
            </a:r>
            <a:r>
              <a:rPr lang="en-US" sz="2300" dirty="0" smtClean="0">
                <a:solidFill>
                  <a:srgbClr val="0000FF"/>
                </a:solidFill>
              </a:rPr>
              <a:t>space-time dependent couplings </a:t>
            </a:r>
            <a:r>
              <a:rPr lang="en-US" sz="2300" dirty="0" smtClean="0">
                <a:solidFill>
                  <a:srgbClr val="FF0000"/>
                </a:solidFill>
              </a:rPr>
              <a:t>loop diagrams can have divergences in addition to usual loop UV divergences</a:t>
            </a:r>
            <a:r>
              <a:rPr lang="en-US" sz="2300" dirty="0" smtClean="0"/>
              <a:t>. While the latter can be dealt with usual renormalization – the meaning of the former is not clear.</a:t>
            </a:r>
          </a:p>
          <a:p>
            <a:r>
              <a:rPr lang="en-US" sz="2300" dirty="0" smtClean="0"/>
              <a:t>However, when the coupling</a:t>
            </a:r>
          </a:p>
          <a:p>
            <a:pPr>
              <a:buNone/>
            </a:pPr>
            <a:r>
              <a:rPr lang="en-US" sz="2300" dirty="0" smtClean="0"/>
              <a:t>                           </a:t>
            </a:r>
            <a:r>
              <a:rPr lang="en-US" sz="2300" dirty="0" smtClean="0">
                <a:solidFill>
                  <a:srgbClr val="0000FF"/>
                </a:solidFill>
              </a:rPr>
              <a:t>depends on only one null coordinate</a:t>
            </a:r>
          </a:p>
          <a:p>
            <a:pPr>
              <a:buNone/>
            </a:pPr>
            <a:r>
              <a:rPr lang="en-US" sz="2300" dirty="0" smtClean="0"/>
              <a:t>                           </a:t>
            </a:r>
            <a:r>
              <a:rPr lang="en-US" sz="2300" dirty="0" smtClean="0">
                <a:solidFill>
                  <a:srgbClr val="FF0000"/>
                </a:solidFill>
              </a:rPr>
              <a:t>bounded everywhere</a:t>
            </a:r>
          </a:p>
          <a:p>
            <a:pPr>
              <a:buNone/>
            </a:pPr>
            <a:r>
              <a:rPr lang="en-US" sz="2300" dirty="0" smtClean="0"/>
              <a:t>                           </a:t>
            </a:r>
            <a:r>
              <a:rPr lang="en-US" sz="2300" dirty="0" smtClean="0">
                <a:solidFill>
                  <a:srgbClr val="008000"/>
                </a:solidFill>
              </a:rPr>
              <a:t>differs from a constant only in a small region </a:t>
            </a:r>
          </a:p>
          <a:p>
            <a:pPr>
              <a:buNone/>
            </a:pPr>
            <a:r>
              <a:rPr lang="en-US" sz="2300" dirty="0" smtClean="0"/>
              <a:t>     these additional divergences are absent.</a:t>
            </a:r>
            <a:endParaRPr lang="en-US" sz="2300" dirty="0"/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343400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Since the coupling vanishes near the singularity,  we could get some intuition from perturbation expansion.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Since the coupling vanishes near the singularity,  we could get some intuition from perturbation expansion.</a:t>
            </a:r>
          </a:p>
          <a:p>
            <a:r>
              <a:rPr lang="en-US" sz="2300" dirty="0" smtClean="0"/>
              <a:t>For </a:t>
            </a:r>
            <a:r>
              <a:rPr lang="en-US" sz="2300" dirty="0" smtClean="0">
                <a:solidFill>
                  <a:srgbClr val="0000FF"/>
                </a:solidFill>
              </a:rPr>
              <a:t>null backgrounds</a:t>
            </a:r>
            <a:r>
              <a:rPr lang="en-US" sz="2300" dirty="0" smtClean="0"/>
              <a:t>, this is simpler since </a:t>
            </a:r>
            <a:r>
              <a:rPr lang="en-US" sz="2300" dirty="0" smtClean="0">
                <a:solidFill>
                  <a:srgbClr val="FF0000"/>
                </a:solidFill>
              </a:rPr>
              <a:t>all the effects of space-time dependence reside in the non-linear terms</a:t>
            </a:r>
            <a:r>
              <a:rPr lang="en-US" sz="2300" dirty="0" smtClean="0"/>
              <a:t>, which may be treated </a:t>
            </a:r>
            <a:r>
              <a:rPr lang="en-US" sz="2300" dirty="0" err="1" smtClean="0"/>
              <a:t>perturbatively</a:t>
            </a:r>
            <a:r>
              <a:rPr lang="en-US" sz="23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Since the coupling vanishes near the singularity,  we could get some intuition from perturbation expansion.</a:t>
            </a:r>
          </a:p>
          <a:p>
            <a:r>
              <a:rPr lang="en-US" sz="2300" dirty="0" smtClean="0"/>
              <a:t>For </a:t>
            </a:r>
            <a:r>
              <a:rPr lang="en-US" sz="2300" dirty="0" smtClean="0">
                <a:solidFill>
                  <a:srgbClr val="0000FF"/>
                </a:solidFill>
              </a:rPr>
              <a:t>null backgrounds</a:t>
            </a:r>
            <a:r>
              <a:rPr lang="en-US" sz="2300" dirty="0" smtClean="0"/>
              <a:t>, this is simpler since </a:t>
            </a:r>
            <a:r>
              <a:rPr lang="en-US" sz="2300" dirty="0" smtClean="0">
                <a:solidFill>
                  <a:srgbClr val="FF0000"/>
                </a:solidFill>
              </a:rPr>
              <a:t>all the effects of space-time dependence reside in the non-linear terms</a:t>
            </a:r>
            <a:r>
              <a:rPr lang="en-US" sz="2300" dirty="0" smtClean="0"/>
              <a:t>, which may be treated </a:t>
            </a:r>
            <a:r>
              <a:rPr lang="en-US" sz="2300" dirty="0" err="1" smtClean="0"/>
              <a:t>perturbatively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Formally, usual UV divergences coming from integrals over loop </a:t>
            </a:r>
            <a:r>
              <a:rPr lang="en-US" sz="2300" dirty="0" err="1" smtClean="0"/>
              <a:t>momenta</a:t>
            </a:r>
            <a:r>
              <a:rPr lang="en-US" sz="2300" dirty="0" smtClean="0"/>
              <a:t> can be renormalized. In this case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Where                        is a local functional of  </a:t>
            </a:r>
          </a:p>
          <a:p>
            <a:pPr>
              <a:buNone/>
            </a:pPr>
            <a:r>
              <a:rPr lang="en-US" sz="2300" dirty="0" smtClean="0"/>
              <a:t>     </a:t>
            </a:r>
            <a:endParaRPr lang="en-US" sz="23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1" y="3298056"/>
            <a:ext cx="4267199" cy="51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026085"/>
            <a:ext cx="1371600" cy="39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962400"/>
            <a:ext cx="123431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Since the coupling vanishes near the singularity,  we could get some intuition from perturbation expansion.</a:t>
            </a:r>
          </a:p>
          <a:p>
            <a:r>
              <a:rPr lang="en-US" sz="2300" dirty="0" smtClean="0"/>
              <a:t>For null backgrounds, this is simpler since all the effects of space-time dependence reside in the non-linear terms, which may be treated </a:t>
            </a:r>
            <a:r>
              <a:rPr lang="en-US" sz="2300" dirty="0" err="1" smtClean="0"/>
              <a:t>perturbatively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Formally, usual UV divergences coming from integrals over loop </a:t>
            </a:r>
            <a:r>
              <a:rPr lang="en-US" sz="2300" dirty="0" err="1" smtClean="0"/>
              <a:t>momenta</a:t>
            </a:r>
            <a:r>
              <a:rPr lang="en-US" sz="2300" dirty="0" smtClean="0"/>
              <a:t> can be renormalized. In this case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Where                        is a local functional of  </a:t>
            </a:r>
          </a:p>
          <a:p>
            <a:pPr>
              <a:buNone/>
            </a:pPr>
            <a:r>
              <a:rPr lang="en-US" sz="2300" dirty="0" smtClean="0"/>
              <a:t>     However, the resulting </a:t>
            </a:r>
            <a:r>
              <a:rPr lang="en-US" sz="2300" dirty="0" smtClean="0">
                <a:solidFill>
                  <a:srgbClr val="0000FF"/>
                </a:solidFill>
              </a:rPr>
              <a:t>quantum effective action can have additional  divergences </a:t>
            </a:r>
            <a:r>
              <a:rPr lang="en-US" sz="2300" dirty="0" smtClean="0"/>
              <a:t>even after this renormalization.</a:t>
            </a:r>
            <a:endParaRPr lang="en-US" sz="23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1" y="3298056"/>
            <a:ext cx="4267199" cy="51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026085"/>
            <a:ext cx="1371600" cy="39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962400"/>
            <a:ext cx="123431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Consider for example a        scalar field theory with a space-time dependent coupling             which we take to be general for the moment.</a:t>
            </a:r>
          </a:p>
          <a:p>
            <a:r>
              <a:rPr lang="en-US" sz="2300" dirty="0" smtClean="0"/>
              <a:t>In terms of the </a:t>
            </a:r>
            <a:r>
              <a:rPr lang="en-US" sz="2300" dirty="0" err="1" smtClean="0">
                <a:solidFill>
                  <a:srgbClr val="0000FF"/>
                </a:solidFill>
              </a:rPr>
              <a:t>fourier</a:t>
            </a:r>
            <a:r>
              <a:rPr lang="en-US" sz="2300" dirty="0" smtClean="0">
                <a:solidFill>
                  <a:srgbClr val="0000FF"/>
                </a:solidFill>
              </a:rPr>
              <a:t> transform of the renormalized coupling</a:t>
            </a:r>
          </a:p>
          <a:p>
            <a:pPr>
              <a:buNone/>
            </a:pPr>
            <a:r>
              <a:rPr lang="en-US" sz="2300" dirty="0" smtClean="0"/>
              <a:t>                   the one loop contribution  is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where            is the </a:t>
            </a:r>
            <a:r>
              <a:rPr lang="en-US" sz="2300" dirty="0" err="1" smtClean="0"/>
              <a:t>fourier</a:t>
            </a:r>
            <a:r>
              <a:rPr lang="en-US" sz="2300" dirty="0" smtClean="0"/>
              <a:t> transform of the background field.</a:t>
            </a:r>
          </a:p>
        </p:txBody>
      </p:sp>
      <p:sp>
        <p:nvSpPr>
          <p:cNvPr id="4" name="Oval 3"/>
          <p:cNvSpPr/>
          <p:nvPr/>
        </p:nvSpPr>
        <p:spPr>
          <a:xfrm>
            <a:off x="3810000" y="27432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3124200" y="2743200"/>
            <a:ext cx="6858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3200400" y="3200400"/>
            <a:ext cx="609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4724400" y="3124200"/>
            <a:ext cx="6858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4724400" y="2667000"/>
            <a:ext cx="533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533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914400"/>
            <a:ext cx="63698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057400"/>
            <a:ext cx="8099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2971800"/>
            <a:ext cx="36175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2971800"/>
            <a:ext cx="304800" cy="3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>
            <a:off x="3048000" y="3200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5029200" y="3124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3886200"/>
            <a:ext cx="4114800" cy="6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4544105"/>
            <a:ext cx="6596063" cy="94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0201" y="5410200"/>
            <a:ext cx="68035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If       was  a </a:t>
            </a:r>
            <a:r>
              <a:rPr lang="en-US" sz="2300" dirty="0" smtClean="0">
                <a:solidFill>
                  <a:srgbClr val="FF0000"/>
                </a:solidFill>
              </a:rPr>
              <a:t>constant </a:t>
            </a:r>
            <a:r>
              <a:rPr lang="en-US" sz="2300" dirty="0" smtClean="0"/>
              <a:t>(in position space), this would lead to the usual momentum conserving delta function</a:t>
            </a:r>
          </a:p>
          <a:p>
            <a:endParaRPr lang="en-US" sz="2300" dirty="0" smtClean="0"/>
          </a:p>
          <a:p>
            <a:endParaRPr lang="en-US" sz="2300" dirty="0" smtClean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10305"/>
            <a:ext cx="6596063" cy="94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05000"/>
            <a:ext cx="381000" cy="27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514600"/>
            <a:ext cx="4267200" cy="91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If       was  a </a:t>
            </a:r>
            <a:r>
              <a:rPr lang="en-US" sz="2300" dirty="0" smtClean="0">
                <a:solidFill>
                  <a:srgbClr val="FF0000"/>
                </a:solidFill>
              </a:rPr>
              <a:t>constant </a:t>
            </a:r>
            <a:r>
              <a:rPr lang="en-US" sz="2300" dirty="0" smtClean="0"/>
              <a:t>(in position space), this would lead to the usual momentum conserving delta function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However in our case the </a:t>
            </a:r>
            <a:r>
              <a:rPr lang="en-US" sz="2300" dirty="0" smtClean="0">
                <a:solidFill>
                  <a:srgbClr val="0000FF"/>
                </a:solidFill>
              </a:rPr>
              <a:t>integral over     is non-trivial and may lead to a divergent answer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This divergence would usually come from large values of     - so that we can ignore the external </a:t>
            </a:r>
            <a:r>
              <a:rPr lang="en-US" sz="2300" dirty="0" err="1" smtClean="0"/>
              <a:t>momenta</a:t>
            </a:r>
            <a:r>
              <a:rPr lang="en-US" sz="2300" dirty="0" smtClean="0"/>
              <a:t> </a:t>
            </a:r>
            <a:endParaRPr lang="en-US" sz="23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10305"/>
            <a:ext cx="6596063" cy="94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05000"/>
            <a:ext cx="381000" cy="27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514600"/>
            <a:ext cx="4267200" cy="91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0561" y="3505200"/>
            <a:ext cx="18617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4930515"/>
            <a:ext cx="4953000" cy="86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00361" y="4267200"/>
            <a:ext cx="24823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When the </a:t>
            </a:r>
            <a:r>
              <a:rPr lang="en-US" sz="2300" dirty="0" smtClean="0">
                <a:solidFill>
                  <a:srgbClr val="FF0000"/>
                </a:solidFill>
              </a:rPr>
              <a:t>coupling depends on a single  null  coordinate          </a:t>
            </a:r>
            <a:r>
              <a:rPr lang="en-US" sz="2300" dirty="0" smtClean="0"/>
              <a:t>this expression simplifies and the potential for divergence reduces as well. Writing</a:t>
            </a:r>
          </a:p>
          <a:p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the relevant term becomes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For the kind of couplings we have been considering – it is easy to find situations when this </a:t>
            </a:r>
            <a:r>
              <a:rPr lang="en-US" sz="2300" dirty="0" smtClean="0">
                <a:solidFill>
                  <a:srgbClr val="0000FF"/>
                </a:solidFill>
              </a:rPr>
              <a:t>last integral is convergent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This is because the coupling differs from a constant only in a small region near</a:t>
            </a:r>
          </a:p>
          <a:p>
            <a:endParaRPr lang="en-US" sz="2300" dirty="0" smtClean="0"/>
          </a:p>
          <a:p>
            <a:endParaRPr lang="en-US" sz="2300" dirty="0" smtClean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00200"/>
            <a:ext cx="324837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058" y="2590801"/>
            <a:ext cx="3277542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438400"/>
            <a:ext cx="5029200" cy="71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124200"/>
            <a:ext cx="7074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3436856"/>
            <a:ext cx="304800" cy="29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Scenario</a:t>
            </a:r>
          </a:p>
        </p:txBody>
      </p:sp>
      <p:sp>
        <p:nvSpPr>
          <p:cNvPr id="70674" name="Content Placeholder 58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r>
              <a:rPr lang="en-US" sz="2300" dirty="0" smtClean="0"/>
              <a:t>Now turn on a </a:t>
            </a:r>
            <a:r>
              <a:rPr lang="en-US" sz="2300" b="1" dirty="0" smtClean="0">
                <a:solidFill>
                  <a:srgbClr val="0000FF"/>
                </a:solidFill>
              </a:rPr>
              <a:t>time dependent source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dirty="0" smtClean="0"/>
              <a:t>in the Yang-Mills theory which deforms the </a:t>
            </a:r>
            <a:r>
              <a:rPr lang="en-US" sz="2300" dirty="0" err="1" smtClean="0"/>
              <a:t>lagrangian</a:t>
            </a:r>
            <a:r>
              <a:rPr lang="en-US" sz="2300" dirty="0" smtClean="0"/>
              <a:t>.</a:t>
            </a:r>
          </a:p>
          <a:p>
            <a:pPr>
              <a:buNone/>
            </a:pPr>
            <a:endParaRPr lang="en-US" sz="2300" dirty="0" smtClean="0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4762500" y="2781300"/>
            <a:ext cx="167640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762500" y="4762500"/>
            <a:ext cx="1676400" cy="6858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5524500" y="3924300"/>
            <a:ext cx="12192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334000" y="6019800"/>
            <a:ext cx="914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495801" y="5334000"/>
            <a:ext cx="1066800" cy="3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8" name="TextBox 48"/>
          <p:cNvSpPr txBox="1">
            <a:spLocks noChangeArrowheads="1"/>
          </p:cNvSpPr>
          <p:nvPr/>
        </p:nvSpPr>
        <p:spPr bwMode="auto">
          <a:xfrm>
            <a:off x="4876800" y="441960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70669" name="TextBox 49"/>
          <p:cNvSpPr txBox="1">
            <a:spLocks noChangeArrowheads="1"/>
          </p:cNvSpPr>
          <p:nvPr/>
        </p:nvSpPr>
        <p:spPr bwMode="auto">
          <a:xfrm>
            <a:off x="6400800" y="31242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70670" name="TextBox 50"/>
          <p:cNvSpPr txBox="1">
            <a:spLocks noChangeArrowheads="1"/>
          </p:cNvSpPr>
          <p:nvPr/>
        </p:nvSpPr>
        <p:spPr bwMode="auto">
          <a:xfrm>
            <a:off x="6477000" y="60198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70671" name="TextBox 51"/>
          <p:cNvSpPr txBox="1">
            <a:spLocks noChangeArrowheads="1"/>
          </p:cNvSpPr>
          <p:nvPr/>
        </p:nvSpPr>
        <p:spPr bwMode="auto">
          <a:xfrm>
            <a:off x="4648200" y="2971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boundary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4800600" y="4572000"/>
            <a:ext cx="1600200" cy="6858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62800" y="6096000"/>
            <a:ext cx="16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Intial</a:t>
            </a:r>
            <a:r>
              <a:rPr lang="en-US" dirty="0" smtClean="0"/>
              <a:t> Time Slice</a:t>
            </a:r>
          </a:p>
          <a:p>
            <a:r>
              <a:rPr lang="en-US" dirty="0" smtClean="0"/>
              <a:t>J(t)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5638800" y="4953000"/>
            <a:ext cx="1752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267200" y="4953000"/>
            <a:ext cx="19812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914900" y="3314700"/>
            <a:ext cx="2057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6689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For a coupling which is of the following simple form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pPr>
              <a:buNone/>
            </a:pPr>
            <a:endParaRPr lang="en-US" sz="2300" dirty="0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361801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029200" y="1828800"/>
          <a:ext cx="3305175" cy="3305175"/>
        </p:xfrm>
        <a:graphic>
          <a:graphicData uri="http://schemas.openxmlformats.org/presentationml/2006/ole">
            <p:oleObj spid="_x0000_s96262" name="Acrobat Document" r:id="rId4" imgW="3305147" imgH="3305067" progId="AcroExch.Document.7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5181600" y="1828800"/>
            <a:ext cx="914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91400" y="1828800"/>
            <a:ext cx="914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953000" y="3505200"/>
            <a:ext cx="762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20000" y="3505200"/>
            <a:ext cx="762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6689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For a coupling which is of the following simple form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The </a:t>
            </a:r>
            <a:r>
              <a:rPr lang="en-US" sz="2300" dirty="0" err="1" smtClean="0">
                <a:solidFill>
                  <a:srgbClr val="FF0000"/>
                </a:solidFill>
              </a:rPr>
              <a:t>fourier</a:t>
            </a:r>
            <a:r>
              <a:rPr lang="en-US" sz="2300" dirty="0" smtClean="0">
                <a:solidFill>
                  <a:srgbClr val="FF0000"/>
                </a:solidFill>
              </a:rPr>
              <a:t> transform dies away rapidly at large values of the </a:t>
            </a:r>
            <a:r>
              <a:rPr lang="en-US" sz="2300" dirty="0" err="1" smtClean="0">
                <a:solidFill>
                  <a:srgbClr val="FF0000"/>
                </a:solidFill>
              </a:rPr>
              <a:t>momenta</a:t>
            </a:r>
            <a:endParaRPr lang="en-US" sz="2300" dirty="0" smtClean="0">
              <a:solidFill>
                <a:srgbClr val="FF0000"/>
              </a:solidFill>
            </a:endParaRPr>
          </a:p>
          <a:p>
            <a:r>
              <a:rPr lang="en-US" sz="2300" dirty="0" smtClean="0"/>
              <a:t>This guarantees that the </a:t>
            </a:r>
            <a:r>
              <a:rPr lang="en-US" sz="2300" dirty="0" smtClean="0">
                <a:solidFill>
                  <a:srgbClr val="0000FF"/>
                </a:solidFill>
              </a:rPr>
              <a:t>integral is convergent</a:t>
            </a:r>
            <a:r>
              <a:rPr lang="en-US" sz="2300" dirty="0" smtClean="0"/>
              <a:t>.</a:t>
            </a:r>
            <a:endParaRPr lang="en-US" sz="2300" dirty="0"/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sz="half" idx="2"/>
          </p:nvPr>
        </p:nvGraphicFramePr>
        <p:xfrm>
          <a:off x="5029200" y="1828800"/>
          <a:ext cx="3733800" cy="3733800"/>
        </p:xfrm>
        <a:graphic>
          <a:graphicData uri="http://schemas.openxmlformats.org/presentationml/2006/ole">
            <p:oleObj spid="_x0000_s97282" name="Acrobat Document" r:id="rId3" imgW="3305147" imgH="3305067" progId="AcroExch.Document.7">
              <p:embed/>
            </p:oleObj>
          </a:graphicData>
        </a:graphic>
      </p:graphicFrame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447800"/>
            <a:ext cx="361801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705599" y="1447800"/>
          <a:ext cx="595313" cy="381000"/>
        </p:xfrm>
        <a:graphic>
          <a:graphicData uri="http://schemas.openxmlformats.org/presentationml/2006/ole">
            <p:oleObj spid="_x0000_s97283" name="Equation" r:id="rId5" imgW="3171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6689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For a coupling which is of the following simple form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The </a:t>
            </a:r>
            <a:r>
              <a:rPr lang="en-US" sz="2300" dirty="0" err="1" smtClean="0">
                <a:solidFill>
                  <a:srgbClr val="FF0000"/>
                </a:solidFill>
              </a:rPr>
              <a:t>fourier</a:t>
            </a:r>
            <a:r>
              <a:rPr lang="en-US" sz="2300" dirty="0" smtClean="0">
                <a:solidFill>
                  <a:srgbClr val="FF0000"/>
                </a:solidFill>
              </a:rPr>
              <a:t> transform dies away rapidly at large values of the </a:t>
            </a:r>
            <a:r>
              <a:rPr lang="en-US" sz="2300" dirty="0" err="1" smtClean="0">
                <a:solidFill>
                  <a:srgbClr val="FF0000"/>
                </a:solidFill>
              </a:rPr>
              <a:t>momenta</a:t>
            </a:r>
            <a:endParaRPr lang="en-US" sz="2300" dirty="0" smtClean="0">
              <a:solidFill>
                <a:srgbClr val="FF0000"/>
              </a:solidFill>
            </a:endParaRPr>
          </a:p>
          <a:p>
            <a:r>
              <a:rPr lang="en-US" sz="2300" dirty="0" smtClean="0"/>
              <a:t>This guarantees that the </a:t>
            </a:r>
            <a:r>
              <a:rPr lang="en-US" sz="2300" dirty="0" smtClean="0">
                <a:solidFill>
                  <a:srgbClr val="0000FF"/>
                </a:solidFill>
              </a:rPr>
              <a:t>integral is convergent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For smooth solutions of this general form, the result continues to hold</a:t>
            </a:r>
            <a:endParaRPr lang="en-US" sz="2300" dirty="0"/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sz="half" idx="2"/>
          </p:nvPr>
        </p:nvGraphicFramePr>
        <p:xfrm>
          <a:off x="5029200" y="1828800"/>
          <a:ext cx="3733800" cy="3733800"/>
        </p:xfrm>
        <a:graphic>
          <a:graphicData uri="http://schemas.openxmlformats.org/presentationml/2006/ole">
            <p:oleObj spid="_x0000_s140290" name="Acrobat Document" r:id="rId3" imgW="3305147" imgH="3305067" progId="AcroExch.Document.7">
              <p:embed/>
            </p:oleObj>
          </a:graphicData>
        </a:graphic>
      </p:graphicFrame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447800"/>
            <a:ext cx="361801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705599" y="1447800"/>
          <a:ext cx="595313" cy="381000"/>
        </p:xfrm>
        <a:graphic>
          <a:graphicData uri="http://schemas.openxmlformats.org/presentationml/2006/ole">
            <p:oleObj spid="_x0000_s140291" name="Equation" r:id="rId5" imgW="3171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the </a:t>
            </a:r>
            <a:r>
              <a:rPr lang="en-US" dirty="0" err="1" smtClean="0"/>
              <a:t>Worldsheet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In these examples, the </a:t>
            </a:r>
            <a:r>
              <a:rPr lang="en-US" sz="2300" dirty="0" smtClean="0">
                <a:solidFill>
                  <a:srgbClr val="FF0000"/>
                </a:solidFill>
              </a:rPr>
              <a:t>Yang-Mills coupling becomes vanishingly small</a:t>
            </a:r>
            <a:r>
              <a:rPr lang="en-US" sz="2300" dirty="0" smtClean="0"/>
              <a:t> at the time when the </a:t>
            </a:r>
            <a:r>
              <a:rPr lang="en-US" sz="2300" dirty="0" smtClean="0">
                <a:solidFill>
                  <a:srgbClr val="0000FF"/>
                </a:solidFill>
              </a:rPr>
              <a:t>bulk becomes singular.</a:t>
            </a:r>
          </a:p>
          <a:p>
            <a:r>
              <a:rPr lang="en-US" sz="2300" dirty="0" smtClean="0"/>
              <a:t>According to the usual wisdom of </a:t>
            </a:r>
            <a:r>
              <a:rPr lang="en-US" sz="2300" dirty="0" err="1" smtClean="0"/>
              <a:t>AdS</a:t>
            </a:r>
            <a:r>
              <a:rPr lang="en-US" sz="2300" dirty="0" smtClean="0"/>
              <a:t>/CFT one would expect that </a:t>
            </a:r>
            <a:r>
              <a:rPr lang="en-US" sz="2300" dirty="0" smtClean="0">
                <a:solidFill>
                  <a:srgbClr val="33CC33"/>
                </a:solidFill>
              </a:rPr>
              <a:t>stringy effects become large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Since the string coupling in the bulk also vanishes at this time one might also expect that </a:t>
            </a:r>
            <a:r>
              <a:rPr lang="en-US" sz="2300" dirty="0" smtClean="0">
                <a:solidFill>
                  <a:srgbClr val="0000FF"/>
                </a:solidFill>
              </a:rPr>
              <a:t>classical stringy effects </a:t>
            </a:r>
            <a:r>
              <a:rPr lang="en-US" sz="2300" dirty="0" smtClean="0"/>
              <a:t>could bring about the </a:t>
            </a:r>
            <a:r>
              <a:rPr lang="en-US" sz="2300" dirty="0" smtClean="0">
                <a:solidFill>
                  <a:srgbClr val="33CC33"/>
                </a:solidFill>
              </a:rPr>
              <a:t>“resolution” </a:t>
            </a:r>
            <a:r>
              <a:rPr lang="en-US" sz="2300" dirty="0" smtClean="0"/>
              <a:t>of this singularity.</a:t>
            </a:r>
          </a:p>
          <a:p>
            <a:r>
              <a:rPr lang="en-US" sz="2300" dirty="0" smtClean="0"/>
              <a:t>The meaning of this is not entirely clear. In fact our point is that </a:t>
            </a:r>
            <a:r>
              <a:rPr lang="en-US" sz="2300" dirty="0" smtClean="0">
                <a:solidFill>
                  <a:srgbClr val="FF0000"/>
                </a:solidFill>
              </a:rPr>
              <a:t>a closed string description is useless at this time </a:t>
            </a:r>
            <a:r>
              <a:rPr lang="en-US" sz="2300" dirty="0" smtClean="0"/>
              <a:t>– we should </a:t>
            </a:r>
            <a:r>
              <a:rPr lang="en-US" sz="2300" dirty="0" smtClean="0">
                <a:solidFill>
                  <a:srgbClr val="0000FF"/>
                </a:solidFill>
              </a:rPr>
              <a:t>replace this by a </a:t>
            </a:r>
            <a:r>
              <a:rPr lang="en-US" sz="2300" dirty="0" err="1" smtClean="0">
                <a:solidFill>
                  <a:srgbClr val="0000FF"/>
                </a:solidFill>
              </a:rPr>
              <a:t>perturbative</a:t>
            </a:r>
            <a:r>
              <a:rPr lang="en-US" sz="2300" dirty="0" smtClean="0">
                <a:solidFill>
                  <a:srgbClr val="0000FF"/>
                </a:solidFill>
              </a:rPr>
              <a:t> gauge theory</a:t>
            </a:r>
          </a:p>
          <a:p>
            <a:r>
              <a:rPr lang="en-US" sz="2300" dirty="0" smtClean="0"/>
              <a:t>Nevertheless it may be useful to look at the </a:t>
            </a:r>
            <a:r>
              <a:rPr lang="en-US" sz="2300" dirty="0" err="1" smtClean="0"/>
              <a:t>worldsheet</a:t>
            </a:r>
            <a:r>
              <a:rPr lang="en-US" sz="2300" dirty="0" smtClean="0"/>
              <a:t> theory.</a:t>
            </a:r>
          </a:p>
          <a:p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Rewrite the metric in terms of coordinates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The invariant form of the action is, with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The </a:t>
            </a:r>
            <a:r>
              <a:rPr lang="en-US" sz="2300" dirty="0" smtClean="0">
                <a:solidFill>
                  <a:srgbClr val="0000FF"/>
                </a:solidFill>
              </a:rPr>
              <a:t>string metric            </a:t>
            </a:r>
            <a:r>
              <a:rPr lang="en-US" sz="2300" dirty="0" smtClean="0"/>
              <a:t>is related to the </a:t>
            </a:r>
            <a:r>
              <a:rPr lang="en-US" sz="2300" dirty="0" smtClean="0">
                <a:solidFill>
                  <a:srgbClr val="FF0000"/>
                </a:solidFill>
              </a:rPr>
              <a:t>Einstein frame metric </a:t>
            </a:r>
            <a:r>
              <a:rPr lang="en-US" sz="2300" dirty="0" smtClean="0"/>
              <a:t>by </a:t>
            </a:r>
          </a:p>
          <a:p>
            <a:endParaRPr lang="en-US" sz="2300" dirty="0" smtClean="0"/>
          </a:p>
          <a:p>
            <a:r>
              <a:rPr lang="en-US" sz="2300" dirty="0" smtClean="0"/>
              <a:t>Now fix a </a:t>
            </a:r>
            <a:r>
              <a:rPr lang="en-US" sz="2300" dirty="0" smtClean="0">
                <a:solidFill>
                  <a:srgbClr val="008000"/>
                </a:solidFill>
              </a:rPr>
              <a:t>light cone gaug</a:t>
            </a:r>
            <a:r>
              <a:rPr lang="en-US" sz="2300" dirty="0" smtClean="0">
                <a:solidFill>
                  <a:srgbClr val="00B0F0"/>
                </a:solidFill>
              </a:rPr>
              <a:t>e</a:t>
            </a:r>
          </a:p>
          <a:p>
            <a:endParaRPr lang="en-US" sz="2300" dirty="0" smtClean="0"/>
          </a:p>
          <a:p>
            <a:r>
              <a:rPr lang="en-US" sz="2300" dirty="0" smtClean="0"/>
              <a:t>And a further choice of the </a:t>
            </a:r>
            <a:r>
              <a:rPr lang="en-US" sz="2300" dirty="0" err="1" smtClean="0"/>
              <a:t>worldsheet</a:t>
            </a:r>
            <a:r>
              <a:rPr lang="en-US" sz="2300" dirty="0" smtClean="0"/>
              <a:t>     coordinate</a:t>
            </a:r>
          </a:p>
          <a:p>
            <a:endParaRPr lang="en-US" sz="2300" dirty="0" smtClean="0"/>
          </a:p>
          <a:p>
            <a:endParaRPr lang="en-US" sz="2300" dirty="0" smtClean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7391400" cy="74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94239"/>
            <a:ext cx="1595437" cy="42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107928"/>
            <a:ext cx="5410200" cy="74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048000"/>
            <a:ext cx="548062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752600"/>
            <a:ext cx="184638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3429000"/>
            <a:ext cx="19111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4267200"/>
            <a:ext cx="3200400" cy="42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800600"/>
            <a:ext cx="16002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0" y="5105400"/>
            <a:ext cx="2588543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9737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The final form of the </a:t>
            </a:r>
            <a:r>
              <a:rPr lang="en-US" sz="2300" dirty="0" err="1" smtClean="0"/>
              <a:t>worldsheet</a:t>
            </a:r>
            <a:r>
              <a:rPr lang="en-US" sz="2300" dirty="0" smtClean="0"/>
              <a:t> action is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At early times this reproduces the known form in </a:t>
            </a:r>
          </a:p>
          <a:p>
            <a:r>
              <a:rPr lang="en-US" sz="2300" dirty="0" smtClean="0"/>
              <a:t>Since                   as                      ,     </a:t>
            </a:r>
            <a:r>
              <a:rPr lang="en-US" sz="2300" dirty="0" smtClean="0">
                <a:solidFill>
                  <a:srgbClr val="0000FF"/>
                </a:solidFill>
              </a:rPr>
              <a:t>the       oscillator   states become light.</a:t>
            </a:r>
          </a:p>
          <a:p>
            <a:r>
              <a:rPr lang="en-US" sz="2300" dirty="0" smtClean="0"/>
              <a:t>However,                 diverges  at              </a:t>
            </a:r>
          </a:p>
          <a:p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300" dirty="0" smtClean="0"/>
              <a:t>     Thus </a:t>
            </a:r>
            <a:r>
              <a:rPr lang="en-US" sz="2300" dirty="0" smtClean="0">
                <a:solidFill>
                  <a:srgbClr val="FF0000"/>
                </a:solidFill>
              </a:rPr>
              <a:t>the       oscillator states decouple at this time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In a sense we are left with a very </a:t>
            </a:r>
            <a:r>
              <a:rPr lang="en-US" sz="2300" dirty="0" smtClean="0">
                <a:solidFill>
                  <a:srgbClr val="0000FF"/>
                </a:solidFill>
              </a:rPr>
              <a:t>floppy tensionless string which can, however, oscillate only in two transverse dimensions.</a:t>
            </a:r>
            <a:r>
              <a:rPr lang="en-US" sz="2300" dirty="0" smtClean="0"/>
              <a:t>              </a:t>
            </a:r>
          </a:p>
          <a:p>
            <a:endParaRPr lang="en-US" sz="23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089753"/>
            <a:ext cx="1371601" cy="34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2514600"/>
            <a:ext cx="990600" cy="32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514600"/>
            <a:ext cx="18097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2514600"/>
            <a:ext cx="32118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3276600"/>
            <a:ext cx="914400" cy="41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339214"/>
            <a:ext cx="838200" cy="31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3733800"/>
            <a:ext cx="1600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5001" y="4572000"/>
            <a:ext cx="310243" cy="33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986" y="990600"/>
            <a:ext cx="894261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and </a:t>
            </a:r>
            <a:r>
              <a:rPr lang="en-US" dirty="0" err="1" smtClean="0"/>
              <a:t>Brane</a:t>
            </a:r>
            <a:r>
              <a:rPr lang="en-US" dirty="0" smtClean="0"/>
              <a:t> Excitations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Clearly,  higher massive modes of the fundamental string are excited copiously as we approach the singularity.</a:t>
            </a:r>
          </a:p>
          <a:p>
            <a:r>
              <a:rPr lang="en-US" sz="2300" dirty="0" smtClean="0"/>
              <a:t>It turns out that </a:t>
            </a:r>
            <a:r>
              <a:rPr lang="en-US" sz="2300" dirty="0" smtClean="0">
                <a:solidFill>
                  <a:srgbClr val="0000FF"/>
                </a:solidFill>
              </a:rPr>
              <a:t>other </a:t>
            </a:r>
            <a:r>
              <a:rPr lang="en-US" sz="2300" dirty="0" err="1" smtClean="0">
                <a:solidFill>
                  <a:srgbClr val="0000FF"/>
                </a:solidFill>
              </a:rPr>
              <a:t>branes</a:t>
            </a:r>
            <a:r>
              <a:rPr lang="en-US" sz="2300" dirty="0" smtClean="0">
                <a:solidFill>
                  <a:srgbClr val="0000FF"/>
                </a:solidFill>
              </a:rPr>
              <a:t> are excited as well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We have studied this by considering the </a:t>
            </a:r>
            <a:r>
              <a:rPr lang="en-US" sz="2300" dirty="0" smtClean="0">
                <a:solidFill>
                  <a:srgbClr val="FF0000"/>
                </a:solidFill>
              </a:rPr>
              <a:t>Penrose limit </a:t>
            </a:r>
            <a:r>
              <a:rPr lang="en-US" sz="2300" dirty="0" smtClean="0"/>
              <a:t>of the null backgrounds and constructing Matrix Theory in the </a:t>
            </a:r>
            <a:r>
              <a:rPr lang="en-US" sz="2300" dirty="0" err="1" smtClean="0"/>
              <a:t>resutling</a:t>
            </a:r>
            <a:r>
              <a:rPr lang="en-US" sz="2300" dirty="0" smtClean="0"/>
              <a:t> pp-wave</a:t>
            </a:r>
          </a:p>
          <a:p>
            <a:r>
              <a:rPr lang="en-US" sz="2300" dirty="0" smtClean="0"/>
              <a:t>The Matrix theory shows </a:t>
            </a:r>
            <a:r>
              <a:rPr lang="en-US" sz="2300" dirty="0" smtClean="0">
                <a:solidFill>
                  <a:srgbClr val="0000FF"/>
                </a:solidFill>
              </a:rPr>
              <a:t>spherical D-</a:t>
            </a:r>
            <a:r>
              <a:rPr lang="en-US" sz="2300" dirty="0" err="1" smtClean="0">
                <a:solidFill>
                  <a:srgbClr val="0000FF"/>
                </a:solidFill>
              </a:rPr>
              <a:t>branes</a:t>
            </a:r>
            <a:r>
              <a:rPr lang="en-US" sz="2300" dirty="0" smtClean="0">
                <a:solidFill>
                  <a:srgbClr val="0000FF"/>
                </a:solidFill>
              </a:rPr>
              <a:t> </a:t>
            </a:r>
            <a:r>
              <a:rPr lang="en-US" sz="2300" dirty="0" smtClean="0"/>
              <a:t>(which appear as fuzzy solutions of the model) grow in size as we approach the singularity.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Epilouge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We have constructed </a:t>
            </a:r>
            <a:r>
              <a:rPr lang="en-US" sz="2300" dirty="0" smtClean="0">
                <a:solidFill>
                  <a:srgbClr val="0000FF"/>
                </a:solidFill>
              </a:rPr>
              <a:t>toy models of cosmology </a:t>
            </a:r>
            <a:r>
              <a:rPr lang="en-US" sz="2300" dirty="0" smtClean="0"/>
              <a:t>which have natural </a:t>
            </a:r>
            <a:r>
              <a:rPr lang="en-US" sz="2300" dirty="0" smtClean="0">
                <a:solidFill>
                  <a:srgbClr val="FF0000"/>
                </a:solidFill>
              </a:rPr>
              <a:t>gauge theory duals</a:t>
            </a:r>
            <a:r>
              <a:rPr lang="en-US" sz="23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Epilouge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We have constructed </a:t>
            </a:r>
            <a:r>
              <a:rPr lang="en-US" sz="2300" dirty="0" smtClean="0">
                <a:solidFill>
                  <a:srgbClr val="0000FF"/>
                </a:solidFill>
              </a:rPr>
              <a:t>toy models of cosmology </a:t>
            </a:r>
            <a:r>
              <a:rPr lang="en-US" sz="2300" dirty="0" smtClean="0"/>
              <a:t>which have natural </a:t>
            </a:r>
            <a:r>
              <a:rPr lang="en-US" sz="2300" dirty="0" smtClean="0">
                <a:solidFill>
                  <a:srgbClr val="FF0000"/>
                </a:solidFill>
              </a:rPr>
              <a:t>gauge theory duals</a:t>
            </a:r>
            <a:r>
              <a:rPr lang="en-US" sz="2300" dirty="0" smtClean="0"/>
              <a:t>.</a:t>
            </a:r>
          </a:p>
          <a:p>
            <a:r>
              <a:rPr lang="en-US" sz="2300" dirty="0" smtClean="0">
                <a:solidFill>
                  <a:srgbClr val="0000FF"/>
                </a:solidFill>
              </a:rPr>
              <a:t>In the regions where the bulk solution becomes singular </a:t>
            </a:r>
            <a:r>
              <a:rPr lang="en-US" sz="2300" dirty="0" smtClean="0"/>
              <a:t>– and therefore cannot be trusted, </a:t>
            </a:r>
            <a:r>
              <a:rPr lang="en-US" sz="2300" dirty="0" smtClean="0">
                <a:solidFill>
                  <a:srgbClr val="FF0000"/>
                </a:solidFill>
              </a:rPr>
              <a:t>the gauge theory dual becomes weakly coupled</a:t>
            </a:r>
            <a:r>
              <a:rPr lang="en-US" sz="2300" dirty="0" smtClean="0"/>
              <a:t> and therefore is not expected to have a gravity dual in any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Epilouge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We have constructed </a:t>
            </a:r>
            <a:r>
              <a:rPr lang="en-US" sz="2300" dirty="0" smtClean="0">
                <a:solidFill>
                  <a:srgbClr val="0000FF"/>
                </a:solidFill>
              </a:rPr>
              <a:t>toy models of cosmology </a:t>
            </a:r>
            <a:r>
              <a:rPr lang="en-US" sz="2300" dirty="0" smtClean="0"/>
              <a:t>which have natural </a:t>
            </a:r>
            <a:r>
              <a:rPr lang="en-US" sz="2300" dirty="0" smtClean="0">
                <a:solidFill>
                  <a:srgbClr val="FF0000"/>
                </a:solidFill>
              </a:rPr>
              <a:t>gauge theory duals</a:t>
            </a:r>
            <a:r>
              <a:rPr lang="en-US" sz="2300" dirty="0" smtClean="0"/>
              <a:t>.</a:t>
            </a:r>
          </a:p>
          <a:p>
            <a:r>
              <a:rPr lang="en-US" sz="2300" dirty="0" smtClean="0">
                <a:solidFill>
                  <a:srgbClr val="0000FF"/>
                </a:solidFill>
              </a:rPr>
              <a:t>In the regions where the bulk solution becomes singular </a:t>
            </a:r>
            <a:r>
              <a:rPr lang="en-US" sz="2300" dirty="0" smtClean="0"/>
              <a:t>– and therefore cannot be trusted, </a:t>
            </a:r>
            <a:r>
              <a:rPr lang="en-US" sz="2300" dirty="0" smtClean="0">
                <a:solidFill>
                  <a:srgbClr val="FF0000"/>
                </a:solidFill>
              </a:rPr>
              <a:t>the gauge theory dual becomes weakly coupled</a:t>
            </a:r>
            <a:r>
              <a:rPr lang="en-US" sz="2300" dirty="0" smtClean="0"/>
              <a:t> and therefore is not expected to have a gravity dual in any case</a:t>
            </a:r>
          </a:p>
          <a:p>
            <a:r>
              <a:rPr lang="en-US" sz="2300" dirty="0" smtClean="0"/>
              <a:t>For null singularities, preliminary studies of the gauge theory seem to suggest that the gauge theory evolution may indeed well defined.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Scenario</a:t>
            </a:r>
          </a:p>
        </p:txBody>
      </p:sp>
      <p:sp>
        <p:nvSpPr>
          <p:cNvPr id="70674" name="Content Placeholder 58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r>
              <a:rPr lang="en-US" sz="2300" dirty="0" smtClean="0"/>
              <a:t>Now turn on a </a:t>
            </a:r>
            <a:r>
              <a:rPr lang="en-US" sz="2300" dirty="0" smtClean="0">
                <a:solidFill>
                  <a:srgbClr val="0000FF"/>
                </a:solidFill>
              </a:rPr>
              <a:t>time-dependent source</a:t>
            </a:r>
            <a:r>
              <a:rPr lang="en-US" sz="2300" dirty="0" smtClean="0"/>
              <a:t> in the Yang-Mills theory which deforms the </a:t>
            </a:r>
            <a:r>
              <a:rPr lang="en-US" sz="2300" dirty="0" err="1" smtClean="0"/>
              <a:t>lagrangian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This corresponds to turning on a </a:t>
            </a:r>
            <a:r>
              <a:rPr lang="en-US" sz="2300" dirty="0" smtClean="0">
                <a:solidFill>
                  <a:srgbClr val="FF0000"/>
                </a:solidFill>
              </a:rPr>
              <a:t>non-</a:t>
            </a:r>
            <a:r>
              <a:rPr lang="en-US" sz="2300" dirty="0" err="1" smtClean="0">
                <a:solidFill>
                  <a:srgbClr val="FF0000"/>
                </a:solidFill>
              </a:rPr>
              <a:t>normalizable</a:t>
            </a:r>
            <a:r>
              <a:rPr lang="en-US" sz="2300" dirty="0" smtClean="0">
                <a:solidFill>
                  <a:srgbClr val="FF0000"/>
                </a:solidFill>
              </a:rPr>
              <a:t> mode </a:t>
            </a:r>
            <a:r>
              <a:rPr lang="en-US" sz="2300" dirty="0" smtClean="0"/>
              <a:t>of the </a:t>
            </a:r>
            <a:r>
              <a:rPr lang="en-US" sz="2300" dirty="0" err="1" smtClean="0"/>
              <a:t>supergravity</a:t>
            </a:r>
            <a:r>
              <a:rPr lang="en-US" sz="2300" dirty="0" smtClean="0"/>
              <a:t> in the bulk, thus deforming the original </a:t>
            </a:r>
          </a:p>
          <a:p>
            <a:pPr>
              <a:buNone/>
            </a:pPr>
            <a:endParaRPr lang="en-US" sz="23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257800" y="3962400"/>
            <a:ext cx="1905000" cy="1981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3600" y="2286000"/>
            <a:ext cx="1905000" cy="198120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4762500" y="2781300"/>
            <a:ext cx="167640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6667500" y="2781300"/>
            <a:ext cx="167640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6629400" y="4724400"/>
            <a:ext cx="1752600" cy="685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762500" y="4762500"/>
            <a:ext cx="1676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6972300" y="5067300"/>
            <a:ext cx="12192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334000" y="6019800"/>
            <a:ext cx="914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495801" y="5334000"/>
            <a:ext cx="1066800" cy="3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8" name="TextBox 48"/>
          <p:cNvSpPr txBox="1">
            <a:spLocks noChangeArrowheads="1"/>
          </p:cNvSpPr>
          <p:nvPr/>
        </p:nvSpPr>
        <p:spPr bwMode="auto">
          <a:xfrm>
            <a:off x="4876800" y="441960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70669" name="TextBox 49"/>
          <p:cNvSpPr txBox="1">
            <a:spLocks noChangeArrowheads="1"/>
          </p:cNvSpPr>
          <p:nvPr/>
        </p:nvSpPr>
        <p:spPr bwMode="auto">
          <a:xfrm>
            <a:off x="8001000" y="47244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70670" name="TextBox 50"/>
          <p:cNvSpPr txBox="1">
            <a:spLocks noChangeArrowheads="1"/>
          </p:cNvSpPr>
          <p:nvPr/>
        </p:nvSpPr>
        <p:spPr bwMode="auto">
          <a:xfrm>
            <a:off x="6477000" y="60198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70671" name="TextBox 51"/>
          <p:cNvSpPr txBox="1">
            <a:spLocks noChangeArrowheads="1"/>
          </p:cNvSpPr>
          <p:nvPr/>
        </p:nvSpPr>
        <p:spPr bwMode="auto">
          <a:xfrm>
            <a:off x="4648200" y="2971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boundary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91000"/>
            <a:ext cx="1600201" cy="40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Connector 24"/>
          <p:cNvCxnSpPr/>
          <p:nvPr/>
        </p:nvCxnSpPr>
        <p:spPr>
          <a:xfrm rot="5400000" flipH="1" flipV="1">
            <a:off x="4800600" y="4572000"/>
            <a:ext cx="1600200" cy="6858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39000" y="6019800"/>
            <a:ext cx="16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Intial</a:t>
            </a:r>
            <a:r>
              <a:rPr lang="en-US" dirty="0" smtClean="0"/>
              <a:t> Time Slice</a:t>
            </a:r>
          </a:p>
          <a:p>
            <a:r>
              <a:rPr lang="en-US" dirty="0" err="1" smtClean="0"/>
              <a:t>Sugra</a:t>
            </a:r>
            <a:r>
              <a:rPr lang="en-US" dirty="0" smtClean="0"/>
              <a:t> mode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6172200" y="4724400"/>
            <a:ext cx="1752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57800" y="5715000"/>
            <a:ext cx="19050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43600" y="4114800"/>
            <a:ext cx="19050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6705600" y="4572000"/>
            <a:ext cx="1600200" cy="685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5791200" y="5334000"/>
            <a:ext cx="429491" cy="184727"/>
          </a:xfrm>
          <a:custGeom>
            <a:avLst/>
            <a:gdLst>
              <a:gd name="connsiteX0" fmla="*/ 0 w 429491"/>
              <a:gd name="connsiteY0" fmla="*/ 184727 h 184727"/>
              <a:gd name="connsiteX1" fmla="*/ 124691 w 429491"/>
              <a:gd name="connsiteY1" fmla="*/ 4618 h 184727"/>
              <a:gd name="connsiteX2" fmla="*/ 249382 w 429491"/>
              <a:gd name="connsiteY2" fmla="*/ 157018 h 184727"/>
              <a:gd name="connsiteX3" fmla="*/ 429491 w 429491"/>
              <a:gd name="connsiteY3" fmla="*/ 87745 h 184727"/>
              <a:gd name="connsiteX4" fmla="*/ 429491 w 429491"/>
              <a:gd name="connsiteY4" fmla="*/ 87745 h 18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91" h="184727">
                <a:moveTo>
                  <a:pt x="0" y="184727"/>
                </a:moveTo>
                <a:cubicBezTo>
                  <a:pt x="41563" y="96981"/>
                  <a:pt x="83127" y="9236"/>
                  <a:pt x="124691" y="4618"/>
                </a:cubicBezTo>
                <a:cubicBezTo>
                  <a:pt x="166255" y="0"/>
                  <a:pt x="198582" y="143164"/>
                  <a:pt x="249382" y="157018"/>
                </a:cubicBezTo>
                <a:cubicBezTo>
                  <a:pt x="300182" y="170872"/>
                  <a:pt x="429491" y="87745"/>
                  <a:pt x="429491" y="87745"/>
                </a:cubicBezTo>
                <a:lnTo>
                  <a:pt x="429491" y="8774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553200" y="4495800"/>
            <a:ext cx="429491" cy="184727"/>
          </a:xfrm>
          <a:custGeom>
            <a:avLst/>
            <a:gdLst>
              <a:gd name="connsiteX0" fmla="*/ 0 w 429491"/>
              <a:gd name="connsiteY0" fmla="*/ 184727 h 184727"/>
              <a:gd name="connsiteX1" fmla="*/ 124691 w 429491"/>
              <a:gd name="connsiteY1" fmla="*/ 4618 h 184727"/>
              <a:gd name="connsiteX2" fmla="*/ 249382 w 429491"/>
              <a:gd name="connsiteY2" fmla="*/ 157018 h 184727"/>
              <a:gd name="connsiteX3" fmla="*/ 429491 w 429491"/>
              <a:gd name="connsiteY3" fmla="*/ 87745 h 184727"/>
              <a:gd name="connsiteX4" fmla="*/ 429491 w 429491"/>
              <a:gd name="connsiteY4" fmla="*/ 87745 h 18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91" h="184727">
                <a:moveTo>
                  <a:pt x="0" y="184727"/>
                </a:moveTo>
                <a:cubicBezTo>
                  <a:pt x="41563" y="96981"/>
                  <a:pt x="83127" y="9236"/>
                  <a:pt x="124691" y="4618"/>
                </a:cubicBezTo>
                <a:cubicBezTo>
                  <a:pt x="166255" y="0"/>
                  <a:pt x="198582" y="143164"/>
                  <a:pt x="249382" y="157018"/>
                </a:cubicBezTo>
                <a:cubicBezTo>
                  <a:pt x="300182" y="170872"/>
                  <a:pt x="429491" y="87745"/>
                  <a:pt x="429491" y="87745"/>
                </a:cubicBezTo>
                <a:lnTo>
                  <a:pt x="429491" y="8774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Epilouge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We have constructed </a:t>
            </a:r>
            <a:r>
              <a:rPr lang="en-US" sz="2300" dirty="0" smtClean="0">
                <a:solidFill>
                  <a:srgbClr val="0000FF"/>
                </a:solidFill>
              </a:rPr>
              <a:t>toy models of cosmology </a:t>
            </a:r>
            <a:r>
              <a:rPr lang="en-US" sz="2300" dirty="0" smtClean="0"/>
              <a:t>which have natural </a:t>
            </a:r>
            <a:r>
              <a:rPr lang="en-US" sz="2300" dirty="0" smtClean="0">
                <a:solidFill>
                  <a:srgbClr val="FF0000"/>
                </a:solidFill>
              </a:rPr>
              <a:t>gauge theory duals</a:t>
            </a:r>
            <a:r>
              <a:rPr lang="en-US" sz="2300" dirty="0" smtClean="0"/>
              <a:t>.</a:t>
            </a:r>
          </a:p>
          <a:p>
            <a:r>
              <a:rPr lang="en-US" sz="2300" dirty="0" smtClean="0">
                <a:solidFill>
                  <a:srgbClr val="0000FF"/>
                </a:solidFill>
              </a:rPr>
              <a:t>In the regions where the bulk solution becomes singular </a:t>
            </a:r>
            <a:r>
              <a:rPr lang="en-US" sz="2300" dirty="0" smtClean="0"/>
              <a:t>– and therefore cannot be trusted, </a:t>
            </a:r>
            <a:r>
              <a:rPr lang="en-US" sz="2300" dirty="0" smtClean="0">
                <a:solidFill>
                  <a:srgbClr val="FF0000"/>
                </a:solidFill>
              </a:rPr>
              <a:t>the gauge theory dual becomes weakly coupled</a:t>
            </a:r>
            <a:r>
              <a:rPr lang="en-US" sz="2300" dirty="0" smtClean="0"/>
              <a:t> and therefore is not expected to have a gravity dual in any case</a:t>
            </a:r>
          </a:p>
          <a:p>
            <a:r>
              <a:rPr lang="en-US" sz="2300" dirty="0" smtClean="0"/>
              <a:t>For null singularities, preliminary studies of the gauge theory seem to suggest that the gauge theory evolution may indeed well defined.</a:t>
            </a:r>
          </a:p>
          <a:p>
            <a:r>
              <a:rPr lang="en-US" sz="2300" dirty="0" smtClean="0"/>
              <a:t>For space-like singularities, things are less clear – but now at least we have examples where the issue can be analyzed.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The real question </a:t>
            </a:r>
            <a:r>
              <a:rPr lang="en-US" sz="2300" dirty="0" smtClean="0">
                <a:solidFill>
                  <a:srgbClr val="FF0000"/>
                </a:solidFill>
              </a:rPr>
              <a:t>is whether the time evolution of the gauge theory allows us to evolve across what appears to be singular </a:t>
            </a:r>
            <a:r>
              <a:rPr lang="en-US" sz="2300" dirty="0" smtClean="0"/>
              <a:t>from the dual gravity picture.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The real question </a:t>
            </a:r>
            <a:r>
              <a:rPr lang="en-US" sz="2300" dirty="0" smtClean="0">
                <a:solidFill>
                  <a:srgbClr val="FF0000"/>
                </a:solidFill>
              </a:rPr>
              <a:t>is whether the time evolution of the gauge theory allows us to evolve across what appears to be singular </a:t>
            </a:r>
            <a:r>
              <a:rPr lang="en-US" sz="2300" dirty="0" smtClean="0"/>
              <a:t>from the dual gravity picture.</a:t>
            </a:r>
          </a:p>
          <a:p>
            <a:r>
              <a:rPr lang="en-US" sz="2300" dirty="0" smtClean="0"/>
              <a:t>If this is indeed true we will have a truly attractive scenario where the large number of additional degrees of freedom which are typically present in holographic descriptions help “resolve” singularities.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The real question </a:t>
            </a:r>
            <a:r>
              <a:rPr lang="en-US" sz="2300" dirty="0" smtClean="0">
                <a:solidFill>
                  <a:srgbClr val="FF0000"/>
                </a:solidFill>
              </a:rPr>
              <a:t>is whether the time evolution of the gauge theory allows us to evolve across what appears to be singular </a:t>
            </a:r>
            <a:r>
              <a:rPr lang="en-US" sz="2300" dirty="0" smtClean="0"/>
              <a:t>from the dual gravity picture.</a:t>
            </a:r>
          </a:p>
          <a:p>
            <a:r>
              <a:rPr lang="en-US" sz="2300" dirty="0" smtClean="0"/>
              <a:t>If this is indeed true we will have a truly attractive scenario where the large number of additional degrees of freedom which are typically present in holographic descriptions help “resolve” singularities.</a:t>
            </a:r>
          </a:p>
          <a:p>
            <a:r>
              <a:rPr lang="en-US" sz="2300" dirty="0" smtClean="0">
                <a:solidFill>
                  <a:srgbClr val="0000FF"/>
                </a:solidFill>
              </a:rPr>
              <a:t>Even if this is not true, we would like to know the precise signatures of cosmological singularities in the gauge theory</a:t>
            </a:r>
            <a:r>
              <a:rPr lang="en-US" sz="23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The real question </a:t>
            </a:r>
            <a:r>
              <a:rPr lang="en-US" sz="2300" dirty="0" smtClean="0">
                <a:solidFill>
                  <a:srgbClr val="FF0000"/>
                </a:solidFill>
              </a:rPr>
              <a:t>is whether the time evolution of the gauge theory allows us to evolve across what appears to be singular </a:t>
            </a:r>
            <a:r>
              <a:rPr lang="en-US" sz="2300" dirty="0" smtClean="0"/>
              <a:t>from the dual gravity picture.</a:t>
            </a:r>
          </a:p>
          <a:p>
            <a:r>
              <a:rPr lang="en-US" sz="2300" dirty="0" smtClean="0"/>
              <a:t>If this is indeed true we will have a truly attractive scenario where the large number of additional degrees of freedom which are typically present in holographic descriptions help “resolve” singularities.</a:t>
            </a:r>
          </a:p>
          <a:p>
            <a:r>
              <a:rPr lang="en-US" sz="2300" dirty="0" smtClean="0">
                <a:solidFill>
                  <a:srgbClr val="0000FF"/>
                </a:solidFill>
              </a:rPr>
              <a:t>Even if this is not true, we would like to know the precise signatures of cosmological singularities in the gauge theory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In any case, the </a:t>
            </a:r>
            <a:r>
              <a:rPr lang="en-US" sz="2300" dirty="0" smtClean="0">
                <a:solidFill>
                  <a:srgbClr val="FF0000"/>
                </a:solidFill>
              </a:rPr>
              <a:t>emergent nature of space-time in string theory has interesting things to say about singularities.</a:t>
            </a:r>
            <a:endParaRPr lang="en-US" sz="2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Thank you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</TotalTime>
  <Words>5021</Words>
  <Application>Microsoft Office PowerPoint</Application>
  <PresentationFormat>On-screen Show (4:3)</PresentationFormat>
  <Paragraphs>595</Paragraphs>
  <Slides>95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95</vt:i4>
      </vt:variant>
    </vt:vector>
  </HeadingPairs>
  <TitlesOfParts>
    <vt:vector size="98" baseType="lpstr">
      <vt:lpstr>Office Theme</vt:lpstr>
      <vt:lpstr>Equation</vt:lpstr>
      <vt:lpstr>Acrobat Document</vt:lpstr>
      <vt:lpstr>Gauge Theory duals of Null and Space-like Singularities</vt:lpstr>
      <vt:lpstr>Space-like and Null Singularities</vt:lpstr>
      <vt:lpstr>Usual AdS/CFT</vt:lpstr>
      <vt:lpstr>Usual AdS/CFT</vt:lpstr>
      <vt:lpstr>Usual AdS/CFT</vt:lpstr>
      <vt:lpstr>Usual AdS/CFT</vt:lpstr>
      <vt:lpstr>A Scenario</vt:lpstr>
      <vt:lpstr>A Scenario</vt:lpstr>
      <vt:lpstr>A Scenario</vt:lpstr>
      <vt:lpstr>A Scenario</vt:lpstr>
      <vt:lpstr>A Scenario</vt:lpstr>
      <vt:lpstr>A Scenario</vt:lpstr>
      <vt:lpstr>A Scenario</vt:lpstr>
      <vt:lpstr>Models implementing this Scenario</vt:lpstr>
      <vt:lpstr>Slide 15</vt:lpstr>
      <vt:lpstr>Null Solutions</vt:lpstr>
      <vt:lpstr>Null Solutions</vt:lpstr>
      <vt:lpstr>Slide 18</vt:lpstr>
      <vt:lpstr>Slide 19</vt:lpstr>
      <vt:lpstr>Slide 20</vt:lpstr>
      <vt:lpstr>Slide 21</vt:lpstr>
      <vt:lpstr>A more general class</vt:lpstr>
      <vt:lpstr>A more general class</vt:lpstr>
      <vt:lpstr>Slide 24</vt:lpstr>
      <vt:lpstr>Kasner-like Solutions</vt:lpstr>
      <vt:lpstr>Slide 26</vt:lpstr>
      <vt:lpstr>Slide 27</vt:lpstr>
      <vt:lpstr>FRW-type solutions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The Energy-Momentum Tensors</vt:lpstr>
      <vt:lpstr>Slide 40</vt:lpstr>
      <vt:lpstr>Slide 41</vt:lpstr>
      <vt:lpstr>Slide 42</vt:lpstr>
      <vt:lpstr>Slide 43</vt:lpstr>
      <vt:lpstr>Slide 44</vt:lpstr>
      <vt:lpstr>Slide 45</vt:lpstr>
      <vt:lpstr>EM Tensor : Null Solutions</vt:lpstr>
      <vt:lpstr>EM Tensor : Null Solutions</vt:lpstr>
      <vt:lpstr>EM Tensor : Null Solutions</vt:lpstr>
      <vt:lpstr>EM Tensor : Null Solutions</vt:lpstr>
      <vt:lpstr>EM Tensor : FRW-type solutions</vt:lpstr>
      <vt:lpstr>EM Tensor : FRW-type solutions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Properties of the gauge theory</vt:lpstr>
      <vt:lpstr>Properties of the gauge theory</vt:lpstr>
      <vt:lpstr>Properties of the gauge theory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Features of the Worldsheet</vt:lpstr>
      <vt:lpstr>Slide 84</vt:lpstr>
      <vt:lpstr>Slide 85</vt:lpstr>
      <vt:lpstr>String and Brane Excitations</vt:lpstr>
      <vt:lpstr>Epilouge</vt:lpstr>
      <vt:lpstr>Epilouge</vt:lpstr>
      <vt:lpstr>Epilouge</vt:lpstr>
      <vt:lpstr>Epilouge</vt:lpstr>
      <vt:lpstr>Slide 91</vt:lpstr>
      <vt:lpstr>Slide 92</vt:lpstr>
      <vt:lpstr>Slide 93</vt:lpstr>
      <vt:lpstr>Slide 94</vt:lpstr>
      <vt:lpstr>Slide 95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Gauge Theory duals of Null and Space-like Singularities</dc:title>
  <dc:creator>Sumit</dc:creator>
  <cp:lastModifiedBy>das</cp:lastModifiedBy>
  <cp:revision>158</cp:revision>
  <dcterms:created xsi:type="dcterms:W3CDTF">2006-08-16T00:00:00Z</dcterms:created>
  <dcterms:modified xsi:type="dcterms:W3CDTF">2007-12-08T23:14:49Z</dcterms:modified>
</cp:coreProperties>
</file>