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1" r:id="rId2"/>
    <p:sldId id="391" r:id="rId3"/>
    <p:sldId id="319" r:id="rId4"/>
    <p:sldId id="411" r:id="rId5"/>
    <p:sldId id="409" r:id="rId6"/>
    <p:sldId id="412" r:id="rId7"/>
    <p:sldId id="414" r:id="rId8"/>
    <p:sldId id="413" r:id="rId9"/>
    <p:sldId id="408" r:id="rId10"/>
    <p:sldId id="415" r:id="rId11"/>
    <p:sldId id="410" r:id="rId12"/>
    <p:sldId id="416" r:id="rId13"/>
    <p:sldId id="417" r:id="rId14"/>
    <p:sldId id="425" r:id="rId15"/>
    <p:sldId id="419" r:id="rId16"/>
    <p:sldId id="421" r:id="rId17"/>
    <p:sldId id="420" r:id="rId18"/>
    <p:sldId id="429" r:id="rId19"/>
    <p:sldId id="427" r:id="rId20"/>
    <p:sldId id="428" r:id="rId21"/>
    <p:sldId id="430" r:id="rId22"/>
    <p:sldId id="433" r:id="rId23"/>
    <p:sldId id="434" r:id="rId24"/>
    <p:sldId id="435" r:id="rId25"/>
    <p:sldId id="431" r:id="rId26"/>
    <p:sldId id="432" r:id="rId27"/>
    <p:sldId id="422" r:id="rId28"/>
    <p:sldId id="437" r:id="rId29"/>
    <p:sldId id="426" r:id="rId30"/>
    <p:sldId id="348" r:id="rId31"/>
    <p:sldId id="330" r:id="rId32"/>
    <p:sldId id="392" r:id="rId33"/>
    <p:sldId id="393" r:id="rId34"/>
    <p:sldId id="394" r:id="rId35"/>
    <p:sldId id="436" r:id="rId36"/>
    <p:sldId id="334" r:id="rId37"/>
    <p:sldId id="327" r:id="rId38"/>
    <p:sldId id="376" r:id="rId39"/>
    <p:sldId id="377" r:id="rId40"/>
    <p:sldId id="375" r:id="rId41"/>
    <p:sldId id="384" r:id="rId42"/>
    <p:sldId id="43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67" autoAdjust="0"/>
  </p:normalViewPr>
  <p:slideViewPr>
    <p:cSldViewPr>
      <p:cViewPr varScale="1">
        <p:scale>
          <a:sx n="70" d="100"/>
          <a:sy n="70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89A8-A63B-4AF0-A68C-158087AC68E4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7660B-CE62-4F28-A238-F6E15C3DD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62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3F614-1D02-4260-9631-2DEAA75B03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3F614-1D02-4260-9631-2DEAA75B03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3F614-1D02-4260-9631-2DEAA75B03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3F614-1D02-4260-9631-2DEAA75B03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3F614-1D02-4260-9631-2DEAA75B03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FD94C-04C7-46C8-8413-109FCFB026C4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FD94C-04C7-46C8-8413-109FCFB026C4}" type="slidenum">
              <a:rPr lang="en-US"/>
              <a:pPr/>
              <a:t>22</a:t>
            </a:fld>
            <a:endParaRPr 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F393E5-DEE7-43FC-A859-C683582EA303}" type="slidenum">
              <a:rPr lang="en-US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FD94C-04C7-46C8-8413-109FCFB026C4}" type="slidenum">
              <a:rPr lang="en-US"/>
              <a:pPr/>
              <a:t>23</a:t>
            </a:fld>
            <a:endParaRPr 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FD94C-04C7-46C8-8413-109FCFB026C4}" type="slidenum">
              <a:rPr lang="en-US"/>
              <a:pPr/>
              <a:t>25</a:t>
            </a:fld>
            <a:endParaRPr 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FD94C-04C7-46C8-8413-109FCFB026C4}" type="slidenum">
              <a:rPr lang="en-US"/>
              <a:pPr/>
              <a:t>26</a:t>
            </a:fld>
            <a:endParaRPr 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EE529-EE2E-42E2-94C7-D6FCB71C2191}" type="slidenum">
              <a:rPr lang="en-US"/>
              <a:pPr/>
              <a:t>27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319A1-CC71-46B0-A7C3-840E01AD866E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A1654-14B0-47A5-8D28-F2A5006F83E6}" type="slidenum">
              <a:rPr lang="en-US"/>
              <a:pPr/>
              <a:t>34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104451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80485-24CC-4A14-A1FA-0A7D2576680C}" type="slidenum">
              <a:rPr lang="en-US"/>
              <a:pPr/>
              <a:t>37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110595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How are the compact stars formed</a:t>
            </a:r>
          </a:p>
          <a:p>
            <a:pPr>
              <a:spcBef>
                <a:spcPct val="0"/>
              </a:spcBef>
            </a:pPr>
            <a:r>
              <a:rPr lang="en-US" smtClean="0"/>
              <a:t>Irreversible: point of no return</a:t>
            </a:r>
          </a:p>
          <a:p>
            <a:pPr>
              <a:spcBef>
                <a:spcPct val="0"/>
              </a:spcBef>
            </a:pPr>
            <a:r>
              <a:rPr lang="en-US" smtClean="0"/>
              <a:t>Fraction of mass locked in compact stars</a:t>
            </a:r>
          </a:p>
          <a:p>
            <a:pPr>
              <a:spcBef>
                <a:spcPct val="0"/>
              </a:spcBef>
            </a:pPr>
            <a:r>
              <a:rPr lang="en-US" smtClean="0"/>
              <a:t>Extreme conditions: gravity, magnetic field, temperature, density, relativisitic particles, GR tests, NS EOS</a:t>
            </a:r>
          </a:p>
          <a:p>
            <a:pPr>
              <a:spcBef>
                <a:spcPct val="0"/>
              </a:spcBef>
            </a:pPr>
            <a:r>
              <a:rPr lang="en-US" smtClean="0"/>
              <a:t>Efficient for conversion of matter to energy</a:t>
            </a:r>
          </a:p>
          <a:p>
            <a:pPr>
              <a:spcBef>
                <a:spcPct val="0"/>
              </a:spcBef>
            </a:pPr>
            <a:r>
              <a:rPr lang="en-US" smtClean="0"/>
              <a:t>Nobel prizes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49EB47-97FD-4A90-9792-26AF62524443}" type="slidenum">
              <a:rPr lang="en-US" sz="1200">
                <a:latin typeface="Calibri" pitchFamily="34" charset="0"/>
              </a:rPr>
              <a:pPr algn="r"/>
              <a:t>38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7262" cy="3475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37C9B-4EE1-4F72-9071-C21C274029F8}" type="slidenum">
              <a:rPr lang="en-US"/>
              <a:pPr/>
              <a:t>7</a:t>
            </a:fld>
            <a:endParaRPr lang="en-US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41438" y="915988"/>
            <a:ext cx="4175125" cy="3130550"/>
          </a:xfrm>
          <a:solidFill>
            <a:srgbClr val="FFFFFF"/>
          </a:solidFill>
          <a:ln/>
        </p:spPr>
      </p:sp>
      <p:sp>
        <p:nvSpPr>
          <p:cNvPr id="168964" name="Text Box 3"/>
          <p:cNvSpPr txBox="1">
            <a:spLocks noChangeArrowheads="1"/>
          </p:cNvSpPr>
          <p:nvPr/>
        </p:nvSpPr>
        <p:spPr bwMode="auto">
          <a:xfrm>
            <a:off x="1046163" y="4352925"/>
            <a:ext cx="4770437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22325" eaLnBrk="0" hangingPunct="0"/>
            <a:endParaRPr lang="en-US" sz="2200">
              <a:latin typeface="StarBat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61392" y="4350019"/>
            <a:ext cx="4739537" cy="351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6573A-0BE2-4583-B80F-7228202F3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 January 2011, Wideband X-ray Astronomy, IUCAA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A402-F9A7-49A8-87CD-5CFD8E88DD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BDB0-7528-4A2D-A053-3144E0665CB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A59A-8395-4FE0-965A-34EA0BFE8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38.png"/><Relationship Id="rId4" Type="http://schemas.openxmlformats.org/officeDocument/2006/relationships/image" Target="../media/image7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905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Bradley Hand ITC" pitchFamily="66" charset="0"/>
              </a:rPr>
              <a:t>General  Relativity  in  X-ray  Astronomy</a:t>
            </a:r>
            <a:br>
              <a:rPr lang="en-US" sz="3600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Bradley Hand ITC" pitchFamily="66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en-US" sz="2800" b="1" dirty="0" err="1" smtClean="0">
                <a:latin typeface="Bradley Hand ITC" pitchFamily="66" charset="0"/>
              </a:rPr>
              <a:t>Astrosat</a:t>
            </a:r>
            <a:r>
              <a:rPr lang="en-US" sz="2800" b="1" dirty="0" smtClean="0">
                <a:latin typeface="Bradley Hand ITC" pitchFamily="66" charset="0"/>
              </a:rPr>
              <a:t>  and  Future  Experiments</a:t>
            </a:r>
            <a:endParaRPr lang="en-US" sz="3600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4350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  <a:latin typeface="Bradley Hand ITC" pitchFamily="66" charset="0"/>
                <a:cs typeface="Times New Roman" pitchFamily="18" charset="0"/>
              </a:rPr>
              <a:t>Biswajit</a:t>
            </a:r>
            <a:r>
              <a:rPr lang="en-US" sz="1600" b="1" dirty="0" smtClean="0">
                <a:solidFill>
                  <a:srgbClr val="0070C0"/>
                </a:solidFill>
                <a:latin typeface="Bradley Hand ITC" pitchFamily="66" charset="0"/>
                <a:cs typeface="Times New Roman" pitchFamily="18" charset="0"/>
              </a:rPr>
              <a:t> Paul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Bradley Hand ITC" pitchFamily="66" charset="0"/>
                <a:cs typeface="Times New Roman" pitchFamily="18" charset="0"/>
              </a:rPr>
              <a:t>Raman Research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7131523" cy="685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Black 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Hole 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Spin  Measurement</a:t>
            </a:r>
            <a:endParaRPr lang="en-GB" sz="4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1752600"/>
            <a:ext cx="8001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Bradley Hand ITC" pitchFamily="66" charset="0"/>
              </a:rPr>
              <a:t>Provide rare means of testing predictions of Relativity in strong-field gravity regime.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Bradley Hand ITC" pitchFamily="66" charset="0"/>
              </a:rPr>
              <a:t> Natal spins in stellar-mass BHs can probe formation event (novae/supernovae).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Bradley Hand ITC" pitchFamily="66" charset="0"/>
              </a:rPr>
              <a:t> Indicator of recent gas accretion vs. merger history of </a:t>
            </a:r>
            <a:r>
              <a:rPr lang="en-US" sz="2000" b="1" dirty="0" err="1" smtClean="0">
                <a:latin typeface="Bradley Hand ITC" pitchFamily="66" charset="0"/>
              </a:rPr>
              <a:t>supermassive</a:t>
            </a:r>
            <a:r>
              <a:rPr lang="en-US" sz="2000" b="1" dirty="0" smtClean="0">
                <a:latin typeface="Bradley Hand ITC" pitchFamily="66" charset="0"/>
              </a:rPr>
              <a:t> BHs. </a:t>
            </a:r>
          </a:p>
          <a:p>
            <a:endParaRPr lang="en-US" sz="2000" b="1" dirty="0" smtClean="0"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Bradley Hand ITC" pitchFamily="66" charset="0"/>
              </a:rPr>
              <a:t> Thought to drive jet production and outflows in all BHs, seeding the interstellar or intergalactic medium with matter and energy. 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8256831" cy="628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3600" b="1" dirty="0" smtClean="0">
                <a:solidFill>
                  <a:srgbClr val="000000"/>
                </a:solidFill>
                <a:latin typeface="Bradley Hand ITC" pitchFamily="66" charset="0"/>
              </a:rPr>
              <a:t>Innermost  Stable  Circular  </a:t>
            </a:r>
            <a:r>
              <a:rPr lang="en-GB" sz="3600" b="1" dirty="0" smtClean="0">
                <a:solidFill>
                  <a:srgbClr val="000000"/>
                </a:solidFill>
                <a:latin typeface="Bradley Hand ITC" pitchFamily="66" charset="0"/>
              </a:rPr>
              <a:t>Orbit (ISCO)</a:t>
            </a:r>
            <a:endParaRPr lang="en-GB" sz="36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200400"/>
            <a:ext cx="2808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baseline="-25000" dirty="0" smtClean="0"/>
              <a:t>*</a:t>
            </a:r>
            <a:r>
              <a:rPr lang="en-US" sz="3600" dirty="0" smtClean="0"/>
              <a:t> = J/(GM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/c)</a:t>
            </a:r>
            <a:endParaRPr lang="en-US" sz="3600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67" y="1752600"/>
            <a:ext cx="39158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5062047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Continuum  Spectrum</a:t>
            </a:r>
            <a:endParaRPr lang="en-GB" sz="4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00200"/>
            <a:ext cx="7772400" cy="5105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</a:rPr>
              <a:t>Measure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Bradley Hand ITC" pitchFamily="66" charset="0"/>
              </a:rPr>
              <a:t>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Bradley Hand ITC" pitchFamily="66" charset="0"/>
              </a:rPr>
              <a:t> &amp; </a:t>
            </a:r>
            <a:r>
              <a:rPr lang="en-US" sz="2800" b="1" dirty="0" smtClean="0">
                <a:solidFill>
                  <a:srgbClr val="FF0066"/>
                </a:solidFill>
                <a:latin typeface="Bradley Hand ITC" pitchFamily="66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Bradley Hand ITC" pitchFamily="66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sym typeface="Euclid Symbol" pitchFamily="18" charset="2"/>
              </a:rPr>
              <a:t>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sym typeface="Euclid Symbol" pitchFamily="18" charset="2"/>
              </a:rPr>
              <a:t>from spectrum)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sym typeface="Euclid 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b="1" dirty="0" smtClean="0">
              <a:latin typeface="Bradley Hand ITC" pitchFamily="66" charset="0"/>
              <a:sym typeface="Euclid 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sym typeface="Euclid 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b="1" dirty="0" smtClean="0">
              <a:latin typeface="Bradley Hand ITC" pitchFamily="66" charset="0"/>
              <a:sym typeface="Euclid 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sym typeface="Euclid 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b="1" dirty="0" smtClean="0">
              <a:latin typeface="Bradley Hand ITC" pitchFamily="66" charset="0"/>
              <a:sym typeface="Euclid 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66"/>
                </a:solidFill>
                <a:latin typeface="Bradley Hand ITC" pitchFamily="66" charset="0"/>
                <a:sym typeface="Euclid Symbol" pitchFamily="18" charset="2"/>
              </a:rPr>
              <a:t>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sym typeface="Euclid Symbol" pitchFamily="18" charset="2"/>
              </a:rPr>
              <a:t> Scales with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Bradley Hand ITC" pitchFamily="66" charset="0"/>
                <a:sym typeface="Euclid Symbol" pitchFamily="18" charset="2"/>
              </a:rPr>
              <a:t>D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Bradley Hand ITC" pitchFamily="66" charset="0"/>
              <a:sym typeface="Euclid Symbol" pitchFamily="18" charset="2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00200" y="2971800"/>
          <a:ext cx="3733800" cy="1787525"/>
        </p:xfrm>
        <a:graphic>
          <a:graphicData uri="http://schemas.openxmlformats.org/presentationml/2006/ole">
            <p:oleObj spid="_x0000_s157698" name="Equation" r:id="rId4" imgW="1485720" imgH="711000" progId="">
              <p:embed/>
            </p:oleObj>
          </a:graphicData>
        </a:graphic>
      </p:graphicFrame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162800" y="3733800"/>
            <a:ext cx="14478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848600" y="4495800"/>
            <a:ext cx="762000" cy="0"/>
          </a:xfrm>
          <a:prstGeom prst="line">
            <a:avLst/>
          </a:prstGeom>
          <a:noFill/>
          <a:ln w="28575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077200" y="4114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FF0066"/>
                </a:solidFill>
              </a:rPr>
              <a:t>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5062047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Continuum  Spectrum</a:t>
            </a:r>
            <a:endParaRPr lang="en-GB" sz="4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04800" y="1621697"/>
          <a:ext cx="3886200" cy="1883503"/>
        </p:xfrm>
        <a:graphic>
          <a:graphicData uri="http://schemas.openxmlformats.org/presentationml/2006/ole">
            <p:oleObj spid="_x0000_s158722" name="Image" r:id="rId4" imgW="4780952" imgH="2876190" progId="">
              <p:embed/>
            </p:oleObj>
          </a:graphicData>
        </a:graphic>
      </p:graphicFrame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3800"/>
            <a:ext cx="2933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6" descr="http://cdn.iopscience.com/images/0067-0049/207/1/17/Full/apjs476828f4_l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447800"/>
            <a:ext cx="4495800" cy="2742439"/>
          </a:xfrm>
          <a:prstGeom prst="rect">
            <a:avLst/>
          </a:prstGeom>
          <a:noFill/>
        </p:spPr>
      </p:pic>
      <p:pic>
        <p:nvPicPr>
          <p:cNvPr id="8" name="Picture 5" descr="Davis LMC X1 Mode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971800"/>
            <a:ext cx="3581400" cy="322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82573" y="6324600"/>
            <a:ext cx="2205496" cy="384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Narayan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et al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. ……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5062047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Continuum  Spectrum</a:t>
            </a:r>
            <a:endParaRPr lang="en-GB" sz="4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11173" y="6321542"/>
            <a:ext cx="1742227" cy="384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Narayan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et al.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4" y="1586872"/>
            <a:ext cx="3495676" cy="450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39694"/>
            <a:ext cx="4572000" cy="34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09800" y="393700"/>
            <a:ext cx="4949837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>
                <a:solidFill>
                  <a:srgbClr val="000000"/>
                </a:solidFill>
                <a:latin typeface="Bradley Hand ITC" pitchFamily="66" charset="0"/>
              </a:rPr>
              <a:t>Relativistic Iron Lines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58938"/>
            <a:ext cx="8718550" cy="507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7631" y="1676400"/>
            <a:ext cx="462556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09800" y="393700"/>
            <a:ext cx="4949837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>
                <a:solidFill>
                  <a:srgbClr val="000000"/>
                </a:solidFill>
                <a:latin typeface="Bradley Hand ITC" pitchFamily="66" charset="0"/>
              </a:rPr>
              <a:t>Relativistic Iron Lines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08" y="1876425"/>
            <a:ext cx="8087591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393700"/>
            <a:ext cx="10568250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>
                <a:solidFill>
                  <a:srgbClr val="000000"/>
                </a:solidFill>
                <a:latin typeface="Bradley Hand ITC" pitchFamily="66" charset="0"/>
              </a:rPr>
              <a:t>Relativistic Iron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Lines (</a:t>
            </a:r>
            <a:r>
              <a:rPr lang="en-GB" sz="4000" dirty="0" smtClean="0">
                <a:solidFill>
                  <a:srgbClr val="000000"/>
                </a:solidFill>
                <a:latin typeface="Bitstream Vera Sans"/>
              </a:rPr>
              <a:t>MCG -</a:t>
            </a:r>
            <a:r>
              <a:rPr lang="en-GB" sz="4000" dirty="0" smtClean="0">
                <a:solidFill>
                  <a:srgbClr val="000000"/>
                </a:solidFill>
                <a:latin typeface="Bitstream Vera Sans"/>
              </a:rPr>
              <a:t>6-30-15</a:t>
            </a:r>
            <a:r>
              <a:rPr lang="en-GB" sz="4000" b="1" dirty="0">
                <a:solidFill>
                  <a:srgbClr val="000000"/>
                </a:solidFill>
                <a:latin typeface="Bradley Hand ITC" pitchFamily="66" charset="0"/>
              </a:rPr>
              <a:t>)</a:t>
            </a:r>
            <a:endParaRPr lang="en-GB" sz="4000" dirty="0" smtClean="0">
              <a:solidFill>
                <a:srgbClr val="000000"/>
              </a:solidFill>
              <a:latin typeface="Bitstream Vera Sans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69708" y="6019800"/>
            <a:ext cx="2417092" cy="687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Tanaka et al. 1995; </a:t>
            </a:r>
          </a:p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Reynolds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et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al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. 2003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5153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00200"/>
            <a:ext cx="6599238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93700"/>
            <a:ext cx="9144000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>
                <a:solidFill>
                  <a:srgbClr val="000000"/>
                </a:solidFill>
                <a:latin typeface="Bradley Hand ITC" pitchFamily="66" charset="0"/>
              </a:rPr>
              <a:t>Relativistic Iron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Lines with XMM-Newton</a:t>
            </a:r>
            <a:endParaRPr lang="en-GB" sz="4000" dirty="0" smtClean="0">
              <a:solidFill>
                <a:srgbClr val="000000"/>
              </a:solidFill>
              <a:latin typeface="Bitstream Vera Sans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48400" y="6019921"/>
            <a:ext cx="2743200" cy="685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Nandra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et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al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. 2007</a:t>
            </a:r>
          </a:p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Watanabe et al. 2004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348037" cy="481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825" y="1743075"/>
            <a:ext cx="46767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393700"/>
            <a:ext cx="10568250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>
                <a:solidFill>
                  <a:srgbClr val="000000"/>
                </a:solidFill>
                <a:latin typeface="Bradley Hand ITC" pitchFamily="66" charset="0"/>
              </a:rPr>
              <a:t>Relativistic Iron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Lines in Accreting NS</a:t>
            </a:r>
            <a:endParaRPr lang="en-GB" sz="4000" dirty="0" smtClean="0">
              <a:solidFill>
                <a:srgbClr val="000000"/>
              </a:solidFill>
              <a:latin typeface="Bitstream Vera Sans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91200" y="5867400"/>
            <a:ext cx="3261874" cy="685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Bhattacharyya et al. 2007; </a:t>
            </a:r>
          </a:p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Cackett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et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al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. 2010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752600"/>
            <a:ext cx="2609850" cy="37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6253"/>
            <a:ext cx="9063062" cy="333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Ill-2_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8994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5800" y="2063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 smtClean="0">
                <a:latin typeface="Bradley Hand ITC" pitchFamily="66" charset="0"/>
              </a:rPr>
              <a:t>Astronomy  in  different  wavelengths</a:t>
            </a:r>
            <a:endParaRPr lang="en-US" sz="3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393700"/>
            <a:ext cx="10568250" cy="68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>
                <a:solidFill>
                  <a:srgbClr val="000000"/>
                </a:solidFill>
                <a:latin typeface="Bradley Hand ITC" pitchFamily="66" charset="0"/>
              </a:rPr>
              <a:t>Relativistic Iron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Lines in Accreting NS</a:t>
            </a:r>
            <a:endParaRPr lang="en-GB" sz="4000" dirty="0" smtClean="0">
              <a:solidFill>
                <a:srgbClr val="000000"/>
              </a:solidFill>
              <a:latin typeface="Bitstream Vera Sans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83053" y="6167603"/>
            <a:ext cx="1698947" cy="384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Ng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et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al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. 2010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49434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71475" y="304800"/>
            <a:ext cx="7858125" cy="1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>
                <a:latin typeface="Bradley Hand ITC" pitchFamily="66" charset="0"/>
              </a:rPr>
              <a:t>X-ray </a:t>
            </a:r>
            <a:r>
              <a:rPr lang="en-GB" sz="4000" b="1" dirty="0" smtClean="0">
                <a:latin typeface="Bradley Hand ITC" pitchFamily="66" charset="0"/>
              </a:rPr>
              <a:t>Spectroscopy Frontier</a:t>
            </a:r>
          </a:p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err="1" smtClean="0">
                <a:latin typeface="Bradley Hand ITC" pitchFamily="66" charset="0"/>
              </a:rPr>
              <a:t>Astro</a:t>
            </a:r>
            <a:r>
              <a:rPr lang="en-GB" sz="4000" b="1" dirty="0" smtClean="0">
                <a:latin typeface="Bradley Hand ITC" pitchFamily="66" charset="0"/>
              </a:rPr>
              <a:t>-H (JAXA)</a:t>
            </a:r>
            <a:endParaRPr lang="en-GB" sz="4000" b="1" dirty="0">
              <a:latin typeface="Bradley Hand ITC" pitchFamily="66" charset="0"/>
            </a:endParaRP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6775"/>
            <a:ext cx="5437187" cy="380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48400" y="2354263"/>
            <a:ext cx="2149475" cy="34401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71475" y="304800"/>
            <a:ext cx="7858125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smtClean="0">
                <a:latin typeface="Bradley Hand ITC" pitchFamily="66" charset="0"/>
              </a:rPr>
              <a:t>X-ray  Timing: 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1170"/>
            <a:ext cx="3581400" cy="35094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53340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Van </a:t>
            </a:r>
            <a:r>
              <a:rPr lang="en-US" b="1" dirty="0" err="1" smtClean="0">
                <a:latin typeface="Bradley Hand ITC" pitchFamily="66" charset="0"/>
              </a:rPr>
              <a:t>der</a:t>
            </a:r>
            <a:r>
              <a:rPr lang="en-US" b="1" dirty="0" smtClean="0">
                <a:latin typeface="Bradley Hand ITC" pitchFamily="66" charset="0"/>
              </a:rPr>
              <a:t> </a:t>
            </a:r>
            <a:r>
              <a:rPr lang="en-US" b="1" dirty="0" err="1" smtClean="0">
                <a:latin typeface="Bradley Hand ITC" pitchFamily="66" charset="0"/>
              </a:rPr>
              <a:t>Klis</a:t>
            </a:r>
            <a:r>
              <a:rPr lang="en-US" b="1" dirty="0" smtClean="0">
                <a:latin typeface="Bradley Hand ITC" pitchFamily="66" charset="0"/>
              </a:rPr>
              <a:t> et al. 1997</a:t>
            </a:r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32936"/>
            <a:ext cx="4057650" cy="39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71475" y="304800"/>
            <a:ext cx="7858125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smtClean="0">
                <a:latin typeface="Bradley Hand ITC" pitchFamily="66" charset="0"/>
              </a:rPr>
              <a:t>X-ray  Timing: BH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64886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Bradley Hand ITC" pitchFamily="66" charset="0"/>
              </a:rPr>
              <a:t>Remilard</a:t>
            </a:r>
            <a:r>
              <a:rPr lang="en-US" b="1" dirty="0" smtClean="0">
                <a:latin typeface="Bradley Hand ITC" pitchFamily="66" charset="0"/>
              </a:rPr>
              <a:t> et al. 2005</a:t>
            </a:r>
            <a:endParaRPr lang="en-US" dirty="0"/>
          </a:p>
        </p:txBody>
      </p:sp>
      <p:pic>
        <p:nvPicPr>
          <p:cNvPr id="7" name="Picture 2" descr="hfqpo_pai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08416"/>
            <a:ext cx="4724400" cy="480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76800" y="2057400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Parametric  resonance</a:t>
            </a:r>
            <a:endParaRPr lang="en-US" b="1" dirty="0" smtClean="0">
              <a:latin typeface="Bradley Hand ITC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1475" y="304800"/>
            <a:ext cx="7858125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smtClean="0">
                <a:latin typeface="Bradley Hand ITC" pitchFamily="66" charset="0"/>
              </a:rPr>
              <a:t>X-ray  Timing: BH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6577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63246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Motta et al. 2014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1307068"/>
            <a:ext cx="411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Relativistic  Precession  Model</a:t>
            </a:r>
          </a:p>
          <a:p>
            <a:endParaRPr lang="en-US" b="1" dirty="0" smtClean="0">
              <a:latin typeface="Bradley Hand ITC" pitchFamily="66" charset="0"/>
            </a:endParaRPr>
          </a:p>
          <a:p>
            <a:r>
              <a:rPr lang="en-US" b="1" dirty="0" smtClean="0">
                <a:latin typeface="Bradley Hand ITC" pitchFamily="66" charset="0"/>
              </a:rPr>
              <a:t>Orbital  Frequency</a:t>
            </a:r>
          </a:p>
          <a:p>
            <a:endParaRPr lang="en-US" b="1" dirty="0" smtClean="0">
              <a:latin typeface="Bradley Hand ITC" pitchFamily="66" charset="0"/>
            </a:endParaRPr>
          </a:p>
          <a:p>
            <a:r>
              <a:rPr lang="en-US" b="1" dirty="0" smtClean="0">
                <a:latin typeface="Bradley Hand ITC" pitchFamily="66" charset="0"/>
              </a:rPr>
              <a:t>(- </a:t>
            </a:r>
            <a:r>
              <a:rPr lang="en-US" b="1" dirty="0" err="1" smtClean="0">
                <a:latin typeface="Bradley Hand ITC" pitchFamily="66" charset="0"/>
              </a:rPr>
              <a:t>epicyclic</a:t>
            </a:r>
            <a:r>
              <a:rPr lang="en-US" b="1" dirty="0" smtClean="0">
                <a:latin typeface="Bradley Hand ITC" pitchFamily="66" charset="0"/>
              </a:rPr>
              <a:t> frequency)</a:t>
            </a:r>
          </a:p>
          <a:p>
            <a:endParaRPr lang="en-US" b="1" dirty="0" smtClean="0">
              <a:latin typeface="Bradley Hand ITC" pitchFamily="66" charset="0"/>
            </a:endParaRPr>
          </a:p>
          <a:p>
            <a:r>
              <a:rPr lang="en-US" b="1" dirty="0" err="1" smtClean="0">
                <a:latin typeface="Bradley Hand ITC" pitchFamily="66" charset="0"/>
              </a:rPr>
              <a:t>Periastron</a:t>
            </a:r>
            <a:r>
              <a:rPr lang="en-US" b="1" dirty="0" smtClean="0">
                <a:latin typeface="Bradley Hand ITC" pitchFamily="66" charset="0"/>
              </a:rPr>
              <a:t> Precession  Frequency</a:t>
            </a:r>
          </a:p>
          <a:p>
            <a:endParaRPr lang="en-US" b="1" dirty="0" smtClean="0">
              <a:latin typeface="Bradley Hand ITC" pitchFamily="66" charset="0"/>
            </a:endParaRPr>
          </a:p>
          <a:p>
            <a:r>
              <a:rPr lang="en-US" b="1" dirty="0" smtClean="0">
                <a:latin typeface="Bradley Hand ITC" pitchFamily="66" charset="0"/>
              </a:rPr>
              <a:t>(- </a:t>
            </a:r>
            <a:r>
              <a:rPr lang="en-US" b="1" dirty="0" smtClean="0">
                <a:latin typeface="Bradley Hand ITC" pitchFamily="66" charset="0"/>
              </a:rPr>
              <a:t>vertical </a:t>
            </a:r>
            <a:r>
              <a:rPr lang="en-US" b="1" dirty="0" err="1" smtClean="0">
                <a:latin typeface="Bradley Hand ITC" pitchFamily="66" charset="0"/>
              </a:rPr>
              <a:t>epicyclic</a:t>
            </a:r>
            <a:r>
              <a:rPr lang="en-US" b="1" dirty="0" smtClean="0">
                <a:latin typeface="Bradley Hand ITC" pitchFamily="66" charset="0"/>
              </a:rPr>
              <a:t> </a:t>
            </a:r>
            <a:r>
              <a:rPr lang="en-US" b="1" dirty="0" smtClean="0">
                <a:latin typeface="Bradley Hand ITC" pitchFamily="66" charset="0"/>
              </a:rPr>
              <a:t>frequency)</a:t>
            </a:r>
          </a:p>
          <a:p>
            <a:endParaRPr lang="en-US" b="1" dirty="0" smtClean="0">
              <a:latin typeface="Bradley Hand ITC" pitchFamily="66" charset="0"/>
            </a:endParaRPr>
          </a:p>
          <a:p>
            <a:r>
              <a:rPr lang="en-US" b="1" dirty="0" smtClean="0">
                <a:latin typeface="Bradley Hand ITC" pitchFamily="66" charset="0"/>
              </a:rPr>
              <a:t>Nodal  </a:t>
            </a:r>
            <a:r>
              <a:rPr lang="en-US" b="1" dirty="0" err="1" smtClean="0">
                <a:latin typeface="Bradley Hand ITC" pitchFamily="66" charset="0"/>
              </a:rPr>
              <a:t>Periastron</a:t>
            </a:r>
            <a:r>
              <a:rPr lang="en-US" b="1" dirty="0" smtClean="0">
                <a:latin typeface="Bradley Hand ITC" pitchFamily="66" charset="0"/>
              </a:rPr>
              <a:t>  Frequency</a:t>
            </a:r>
          </a:p>
          <a:p>
            <a:r>
              <a:rPr lang="en-US" b="1" dirty="0" err="1" smtClean="0">
                <a:latin typeface="Bradley Hand ITC" pitchFamily="66" charset="0"/>
              </a:rPr>
              <a:t>Lense</a:t>
            </a:r>
            <a:r>
              <a:rPr lang="en-US" b="1" dirty="0" smtClean="0">
                <a:latin typeface="Bradley Hand ITC" pitchFamily="66" charset="0"/>
              </a:rPr>
              <a:t> –</a:t>
            </a:r>
            <a:r>
              <a:rPr lang="en-US" b="1" dirty="0" err="1" smtClean="0">
                <a:latin typeface="Bradley Hand ITC" pitchFamily="66" charset="0"/>
              </a:rPr>
              <a:t>Thirring</a:t>
            </a:r>
            <a:r>
              <a:rPr lang="en-US" b="1" dirty="0" smtClean="0">
                <a:latin typeface="Bradley Hand ITC" pitchFamily="66" charset="0"/>
              </a:rPr>
              <a:t> effect</a:t>
            </a:r>
          </a:p>
          <a:p>
            <a:endParaRPr lang="en-US" b="1" dirty="0" smtClean="0">
              <a:latin typeface="Bradley Hand ITC" pitchFamily="66" charset="0"/>
            </a:endParaRPr>
          </a:p>
          <a:p>
            <a:r>
              <a:rPr lang="en-US" b="1" dirty="0" smtClean="0">
                <a:latin typeface="Bradley Hand ITC" pitchFamily="66" charset="0"/>
                <a:sym typeface="Wingdings" pitchFamily="2" charset="2"/>
              </a:rPr>
              <a:t></a:t>
            </a:r>
          </a:p>
          <a:p>
            <a:r>
              <a:rPr lang="en-US" b="1" dirty="0" smtClean="0">
                <a:latin typeface="Bradley Hand ITC" pitchFamily="66" charset="0"/>
              </a:rPr>
              <a:t>Mass and spin of the black hole</a:t>
            </a:r>
            <a:endParaRPr lang="en-US" b="1" dirty="0" smtClean="0">
              <a:latin typeface="Bradley Hand ITC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71475" y="304800"/>
            <a:ext cx="7858125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smtClean="0">
                <a:latin typeface="Bradley Hand ITC" pitchFamily="66" charset="0"/>
              </a:rPr>
              <a:t>Test of No-Hair Theorem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651424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90800"/>
            <a:ext cx="3305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76800" y="6167603"/>
            <a:ext cx="4038600" cy="384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Johannsen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and </a:t>
            </a: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Psaltis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2010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71475" y="304800"/>
            <a:ext cx="7858125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smtClean="0">
                <a:latin typeface="Bradley Hand ITC" pitchFamily="66" charset="0"/>
              </a:rPr>
              <a:t>Fundamental  Physics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5791200"/>
            <a:ext cx="4038600" cy="384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Johannsen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et al.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2010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143000"/>
            <a:ext cx="419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braneworld</a:t>
            </a:r>
            <a:r>
              <a:rPr lang="en-US" dirty="0" smtClean="0"/>
              <a:t> gravity </a:t>
            </a:r>
            <a:r>
              <a:rPr lang="en-US" dirty="0" smtClean="0"/>
              <a:t>models with infinitely large extra dimensions, black holes evaporate fast through the emission </a:t>
            </a:r>
            <a:r>
              <a:rPr lang="en-US" dirty="0" smtClean="0"/>
              <a:t>of  the </a:t>
            </a:r>
            <a:r>
              <a:rPr lang="en-US" dirty="0" smtClean="0"/>
              <a:t>additional gravitational degrees of </a:t>
            </a:r>
            <a:r>
              <a:rPr lang="en-US" dirty="0" smtClean="0"/>
              <a:t>freedom</a:t>
            </a:r>
          </a:p>
          <a:p>
            <a:r>
              <a:rPr lang="en-US" dirty="0" smtClean="0">
                <a:sym typeface="Wingdings" pitchFamily="2" charset="2"/>
              </a:rPr>
              <a:t>…..</a:t>
            </a:r>
          </a:p>
          <a:p>
            <a:r>
              <a:rPr lang="en-US" dirty="0" smtClean="0"/>
              <a:t>leads </a:t>
            </a:r>
            <a:r>
              <a:rPr lang="en-US" dirty="0" smtClean="0"/>
              <a:t>to a </a:t>
            </a:r>
            <a:r>
              <a:rPr lang="en-US" dirty="0" smtClean="0"/>
              <a:t>change in </a:t>
            </a:r>
            <a:r>
              <a:rPr lang="en-US" dirty="0" smtClean="0"/>
              <a:t>the orbital period of X-ray binaries harboring black holes </a:t>
            </a:r>
            <a:endParaRPr lang="en-US" dirty="0" smtClean="0"/>
          </a:p>
          <a:p>
            <a:r>
              <a:rPr lang="en-US" dirty="0" smtClean="0"/>
              <a:t>…..</a:t>
            </a:r>
            <a:endParaRPr lang="en-US" dirty="0" smtClean="0"/>
          </a:p>
          <a:p>
            <a:r>
              <a:rPr lang="en-US" dirty="0" smtClean="0"/>
              <a:t>obtain </a:t>
            </a:r>
            <a:r>
              <a:rPr lang="en-US" dirty="0" smtClean="0"/>
              <a:t>an upper limit on the rate of change of the orbital period of the binary A0620−00 and use it </a:t>
            </a:r>
            <a:r>
              <a:rPr lang="en-US" dirty="0" smtClean="0"/>
              <a:t>to constrain </a:t>
            </a:r>
            <a:r>
              <a:rPr lang="en-US" dirty="0" smtClean="0"/>
              <a:t>the asymptotic curvature radius of the extra dimension to a value comparable to the one obtained </a:t>
            </a:r>
            <a:r>
              <a:rPr lang="en-US" dirty="0" smtClean="0"/>
              <a:t>by table-top experiments</a:t>
            </a:r>
            <a:endParaRPr lang="en-GB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14475"/>
            <a:ext cx="4000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19" y="1752600"/>
            <a:ext cx="8636681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389" y="152400"/>
            <a:ext cx="8971025" cy="6391275"/>
            <a:chOff x="332" y="253"/>
            <a:chExt cx="6228" cy="4438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pPr defTabSz="414338">
                <a:lnSpc>
                  <a:spcPct val="169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" y="253"/>
              <a:ext cx="6228" cy="4437"/>
              <a:chOff x="332" y="253"/>
              <a:chExt cx="6228" cy="4437"/>
            </a:xfrm>
          </p:grpSpPr>
          <p:sp>
            <p:nvSpPr>
              <p:cNvPr id="16390" name="AutoShape 6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pPr defTabSz="414338">
                  <a:lnSpc>
                    <a:spcPct val="169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22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32" y="253"/>
                <a:ext cx="6228" cy="4437"/>
                <a:chOff x="332" y="253"/>
                <a:chExt cx="6228" cy="4437"/>
              </a:xfrm>
            </p:grpSpPr>
            <p:sp>
              <p:nvSpPr>
                <p:cNvPr id="16392" name="AutoShape 8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2945" tIns="41473" rIns="82945" bIns="41473" anchor="ctr"/>
                <a:lstStyle/>
                <a:p>
                  <a:pPr defTabSz="414338">
                    <a:lnSpc>
                      <a:spcPct val="169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sz="22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3" name="AutoShape 9"/>
                <p:cNvSpPr>
                  <a:spLocks noChangeArrowheads="1"/>
                </p:cNvSpPr>
                <p:nvPr/>
              </p:nvSpPr>
              <p:spPr bwMode="auto">
                <a:xfrm>
                  <a:off x="332" y="253"/>
                  <a:ext cx="6228" cy="98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8675" hangingPunct="0">
                    <a:lnSpc>
                      <a:spcPts val="5475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3600" b="1" dirty="0">
                      <a:latin typeface="Bradley Hand ITC" pitchFamily="66" charset="0"/>
                    </a:rPr>
                    <a:t>X-ray polarisation in black hole accretion disk</a:t>
                  </a:r>
                </a:p>
                <a:p>
                  <a:pPr algn="ctr" defTabSz="828675" hangingPunct="0">
                    <a:lnSpc>
                      <a:spcPts val="5475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3600" b="1" dirty="0">
                      <a:latin typeface="Bradley Hand ITC" pitchFamily="66" charset="0"/>
                    </a:rPr>
                    <a:t>Test of strong field gravity</a:t>
                  </a:r>
                  <a:endParaRPr lang="en-GB" sz="2100" b="1" dirty="0">
                    <a:latin typeface="Bradley Hand ITC" pitchFamily="66" charset="0"/>
                  </a:endParaRPr>
                </a:p>
              </p:txBody>
            </p:sp>
          </p:grpSp>
        </p:grpSp>
      </p:grp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85975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29200" y="6397742"/>
            <a:ext cx="4038600" cy="384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Schnittman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and </a:t>
            </a: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Krolik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2009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41425" y="138113"/>
            <a:ext cx="7229475" cy="6391275"/>
            <a:chOff x="925" y="253"/>
            <a:chExt cx="5021" cy="4438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25" y="253"/>
              <a:ext cx="5021" cy="4437"/>
              <a:chOff x="925" y="253"/>
              <a:chExt cx="5021" cy="4437"/>
            </a:xfrm>
          </p:grpSpPr>
          <p:sp>
            <p:nvSpPr>
              <p:cNvPr id="36873" name="AutoShape 6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925" y="253"/>
                <a:ext cx="5021" cy="4437"/>
                <a:chOff x="925" y="253"/>
                <a:chExt cx="5021" cy="4437"/>
              </a:xfrm>
            </p:grpSpPr>
            <p:sp>
              <p:nvSpPr>
                <p:cNvPr id="36875" name="AutoShape 8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6876" name="AutoShape 9"/>
                <p:cNvSpPr>
                  <a:spLocks noChangeArrowheads="1"/>
                </p:cNvSpPr>
                <p:nvPr/>
              </p:nvSpPr>
              <p:spPr bwMode="auto">
                <a:xfrm>
                  <a:off x="925" y="253"/>
                  <a:ext cx="5021" cy="49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8675" hangingPunct="0">
                    <a:lnSpc>
                      <a:spcPts val="5475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</a:tabLst>
                  </a:pPr>
                  <a:r>
                    <a:rPr lang="en-GB" sz="4400" b="1">
                      <a:latin typeface="Bradley Hand ITC" pitchFamily="66" charset="0"/>
                    </a:rPr>
                    <a:t>X-ray Polarisation and Corona</a:t>
                  </a:r>
                </a:p>
              </p:txBody>
            </p:sp>
          </p:grpSp>
        </p:grpSp>
      </p:grpSp>
      <p:sp>
        <p:nvSpPr>
          <p:cNvPr id="14" name="Footer Placeholder 1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RRI, 26 September 2014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5743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" y="2781300"/>
            <a:ext cx="54578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724400"/>
            <a:ext cx="453707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867400" y="6397742"/>
            <a:ext cx="4038600" cy="384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latin typeface="Bradley Hand ITC" pitchFamily="66" charset="0"/>
              </a:rPr>
              <a:t>Dovciak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 et al. </a:t>
            </a:r>
            <a:r>
              <a:rPr lang="en-GB" sz="2000" b="1" dirty="0" smtClean="0">
                <a:solidFill>
                  <a:srgbClr val="000000"/>
                </a:solidFill>
                <a:latin typeface="Bradley Hand ITC" pitchFamily="66" charset="0"/>
              </a:rPr>
              <a:t>2010</a:t>
            </a:r>
            <a:endParaRPr lang="en-GB" sz="2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6139265" cy="1291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Gravitational  Waves  and  </a:t>
            </a:r>
          </a:p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X-ray  Astronomy</a:t>
            </a:r>
            <a:endParaRPr lang="en-GB" sz="4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752600"/>
            <a:ext cx="800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Bradley Hand ITC" pitchFamily="66" charset="0"/>
              </a:rPr>
              <a:t>High Mass Binary evolution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Bradley Hand ITC" pitchFamily="66" charset="0"/>
              </a:rPr>
              <a:t>Input for continuous wave emission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Bradley Hand ITC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Bradley Hand ITC" pitchFamily="66" charset="0"/>
              </a:rPr>
              <a:t>SCO X-1, rotation powered pulsars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Bradley Hand ITC" pitchFamily="66" charset="0"/>
              </a:rPr>
              <a:t>EM counterpart</a:t>
            </a:r>
            <a:endParaRPr lang="en-US" sz="2000" b="1" dirty="0" smtClean="0">
              <a:latin typeface="Bradley Hand ITC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 smtClean="0">
                <a:latin typeface="Bradley Hand ITC" pitchFamily="66" charset="0"/>
              </a:rPr>
              <a:t>X –ray  Telescopes  are  Different</a:t>
            </a:r>
            <a:endParaRPr lang="en-US" sz="3600" b="1" dirty="0" smtClean="0">
              <a:latin typeface="Bradley Hand ITC" pitchFamily="66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4752975" cy="20574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24287"/>
            <a:ext cx="4032250" cy="2500313"/>
          </a:xfrm>
          <a:prstGeom prst="rect">
            <a:avLst/>
          </a:prstGeom>
          <a:noFill/>
        </p:spPr>
      </p:pic>
      <p:pic>
        <p:nvPicPr>
          <p:cNvPr id="5" name="Picture 4" descr="phys6_4f_26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828800"/>
            <a:ext cx="3831985" cy="169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orb_history_SMCX-1_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19200"/>
            <a:ext cx="22542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25475" y="228600"/>
            <a:ext cx="8410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>
                <a:latin typeface="Bradley Hand ITC" pitchFamily="66" charset="0"/>
              </a:rPr>
              <a:t>Orbital evolution of X-ray binaries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8437" name="Picture 6" descr="Porb_history_CenX-3_19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2286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988" y="1284288"/>
            <a:ext cx="2236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fig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200400"/>
            <a:ext cx="2397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 descr="C:\Documents and Settings\bpaul\Desktop\MNR_17336_f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22838"/>
            <a:ext cx="24384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C:\Documents and Settings\bpaul\Desktop\img2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3200400"/>
            <a:ext cx="2398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1052513"/>
            <a:ext cx="22860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092200" y="2279650"/>
            <a:ext cx="889000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Monotype Corsiva" pitchFamily="66" charset="0"/>
              </a:rPr>
              <a:t>LMC X-4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971800" y="2286000"/>
            <a:ext cx="717550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Monotype Corsiva" pitchFamily="66" charset="0"/>
              </a:rPr>
              <a:t>CenX-3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334000" y="2286000"/>
            <a:ext cx="865188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Monotype Corsiva" pitchFamily="66" charset="0"/>
              </a:rPr>
              <a:t>SMC X-1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212013" y="2286000"/>
            <a:ext cx="1065212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Monotype Corsiva" pitchFamily="66" charset="0"/>
              </a:rPr>
              <a:t>4U 1538-52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915988" y="5033963"/>
            <a:ext cx="1065212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Monotype Corsiva" pitchFamily="66" charset="0"/>
              </a:rPr>
              <a:t>4U 1822-37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315200" y="5872163"/>
            <a:ext cx="760413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Monotype Corsiva" pitchFamily="66" charset="0"/>
              </a:rPr>
              <a:t>Her X-1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086600" y="4424362"/>
            <a:ext cx="1339850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0000"/>
                </a:solidFill>
                <a:latin typeface="Monotype Corsiva" pitchFamily="66" charset="0"/>
              </a:rPr>
              <a:t>XTE J1710-281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800600" y="3205162"/>
            <a:ext cx="760413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000000"/>
                </a:solidFill>
                <a:latin typeface="Monotype Corsiva" pitchFamily="66" charset="0"/>
              </a:rPr>
              <a:t>Cyg</a:t>
            </a:r>
            <a:r>
              <a:rPr lang="en-GB" sz="1600" b="1" dirty="0">
                <a:solidFill>
                  <a:srgbClr val="000000"/>
                </a:solidFill>
                <a:latin typeface="Monotype Corsiva" pitchFamily="66" charset="0"/>
              </a:rPr>
              <a:t> X-3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914400" y="3200400"/>
            <a:ext cx="1428750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  <a:latin typeface="Monotype Corsiva" pitchFamily="66" charset="0"/>
              </a:rPr>
              <a:t>XTE J1808-5635</a:t>
            </a:r>
          </a:p>
        </p:txBody>
      </p:sp>
      <p:pic>
        <p:nvPicPr>
          <p:cNvPr id="22" name="Picture 21" descr="xtej17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4907" y="2667000"/>
            <a:ext cx="1743293" cy="233032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3" name="Picture 22" descr="orb_evl_wolff_09f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0000" y="4267201"/>
            <a:ext cx="1752601" cy="22098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114800" y="4572000"/>
            <a:ext cx="1293813" cy="387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Monotype Corsiva" pitchFamily="66" charset="0"/>
              </a:rPr>
              <a:t>EXO 0748-676</a:t>
            </a:r>
            <a:endParaRPr lang="en-GB" sz="16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1844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26090" y="4782040"/>
            <a:ext cx="2236910" cy="199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162800" y="4043362"/>
            <a:ext cx="1384010" cy="387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Monotype Corsiva" pitchFamily="66" charset="0"/>
              </a:rPr>
              <a:t>XTE J 1810-271</a:t>
            </a:r>
            <a:endParaRPr lang="en-GB" sz="16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7162800" y="5937057"/>
            <a:ext cx="760442" cy="37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Monotype Corsiva" pitchFamily="66" charset="0"/>
              </a:rPr>
              <a:t>Her X-1</a:t>
            </a:r>
            <a:endParaRPr lang="en-GB" sz="16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371600" y="2590800"/>
            <a:ext cx="6934200" cy="251171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FF0000"/>
                </a:solidFill>
                <a:latin typeface="Monotype Corsiva" pitchFamily="66" charset="0"/>
              </a:rPr>
              <a:t>Double  Compact  Binaries Gravitational  Wave  Emitters</a:t>
            </a:r>
          </a:p>
          <a:p>
            <a:pPr defTabSz="457200">
              <a:lnSpc>
                <a:spcPct val="119000"/>
              </a:lnSpc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FF0000"/>
                </a:solidFill>
                <a:latin typeface="Monotype Corsiva" pitchFamily="66" charset="0"/>
              </a:rPr>
              <a:t>Short  Gamma-ray  Bursts</a:t>
            </a:r>
            <a:endParaRPr lang="en-GB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9144000" cy="914400"/>
            <a:chOff x="0" y="96"/>
            <a:chExt cx="5760" cy="576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0" y="96"/>
              <a:ext cx="5760" cy="576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1931" y="97"/>
              <a:ext cx="1881" cy="447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Monotype Corsiva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000" b="1" dirty="0">
                  <a:solidFill>
                    <a:schemeClr val="tx1"/>
                  </a:solidFill>
                  <a:latin typeface="Bradley Hand ITC" pitchFamily="66" charset="0"/>
                </a:rPr>
                <a:t>ASTORSAT</a:t>
              </a:r>
            </a:p>
          </p:txBody>
        </p:sp>
      </p:grpSp>
      <p:pic>
        <p:nvPicPr>
          <p:cNvPr id="7" name="Picture 8" descr="http://astrosat.iucaa.in/sites/default/files/astrosat_folded_large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3" y="1371600"/>
            <a:ext cx="6071111" cy="513777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81125"/>
            <a:ext cx="4352925" cy="26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337428"/>
            <a:ext cx="3819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7888" y="1905000"/>
            <a:ext cx="6805914" cy="6154738"/>
            <a:chOff x="315" y="1121"/>
            <a:chExt cx="4726" cy="4275"/>
          </a:xfrm>
        </p:grpSpPr>
        <p:sp>
          <p:nvSpPr>
            <p:cNvPr id="11274" name="AutoShape 3"/>
            <p:cNvSpPr>
              <a:spLocks noChangeArrowheads="1"/>
            </p:cNvSpPr>
            <p:nvPr/>
          </p:nvSpPr>
          <p:spPr bwMode="auto">
            <a:xfrm>
              <a:off x="1276" y="1344"/>
              <a:ext cx="3765" cy="4052"/>
            </a:xfrm>
            <a:prstGeom prst="roundRect">
              <a:avLst>
                <a:gd name="adj" fmla="val 2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5" y="1121"/>
              <a:ext cx="4725" cy="4274"/>
              <a:chOff x="315" y="1121"/>
              <a:chExt cx="4725" cy="4274"/>
            </a:xfrm>
          </p:grpSpPr>
          <p:sp>
            <p:nvSpPr>
              <p:cNvPr id="11276" name="AutoShape 5"/>
              <p:cNvSpPr>
                <a:spLocks noChangeArrowheads="1"/>
              </p:cNvSpPr>
              <p:nvPr/>
            </p:nvSpPr>
            <p:spPr bwMode="auto">
              <a:xfrm>
                <a:off x="1276" y="1344"/>
                <a:ext cx="3764" cy="4051"/>
              </a:xfrm>
              <a:prstGeom prst="roundRect">
                <a:avLst>
                  <a:gd name="adj" fmla="val 2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15" y="1121"/>
                <a:ext cx="4725" cy="4274"/>
                <a:chOff x="315" y="1121"/>
                <a:chExt cx="4725" cy="4274"/>
              </a:xfrm>
            </p:grpSpPr>
            <p:sp>
              <p:nvSpPr>
                <p:cNvPr id="11278" name="AutoShape 7"/>
                <p:cNvSpPr>
                  <a:spLocks noChangeArrowheads="1"/>
                </p:cNvSpPr>
                <p:nvPr/>
              </p:nvSpPr>
              <p:spPr bwMode="auto">
                <a:xfrm>
                  <a:off x="1276" y="1344"/>
                  <a:ext cx="3764" cy="4051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" name="AutoShape 8"/>
                <p:cNvSpPr>
                  <a:spLocks noChangeArrowheads="1"/>
                </p:cNvSpPr>
                <p:nvPr/>
              </p:nvSpPr>
              <p:spPr bwMode="auto">
                <a:xfrm>
                  <a:off x="315" y="1121"/>
                  <a:ext cx="0" cy="249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endParaRPr lang="en-GB" sz="2900" baseline="30000" dirty="0">
                    <a:solidFill>
                      <a:srgbClr val="FF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2195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725" y="610674"/>
            <a:ext cx="41814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2575" y="895350"/>
            <a:ext cx="60388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7888" y="1905000"/>
            <a:ext cx="6805914" cy="6154738"/>
            <a:chOff x="315" y="1121"/>
            <a:chExt cx="4726" cy="4275"/>
          </a:xfrm>
        </p:grpSpPr>
        <p:sp>
          <p:nvSpPr>
            <p:cNvPr id="11274" name="AutoShape 3"/>
            <p:cNvSpPr>
              <a:spLocks noChangeArrowheads="1"/>
            </p:cNvSpPr>
            <p:nvPr/>
          </p:nvSpPr>
          <p:spPr bwMode="auto">
            <a:xfrm>
              <a:off x="1276" y="1344"/>
              <a:ext cx="3765" cy="4052"/>
            </a:xfrm>
            <a:prstGeom prst="roundRect">
              <a:avLst>
                <a:gd name="adj" fmla="val 2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5" y="1121"/>
              <a:ext cx="4725" cy="4274"/>
              <a:chOff x="315" y="1121"/>
              <a:chExt cx="4725" cy="4274"/>
            </a:xfrm>
          </p:grpSpPr>
          <p:sp>
            <p:nvSpPr>
              <p:cNvPr id="11276" name="AutoShape 5"/>
              <p:cNvSpPr>
                <a:spLocks noChangeArrowheads="1"/>
              </p:cNvSpPr>
              <p:nvPr/>
            </p:nvSpPr>
            <p:spPr bwMode="auto">
              <a:xfrm>
                <a:off x="1276" y="1344"/>
                <a:ext cx="3764" cy="4051"/>
              </a:xfrm>
              <a:prstGeom prst="roundRect">
                <a:avLst>
                  <a:gd name="adj" fmla="val 2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15" y="1121"/>
                <a:ext cx="4725" cy="4274"/>
                <a:chOff x="315" y="1121"/>
                <a:chExt cx="4725" cy="4274"/>
              </a:xfrm>
            </p:grpSpPr>
            <p:sp>
              <p:nvSpPr>
                <p:cNvPr id="11278" name="AutoShape 7"/>
                <p:cNvSpPr>
                  <a:spLocks noChangeArrowheads="1"/>
                </p:cNvSpPr>
                <p:nvPr/>
              </p:nvSpPr>
              <p:spPr bwMode="auto">
                <a:xfrm>
                  <a:off x="1276" y="1344"/>
                  <a:ext cx="3764" cy="4051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" name="AutoShape 8"/>
                <p:cNvSpPr>
                  <a:spLocks noChangeArrowheads="1"/>
                </p:cNvSpPr>
                <p:nvPr/>
              </p:nvSpPr>
              <p:spPr bwMode="auto">
                <a:xfrm>
                  <a:off x="315" y="1121"/>
                  <a:ext cx="0" cy="249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endParaRPr lang="en-GB" sz="2900" baseline="30000" dirty="0">
                    <a:solidFill>
                      <a:srgbClr val="FF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1219200"/>
            <a:ext cx="5972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63538" y="228600"/>
            <a:ext cx="8710612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smtClean="0">
                <a:latin typeface="Bradley Hand ITC" pitchFamily="66" charset="0"/>
              </a:rPr>
              <a:t>X-ray Timing</a:t>
            </a:r>
            <a:endParaRPr lang="en-GB" sz="2900" b="1" dirty="0">
              <a:latin typeface="Bradley Hand ITC" pitchFamily="66" charset="0"/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1706" y="3733800"/>
            <a:ext cx="2721694" cy="2667000"/>
          </a:xfrm>
          <a:prstGeom prst="rect">
            <a:avLst/>
          </a:prstGeom>
          <a:noFill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037013" cy="2876550"/>
          </a:xfrm>
          <a:prstGeom prst="rect">
            <a:avLst/>
          </a:prstGeom>
          <a:noFill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14400"/>
            <a:ext cx="3460750" cy="2401199"/>
          </a:xfrm>
          <a:prstGeom prst="rect">
            <a:avLst/>
          </a:prstGeom>
          <a:noFill/>
        </p:spPr>
      </p:pic>
      <p:pic>
        <p:nvPicPr>
          <p:cNvPr id="7" name="Picture 8" descr="D:\bpaul\neutron\typeI.jpg"/>
          <p:cNvPicPr>
            <a:picLocks noChangeAspect="1" noChangeArrowheads="1"/>
          </p:cNvPicPr>
          <p:nvPr/>
        </p:nvPicPr>
        <p:blipFill>
          <a:blip r:embed="rId6" cstate="print"/>
          <a:srcRect t="18355" r="37445" b="19096"/>
          <a:stretch>
            <a:fillRect/>
          </a:stretch>
        </p:blipFill>
        <p:spPr bwMode="auto">
          <a:xfrm>
            <a:off x="533400" y="3962400"/>
            <a:ext cx="3429000" cy="25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81600" y="3364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Bradley Hand ITC" pitchFamily="66" charset="0"/>
              </a:rPr>
              <a:t>Chakrabarty</a:t>
            </a:r>
            <a:r>
              <a:rPr lang="en-US" b="1" dirty="0" smtClean="0">
                <a:latin typeface="Bradley Hand ITC" pitchFamily="66" charset="0"/>
              </a:rPr>
              <a:t> et al. 1998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35930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Bradley Hand ITC" pitchFamily="66" charset="0"/>
              </a:rPr>
              <a:t>Wijnands</a:t>
            </a:r>
            <a:r>
              <a:rPr lang="en-US" b="1" dirty="0" smtClean="0">
                <a:latin typeface="Bradley Hand ITC" pitchFamily="66" charset="0"/>
              </a:rPr>
              <a:t> et al. 1998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64124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Van </a:t>
            </a:r>
            <a:r>
              <a:rPr lang="en-US" b="1" dirty="0" err="1" smtClean="0">
                <a:latin typeface="Bradley Hand ITC" pitchFamily="66" charset="0"/>
              </a:rPr>
              <a:t>der</a:t>
            </a:r>
            <a:r>
              <a:rPr lang="en-US" b="1" dirty="0" smtClean="0">
                <a:latin typeface="Bradley Hand ITC" pitchFamily="66" charset="0"/>
              </a:rPr>
              <a:t> </a:t>
            </a:r>
            <a:r>
              <a:rPr lang="en-US" b="1" dirty="0" err="1" smtClean="0">
                <a:latin typeface="Bradley Hand ITC" pitchFamily="66" charset="0"/>
              </a:rPr>
              <a:t>Klis</a:t>
            </a:r>
            <a:r>
              <a:rPr lang="en-US" b="1" dirty="0" smtClean="0">
                <a:latin typeface="Bradley Hand ITC" pitchFamily="66" charset="0"/>
              </a:rPr>
              <a:t> et al. 1997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6488668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Image: NASA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buFont typeface="Monotype Corsiva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>
                <a:latin typeface="Monotype Corsiva" pitchFamily="66" charset="0"/>
              </a:rPr>
              <a:t>Hard X-ray QPOs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0" y="2173288"/>
            <a:ext cx="520065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r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73288"/>
            <a:ext cx="38481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330325"/>
          </a:xfrm>
          <a:ln/>
        </p:spPr>
        <p:txBody>
          <a:bodyPr/>
          <a:lstStyle/>
          <a:p>
            <a:pPr>
              <a:buFont typeface="Monotype Corsiva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>
                <a:latin typeface="Bradley Hand ITC" pitchFamily="66" charset="0"/>
              </a:rPr>
              <a:t>LAXPC: </a:t>
            </a:r>
            <a:r>
              <a:rPr lang="en-GB" sz="4000" b="1" i="1" dirty="0">
                <a:latin typeface="Bradley Hand ITC" pitchFamily="66" charset="0"/>
              </a:rPr>
              <a:t>Effective  Area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9" name="Picture 5" descr="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17713"/>
            <a:ext cx="5880100" cy="43068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381000"/>
            <a:ext cx="8710613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545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>
                <a:latin typeface="Bradley Hand ITC" pitchFamily="66" charset="0"/>
              </a:rPr>
              <a:t>X-ray </a:t>
            </a:r>
            <a:r>
              <a:rPr lang="en-GB" sz="4000" b="1" dirty="0" err="1">
                <a:latin typeface="Bradley Hand ITC" pitchFamily="66" charset="0"/>
              </a:rPr>
              <a:t>Polarimetry</a:t>
            </a:r>
            <a:endParaRPr lang="en-GB" sz="4000" b="1" dirty="0">
              <a:latin typeface="Bradley Hand ITC" pitchFamily="66" charset="0"/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6700" y="1219200"/>
            <a:ext cx="2298700" cy="2308225"/>
          </a:xfrm>
          <a:prstGeom prst="rect">
            <a:avLst/>
          </a:prstGeom>
          <a:noFill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352800"/>
            <a:ext cx="2005013" cy="3448050"/>
          </a:xfrm>
          <a:prstGeom prst="rect">
            <a:avLst/>
          </a:prstGeom>
          <a:noFill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" y="2438400"/>
            <a:ext cx="4972050" cy="31384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3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Thomson  X-ray  </a:t>
            </a:r>
            <a:r>
              <a:rPr lang="en-US" sz="3600" b="1" dirty="0" err="1" smtClean="0">
                <a:latin typeface="Bradley Hand ITC" pitchFamily="66" charset="0"/>
              </a:rPr>
              <a:t>Polarimeter</a:t>
            </a:r>
            <a:endParaRPr lang="en-US" sz="3600" dirty="0" smtClean="0">
              <a:latin typeface="Bradley Hand ITC" pitchFamily="66" charset="0"/>
            </a:endParaRPr>
          </a:p>
        </p:txBody>
      </p:sp>
      <p:pic>
        <p:nvPicPr>
          <p:cNvPr id="174084" name="Picture 5" descr="polarimeter_con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41438"/>
            <a:ext cx="42005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148263" y="1700213"/>
            <a:ext cx="3622675" cy="1773237"/>
          </a:xfrm>
          <a:prstGeom prst="roundRect">
            <a:avLst>
              <a:gd name="adj" fmla="val 4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 pitchFamily="66" charset="0"/>
              </a:rPr>
              <a:t>Photoelectron/Bragg: &lt; 10 keV</a:t>
            </a:r>
          </a:p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2000" b="1">
                <a:solidFill>
                  <a:srgbClr val="FF0000"/>
                </a:solidFill>
                <a:latin typeface="Bradley Hand ITC" pitchFamily="66" charset="0"/>
                <a:cs typeface="Arial" pitchFamily="34" charset="0"/>
              </a:rPr>
              <a:t>Thomson: 5-30 keV</a:t>
            </a:r>
          </a:p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2000" b="1">
                <a:solidFill>
                  <a:srgbClr val="000000"/>
                </a:solidFill>
                <a:latin typeface="Bradley Hand ITC" pitchFamily="66" charset="0"/>
              </a:rPr>
              <a:t>Compton :&gt; 30 KeV</a:t>
            </a:r>
          </a:p>
        </p:txBody>
      </p:sp>
      <p:pic>
        <p:nvPicPr>
          <p:cNvPr id="5" name="Picture 11" descr="thomson_scattering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575" y="3584575"/>
            <a:ext cx="3281363" cy="27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11" descr="thomson_scatterin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1042988"/>
            <a:ext cx="56483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6584900" cy="685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Strong  Field  and  Curvature</a:t>
            </a:r>
            <a:endParaRPr lang="en-GB" sz="4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67" y="1905000"/>
            <a:ext cx="563033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6096000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Bradley Hand ITC" pitchFamily="66" charset="0"/>
              </a:rPr>
              <a:t>Psaltis</a:t>
            </a:r>
            <a:r>
              <a:rPr lang="en-US" b="1" dirty="0" smtClean="0">
                <a:latin typeface="Bradley Hand ITC" pitchFamily="66" charset="0"/>
              </a:rPr>
              <a:t>  2009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975"/>
            <a:ext cx="7772400" cy="8604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Thomson  X-ray  </a:t>
            </a:r>
            <a:r>
              <a:rPr lang="en-US" sz="3600" b="1" dirty="0" err="1" smtClean="0">
                <a:latin typeface="Bradley Hand ITC" pitchFamily="66" charset="0"/>
              </a:rPr>
              <a:t>Polarimeter</a:t>
            </a:r>
            <a:r>
              <a:rPr lang="en-US" sz="3600" b="1" dirty="0" smtClean="0">
                <a:latin typeface="Bradley Hand ITC" pitchFamily="66" charset="0"/>
              </a:rPr>
              <a:t>: Instrument</a:t>
            </a:r>
          </a:p>
        </p:txBody>
      </p:sp>
      <p:pic>
        <p:nvPicPr>
          <p:cNvPr id="10" name="Picture 13" descr="det_asm.JPG"/>
          <p:cNvPicPr>
            <a:picLocks noChangeAspect="1" noChangeArrowheads="1"/>
          </p:cNvPicPr>
          <p:nvPr/>
        </p:nvPicPr>
        <p:blipFill>
          <a:blip r:embed="rId2" cstate="print"/>
          <a:srcRect l="14648" r="13330"/>
          <a:stretch>
            <a:fillRect/>
          </a:stretch>
        </p:blipFill>
        <p:spPr bwMode="auto">
          <a:xfrm>
            <a:off x="2041525" y="836613"/>
            <a:ext cx="52673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5920" y="452208"/>
            <a:ext cx="7080480" cy="6391391"/>
            <a:chOff x="975" y="253"/>
            <a:chExt cx="4917" cy="4438"/>
          </a:xfrm>
        </p:grpSpPr>
        <p:sp>
          <p:nvSpPr>
            <p:cNvPr id="114691" name="AutoShape 3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75" y="253"/>
              <a:ext cx="4916" cy="4437"/>
              <a:chOff x="975" y="253"/>
              <a:chExt cx="4916" cy="4437"/>
            </a:xfrm>
          </p:grpSpPr>
          <p:sp>
            <p:nvSpPr>
              <p:cNvPr id="114693" name="AutoShape 5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75" y="253"/>
                <a:ext cx="4916" cy="4437"/>
                <a:chOff x="975" y="253"/>
                <a:chExt cx="4916" cy="4437"/>
              </a:xfrm>
            </p:grpSpPr>
            <p:sp>
              <p:nvSpPr>
                <p:cNvPr id="114695" name="AutoShape 7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96" name="AutoShape 8"/>
                <p:cNvSpPr>
                  <a:spLocks noChangeArrowheads="1"/>
                </p:cNvSpPr>
                <p:nvPr/>
              </p:nvSpPr>
              <p:spPr bwMode="auto">
                <a:xfrm>
                  <a:off x="1914" y="253"/>
                  <a:ext cx="3037" cy="49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b="1" dirty="0" smtClean="0">
                      <a:latin typeface="Bradley Hand ITC" pitchFamily="66" charset="0"/>
                    </a:rPr>
                    <a:t>X-ray </a:t>
                  </a:r>
                  <a:r>
                    <a:rPr lang="en-GB" sz="4400" b="1" dirty="0" err="1" smtClean="0">
                      <a:latin typeface="Bradley Hand ITC" pitchFamily="66" charset="0"/>
                    </a:rPr>
                    <a:t>Polarimetry</a:t>
                  </a:r>
                  <a:endParaRPr lang="en-GB" sz="2900" b="1" dirty="0">
                    <a:latin typeface="Bradley Hand ITC" pitchFamily="66" charset="0"/>
                  </a:endParaRPr>
                </a:p>
              </p:txBody>
            </p:sp>
          </p:grpSp>
        </p:grpSp>
      </p:grpSp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2743200" cy="1851854"/>
          </a:xfrm>
          <a:prstGeom prst="rect">
            <a:avLst/>
          </a:prstGeom>
          <a:noFill/>
        </p:spPr>
      </p:pic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58177"/>
            <a:ext cx="3905280" cy="5933423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00200"/>
            <a:ext cx="4598081" cy="176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810000"/>
            <a:ext cx="3267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1118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685800"/>
            <a:ext cx="7080480" cy="6391391"/>
            <a:chOff x="975" y="253"/>
            <a:chExt cx="4917" cy="4438"/>
          </a:xfrm>
        </p:grpSpPr>
        <p:sp>
          <p:nvSpPr>
            <p:cNvPr id="114691" name="AutoShape 3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75" y="253"/>
              <a:ext cx="4916" cy="4437"/>
              <a:chOff x="975" y="253"/>
              <a:chExt cx="4916" cy="4437"/>
            </a:xfrm>
          </p:grpSpPr>
          <p:sp>
            <p:nvSpPr>
              <p:cNvPr id="114693" name="AutoShape 5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75" y="253"/>
                <a:ext cx="4916" cy="4437"/>
                <a:chOff x="975" y="253"/>
                <a:chExt cx="4916" cy="4437"/>
              </a:xfrm>
            </p:grpSpPr>
            <p:sp>
              <p:nvSpPr>
                <p:cNvPr id="114695" name="AutoShape 7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96" name="AutoShape 8"/>
                <p:cNvSpPr>
                  <a:spLocks noChangeArrowheads="1"/>
                </p:cNvSpPr>
                <p:nvPr/>
              </p:nvSpPr>
              <p:spPr bwMode="auto">
                <a:xfrm>
                  <a:off x="1243" y="253"/>
                  <a:ext cx="4378" cy="98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b="1" dirty="0" smtClean="0">
                      <a:latin typeface="Bradley Hand ITC" pitchFamily="66" charset="0"/>
                    </a:rPr>
                    <a:t>X-ray Astronomy and GR</a:t>
                  </a:r>
                </a:p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FF0000"/>
                    </a:solidFill>
                    <a:latin typeface="Bradley Hand ITC" pitchFamily="66" charset="0"/>
                  </a:endParaRPr>
                </a:p>
              </p:txBody>
            </p:sp>
          </p:grpSp>
        </p:grp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71600" y="1905000"/>
            <a:ext cx="670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Timing</a:t>
            </a:r>
          </a:p>
          <a:p>
            <a:endParaRPr lang="en-US" sz="3200" b="1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  <a:latin typeface="Bradley Hand ITC" pitchFamily="66" charset="0"/>
              </a:rPr>
              <a:t>Continuu</a:t>
            </a:r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  Spectroscopy</a:t>
            </a:r>
          </a:p>
          <a:p>
            <a:endParaRPr lang="en-US" sz="3200" b="1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Bradley Hand ITC" pitchFamily="66" charset="0"/>
              </a:rPr>
              <a:t>Relativistic iron line</a:t>
            </a:r>
          </a:p>
          <a:p>
            <a:endParaRPr lang="en-US" sz="3200" b="1" dirty="0" smtClean="0">
              <a:solidFill>
                <a:srgbClr val="00B050"/>
              </a:solidFill>
              <a:latin typeface="Bradley Hand ITC" pitchFamily="66" charset="0"/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  <a:latin typeface="Bradley Hand ITC" pitchFamily="66" charset="0"/>
              </a:rPr>
              <a:t>Polarimetry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118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Monotype Corsiva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>
                <a:latin typeface="Bradley Hand ITC" pitchFamily="66" charset="0"/>
              </a:rPr>
              <a:t>Accretion onto black holes &amp; neutron stars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5119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6158501" cy="685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Absence  of  a  hard  surface</a:t>
            </a:r>
            <a:endParaRPr lang="en-GB" sz="4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89360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248400" y="6096000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Bradley Hand ITC" pitchFamily="66" charset="0"/>
              </a:rPr>
              <a:t>Narayan</a:t>
            </a:r>
            <a:r>
              <a:rPr lang="en-US" b="1" dirty="0" smtClean="0">
                <a:latin typeface="Bradley Hand ITC" pitchFamily="66" charset="0"/>
              </a:rPr>
              <a:t> et al. 1997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2098675"/>
            <a:ext cx="46069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7805738" cy="1146175"/>
          </a:xfrm>
          <a:noFill/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  <a:latin typeface="Bradley Hand ITC" pitchFamily="66" charset="0"/>
              </a:rPr>
              <a:t>Indian  X-ray   Astronomy  Experiment </a:t>
            </a:r>
            <a:br>
              <a:rPr lang="en-GB" sz="4000" b="1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n-GB" sz="4000" b="1" dirty="0" smtClean="0">
                <a:solidFill>
                  <a:schemeClr val="tx1"/>
                </a:solidFill>
                <a:latin typeface="Bradley Hand ITC" pitchFamily="66" charset="0"/>
              </a:rPr>
              <a:t>1996-2000</a:t>
            </a:r>
            <a:endParaRPr lang="en-GB" sz="4000" b="1" dirty="0" smtClean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590800"/>
            <a:ext cx="340995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7" y="685800"/>
            <a:ext cx="8009494" cy="5885673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226680"/>
            <a:ext cx="7807680" cy="1144920"/>
          </a:xfrm>
          <a:ln/>
        </p:spPr>
        <p:txBody>
          <a:bodyPr lIns="0" tIns="0" rIns="0" bIns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GB" b="1" dirty="0" smtClean="0">
                <a:latin typeface="Bradley Hand ITC" pitchFamily="66" charset="0"/>
              </a:rPr>
              <a:t>Through  the  </a:t>
            </a:r>
            <a:r>
              <a:rPr lang="en-GB" b="1" dirty="0" smtClean="0">
                <a:latin typeface="Bradley Hand ITC" pitchFamily="66" charset="0"/>
              </a:rPr>
              <a:t>E</a:t>
            </a:r>
            <a:r>
              <a:rPr lang="en-GB" b="1" dirty="0" smtClean="0">
                <a:latin typeface="Bradley Hand ITC" pitchFamily="66" charset="0"/>
              </a:rPr>
              <a:t>vent  Horizon</a:t>
            </a:r>
            <a:br>
              <a:rPr lang="en-GB" b="1" dirty="0" smtClean="0">
                <a:latin typeface="Bradley Hand ITC" pitchFamily="66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Bradley Hand ITC" pitchFamily="66" charset="0"/>
              </a:rPr>
              <a:t>GRS 1915+105</a:t>
            </a:r>
            <a:endParaRPr lang="en-GB" b="1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4863" y="6260068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Paul et al. 1998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7131523" cy="685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Black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 Hole 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Spin </a:t>
            </a:r>
            <a:r>
              <a:rPr lang="en-GB" sz="4000" b="1" dirty="0" smtClean="0">
                <a:solidFill>
                  <a:srgbClr val="000000"/>
                </a:solidFill>
                <a:latin typeface="Bradley Hand ITC" pitchFamily="66" charset="0"/>
              </a:rPr>
              <a:t> Measurement</a:t>
            </a:r>
            <a:endParaRPr lang="en-GB" sz="4000" b="1" dirty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9538" y="1450975"/>
            <a:ext cx="891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47672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Continuum  Spectrum</a:t>
            </a:r>
          </a:p>
          <a:p>
            <a:endParaRPr lang="en-US" sz="3600" b="1" dirty="0" smtClean="0">
              <a:latin typeface="Bradley Hand ITC" pitchFamily="66" charset="0"/>
            </a:endParaRPr>
          </a:p>
          <a:p>
            <a:r>
              <a:rPr lang="en-US" sz="3600" b="1" dirty="0" smtClean="0">
                <a:latin typeface="Bradley Hand ITC" pitchFamily="66" charset="0"/>
              </a:rPr>
              <a:t>Gravitational  </a:t>
            </a:r>
            <a:r>
              <a:rPr lang="en-US" sz="3600" b="1" dirty="0" err="1" smtClean="0">
                <a:latin typeface="Bradley Hand ITC" pitchFamily="66" charset="0"/>
              </a:rPr>
              <a:t>Redshift</a:t>
            </a:r>
            <a:r>
              <a:rPr lang="en-US" sz="3600" b="1" dirty="0" smtClean="0">
                <a:latin typeface="Bradley Hand ITC" pitchFamily="66" charset="0"/>
              </a:rPr>
              <a:t>  of  Iron  Line</a:t>
            </a:r>
          </a:p>
          <a:p>
            <a:endParaRPr lang="en-US" sz="3600" b="1" dirty="0" smtClean="0">
              <a:latin typeface="Bradley Hand ITC" pitchFamily="66" charset="0"/>
            </a:endParaRPr>
          </a:p>
          <a:p>
            <a:r>
              <a:rPr lang="en-US" sz="3600" b="1" dirty="0" smtClean="0">
                <a:latin typeface="Bradley Hand ITC" pitchFamily="66" charset="0"/>
              </a:rPr>
              <a:t>X-ray  </a:t>
            </a:r>
            <a:r>
              <a:rPr lang="en-US" sz="3600" b="1" dirty="0" err="1" smtClean="0">
                <a:latin typeface="Bradley Hand ITC" pitchFamily="66" charset="0"/>
              </a:rPr>
              <a:t>Polarisation</a:t>
            </a:r>
            <a:endParaRPr lang="en-US" sz="3600" b="1" dirty="0" smtClean="0">
              <a:latin typeface="Bradley Hand ITC" pitchFamily="66" charset="0"/>
            </a:endParaRPr>
          </a:p>
          <a:p>
            <a:endParaRPr lang="en-US" sz="3600" b="1" dirty="0" smtClean="0">
              <a:latin typeface="Bradley Hand ITC" pitchFamily="66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Bradley Hand ITC" pitchFamily="66" charset="0"/>
              </a:rPr>
              <a:t>		Astrophysical  Relevance</a:t>
            </a:r>
            <a:endParaRPr lang="en-US" sz="3600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649</Words>
  <Application>Microsoft Office PowerPoint</Application>
  <PresentationFormat>On-screen Show (4:3)</PresentationFormat>
  <Paragraphs>185</Paragraphs>
  <Slides>42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Image</vt:lpstr>
      <vt:lpstr>General  Relativity  in  X-ray  Astronomy  Astrosat  and  Future  Experiments</vt:lpstr>
      <vt:lpstr>Slide 2</vt:lpstr>
      <vt:lpstr>Slide 3</vt:lpstr>
      <vt:lpstr>Slide 4</vt:lpstr>
      <vt:lpstr>Slide 5</vt:lpstr>
      <vt:lpstr>Slide 6</vt:lpstr>
      <vt:lpstr>Indian  X-ray   Astronomy  Experiment  1996-2000</vt:lpstr>
      <vt:lpstr>Through  the  Event  Horizon GRS 1915+105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Hard X-ray QPOs</vt:lpstr>
      <vt:lpstr>LAXPC: Effective  Area</vt:lpstr>
      <vt:lpstr>Slide 37</vt:lpstr>
      <vt:lpstr>Thomson  X-ray  Polarimeter</vt:lpstr>
      <vt:lpstr>Slide 39</vt:lpstr>
      <vt:lpstr>Thomson  X-ray  Polarimeter: Instrument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Astronomy / High Energy Astrophysics  @ RRI (2006 --)</dc:title>
  <dc:creator>Biswajit Paul</dc:creator>
  <cp:lastModifiedBy>Biswajit Paul</cp:lastModifiedBy>
  <cp:revision>52</cp:revision>
  <dcterms:created xsi:type="dcterms:W3CDTF">2011-06-22T13:07:53Z</dcterms:created>
  <dcterms:modified xsi:type="dcterms:W3CDTF">2015-12-16T02:43:08Z</dcterms:modified>
</cp:coreProperties>
</file>