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878" r:id="rId2"/>
    <p:sldId id="1780" r:id="rId3"/>
    <p:sldId id="1012" r:id="rId4"/>
    <p:sldId id="1592" r:id="rId5"/>
    <p:sldId id="1766" r:id="rId6"/>
    <p:sldId id="1770" r:id="rId7"/>
    <p:sldId id="1879" r:id="rId8"/>
    <p:sldId id="1773" r:id="rId9"/>
    <p:sldId id="1771" r:id="rId10"/>
    <p:sldId id="1775" r:id="rId11"/>
    <p:sldId id="1599" r:id="rId12"/>
    <p:sldId id="1765" r:id="rId13"/>
    <p:sldId id="1850" r:id="rId14"/>
    <p:sldId id="1880" r:id="rId15"/>
    <p:sldId id="1881" r:id="rId16"/>
    <p:sldId id="1882" r:id="rId17"/>
    <p:sldId id="1890" r:id="rId18"/>
    <p:sldId id="1870" r:id="rId19"/>
    <p:sldId id="1785" r:id="rId20"/>
    <p:sldId id="980" r:id="rId21"/>
    <p:sldId id="1185" r:id="rId22"/>
    <p:sldId id="1677" r:id="rId23"/>
    <p:sldId id="1679" r:id="rId24"/>
    <p:sldId id="1784" r:id="rId25"/>
    <p:sldId id="1818" r:id="rId26"/>
    <p:sldId id="1842" r:id="rId27"/>
    <p:sldId id="1843" r:id="rId28"/>
    <p:sldId id="1712" r:id="rId29"/>
    <p:sldId id="1892" r:id="rId30"/>
    <p:sldId id="1891" r:id="rId31"/>
    <p:sldId id="1816" r:id="rId32"/>
    <p:sldId id="1836" r:id="rId33"/>
    <p:sldId id="1871" r:id="rId34"/>
    <p:sldId id="1822" r:id="rId35"/>
    <p:sldId id="1862" r:id="rId36"/>
    <p:sldId id="1893" r:id="rId37"/>
    <p:sldId id="1894" r:id="rId38"/>
    <p:sldId id="1895" r:id="rId39"/>
    <p:sldId id="1896" r:id="rId40"/>
    <p:sldId id="1897" r:id="rId41"/>
    <p:sldId id="1863" r:id="rId42"/>
    <p:sldId id="1864" r:id="rId43"/>
    <p:sldId id="1861" r:id="rId44"/>
    <p:sldId id="1865" r:id="rId45"/>
    <p:sldId id="1866" r:id="rId46"/>
    <p:sldId id="1867" r:id="rId47"/>
    <p:sldId id="1868" r:id="rId48"/>
    <p:sldId id="1825" r:id="rId49"/>
    <p:sldId id="1888" r:id="rId50"/>
    <p:sldId id="1889" r:id="rId51"/>
    <p:sldId id="1824" r:id="rId52"/>
    <p:sldId id="1826" r:id="rId53"/>
    <p:sldId id="1447" r:id="rId54"/>
    <p:sldId id="1859" r:id="rId55"/>
    <p:sldId id="1887" r:id="rId56"/>
  </p:sldIdLst>
  <p:sldSz cx="9144000" cy="6858000" type="screen4x3"/>
  <p:notesSz cx="7315200" cy="9601200"/>
  <p:embeddedFontLst>
    <p:embeddedFont>
      <p:font typeface="Garamond" panose="02020404030301010803" pitchFamily="18" charset="0"/>
      <p:regular r:id="rId59"/>
      <p:bold r:id="rId60"/>
      <p:italic r:id="rId6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39CBAF-0E87-4998-BDEF-F07FF2F96F55}">
          <p14:sldIdLst>
            <p14:sldId id="1878"/>
            <p14:sldId id="1780"/>
            <p14:sldId id="1012"/>
            <p14:sldId id="1592"/>
            <p14:sldId id="1766"/>
            <p14:sldId id="1770"/>
            <p14:sldId id="1879"/>
            <p14:sldId id="1773"/>
            <p14:sldId id="1771"/>
            <p14:sldId id="1775"/>
            <p14:sldId id="1599"/>
            <p14:sldId id="1765"/>
            <p14:sldId id="1850"/>
            <p14:sldId id="1880"/>
            <p14:sldId id="1881"/>
            <p14:sldId id="1882"/>
            <p14:sldId id="1890"/>
            <p14:sldId id="1870"/>
            <p14:sldId id="1785"/>
            <p14:sldId id="980"/>
            <p14:sldId id="1185"/>
            <p14:sldId id="1677"/>
            <p14:sldId id="1679"/>
            <p14:sldId id="1784"/>
            <p14:sldId id="1818"/>
            <p14:sldId id="1842"/>
            <p14:sldId id="1843"/>
            <p14:sldId id="1712"/>
            <p14:sldId id="1892"/>
            <p14:sldId id="1891"/>
            <p14:sldId id="1816"/>
            <p14:sldId id="1836"/>
            <p14:sldId id="1871"/>
            <p14:sldId id="1822"/>
            <p14:sldId id="1862"/>
            <p14:sldId id="1893"/>
            <p14:sldId id="1894"/>
            <p14:sldId id="1895"/>
            <p14:sldId id="1896"/>
            <p14:sldId id="1897"/>
            <p14:sldId id="1863"/>
            <p14:sldId id="1864"/>
            <p14:sldId id="1861"/>
            <p14:sldId id="1865"/>
            <p14:sldId id="1866"/>
            <p14:sldId id="1867"/>
            <p14:sldId id="1868"/>
            <p14:sldId id="1825"/>
            <p14:sldId id="1888"/>
            <p14:sldId id="1889"/>
            <p14:sldId id="1824"/>
            <p14:sldId id="1826"/>
            <p14:sldId id="1447"/>
            <p14:sldId id="1859"/>
            <p14:sldId id="18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993300"/>
    <a:srgbClr val="FF33CC"/>
    <a:srgbClr val="FF9900"/>
    <a:srgbClr val="00FF00"/>
    <a:srgbClr val="8FE2FF"/>
    <a:srgbClr val="0000FF"/>
    <a:srgbClr val="C05700"/>
    <a:srgbClr val="CFEE1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93467" autoAdjust="0"/>
  </p:normalViewPr>
  <p:slideViewPr>
    <p:cSldViewPr>
      <p:cViewPr varScale="1">
        <p:scale>
          <a:sx n="63" d="100"/>
          <a:sy n="63" d="100"/>
        </p:scale>
        <p:origin x="6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156"/>
    </p:cViewPr>
  </p:sorterViewPr>
  <p:notesViewPr>
    <p:cSldViewPr>
      <p:cViewPr varScale="1">
        <p:scale>
          <a:sx n="65" d="100"/>
          <a:sy n="65" d="100"/>
        </p:scale>
        <p:origin x="-325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604B58AC-C7F8-416D-A5A4-B8F902C26D08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7C42E441-F63C-45A5-A024-E3722F9A8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7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313"/>
            <a:ext cx="5850835" cy="432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3F7926-949F-4EC2-809A-7170E159D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788">
              <a:defRPr/>
            </a:pPr>
            <a:fld id="{EBD43795-83B2-4FBC-AFF3-617A512557AF}" type="slidenum">
              <a:rPr lang="en-US" smtClean="0">
                <a:latin typeface="Arial" pitchFamily="34" charset="0"/>
              </a:rPr>
              <a:pPr defTabSz="966788">
                <a:defRPr/>
              </a:pPr>
              <a:t>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788">
              <a:defRPr/>
            </a:pPr>
            <a:fld id="{EBD43795-83B2-4FBC-AFF3-617A512557AF}" type="slidenum">
              <a:rPr lang="en-US" smtClean="0">
                <a:latin typeface="Arial" pitchFamily="34" charset="0"/>
              </a:rPr>
              <a:pPr defTabSz="966788">
                <a:defRPr/>
              </a:pPr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8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8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788">
              <a:defRPr/>
            </a:pPr>
            <a:fld id="{EBD43795-83B2-4FBC-AFF3-617A512557AF}" type="slidenum">
              <a:rPr lang="en-US" smtClean="0">
                <a:latin typeface="Arial" pitchFamily="34" charset="0"/>
              </a:rPr>
              <a:pPr defTabSz="966788">
                <a:defRPr/>
              </a:pPr>
              <a:t>35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788">
              <a:defRPr/>
            </a:pPr>
            <a:fld id="{EBD43795-83B2-4FBC-AFF3-617A512557AF}" type="slidenum">
              <a:rPr lang="en-US" smtClean="0">
                <a:latin typeface="Arial" pitchFamily="34" charset="0"/>
              </a:rPr>
              <a:pPr defTabSz="966788">
                <a:defRPr/>
              </a:pPr>
              <a:t>47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2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248E-515E-48D6-8074-6C0ACBEB9C65}" type="slidenum">
              <a:rPr lang="en-US"/>
              <a:pPr/>
              <a:t>48</a:t>
            </a:fld>
            <a:endParaRPr 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2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248E-515E-48D6-8074-6C0ACBEB9C65}" type="slidenum">
              <a:rPr lang="en-US"/>
              <a:pPr/>
              <a:t>49</a:t>
            </a:fld>
            <a:endParaRPr 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2E35-BE76-47EE-BB57-A9CEEDD2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6FD4-DD78-455E-8DF0-A700E9B9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4639-CDD3-474B-9D4A-504FD688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FCF15-0AB7-458E-95CE-8E99A484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8E6F-3E73-4660-BC79-CC817D3C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5632-F883-4B0E-92B5-14952AFA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ADE0B-26CF-49C3-954B-40A25100A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1CFA5-EAEF-4E04-BA50-58267FE9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AC54B-98BB-4D54-941A-68A8D88E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BA90-8779-4A29-B7CB-48E5FB121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5DAD2-A46D-4932-8D68-D40E5796D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131E-60EF-4FD4-B47B-D73831ED2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8E25-43C6-401D-BEFC-CD9205DE6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CBCD7-E745-4D1E-B4DE-F0083ED0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9CD3DBD-E44A-4224-BCF2-9C28F3C82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17220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1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CMB_Timeline300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9219" y="2887335"/>
            <a:ext cx="863981" cy="77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 contrast="2000"/>
          </a:blip>
          <a:srcRect/>
          <a:stretch>
            <a:fillRect/>
          </a:stretch>
        </p:blipFill>
        <p:spPr bwMode="auto">
          <a:xfrm rot="20310196">
            <a:off x="961997" y="2391685"/>
            <a:ext cx="1177555" cy="104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3" descr="Pictur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8600" y="1981200"/>
            <a:ext cx="974034" cy="77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143000" y="449759"/>
            <a:ext cx="6733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 in String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heory</a:t>
            </a:r>
            <a:endParaRPr lang="en-US" sz="44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71800" y="5181600"/>
            <a:ext cx="331372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Liam McAllister</a:t>
            </a:r>
            <a:endParaRPr lang="en-US" sz="32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19400" y="5739825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Cornell</a:t>
            </a:r>
            <a:endParaRPr lang="en-US" sz="48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6200" y="6320135"/>
            <a:ext cx="8915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ICGC 2015, IISER Mohali                    December 15, 2015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9716"/>
      </p:ext>
    </p:extLst>
  </p:cSld>
  <p:clrMapOvr>
    <a:masterClrMapping/>
  </p:clrMapOvr>
  <p:transition advTm="17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66700" y="228600"/>
            <a:ext cx="864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When can we NOT decouple  </a:t>
            </a:r>
            <a:r>
              <a:rPr lang="en-US" sz="4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quantum gravity?</a:t>
            </a:r>
            <a:endParaRPr lang="en-US" sz="40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" y="3581400"/>
            <a:ext cx="864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 extreme conditions: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Black hole singularities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chemeClr val="bg1"/>
                </a:solidFill>
              </a:rPr>
              <a:t>Possibly</a:t>
            </a:r>
            <a:r>
              <a:rPr lang="en-US" sz="3200" dirty="0" smtClean="0">
                <a:solidFill>
                  <a:schemeClr val="bg1"/>
                </a:solidFill>
              </a:rPr>
              <a:t> black hole horizons (firewall)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bg1"/>
                </a:solidFill>
              </a:rPr>
              <a:t>Planckian</a:t>
            </a:r>
            <a:r>
              <a:rPr lang="en-US" sz="3200" dirty="0" smtClean="0">
                <a:solidFill>
                  <a:schemeClr val="bg1"/>
                </a:solidFill>
              </a:rPr>
              <a:t>-energy collisions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Cosmological singularities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Cosmological inflation</a:t>
            </a:r>
          </a:p>
        </p:txBody>
      </p:sp>
    </p:spTree>
    <p:extLst>
      <p:ext uri="{BB962C8B-B14F-4D97-AF65-F5344CB8AC3E}">
        <p14:creationId xmlns:p14="http://schemas.microsoft.com/office/powerpoint/2010/main" val="34274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7"/>
            <a:ext cx="86868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By understanding more extreme conditions, we can learn more fundamental laws.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General relativity and quantum field theory are pillars of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physics.  At the Planck scale, one or both must be modified.  Which, and how?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Quantum gravity is </a:t>
            </a:r>
            <a:r>
              <a:rPr lang="en-US" sz="2800" dirty="0" smtClean="0">
                <a:solidFill>
                  <a:srgbClr val="0070C0"/>
                </a:solidFill>
              </a:rPr>
              <a:t>required to interpret certain observations in cosmology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Required to understand the initial singularity.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Key to understanding the origin of the universe, and the nature and origin of gravity</a:t>
            </a:r>
            <a:r>
              <a:rPr lang="en-US" sz="2800" dirty="0"/>
              <a:t>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 is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quantum gravity interesting?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5237"/>
            <a:ext cx="8991600" cy="4525963"/>
          </a:xfrm>
        </p:spPr>
        <p:txBody>
          <a:bodyPr/>
          <a:lstStyle/>
          <a:p>
            <a:r>
              <a:rPr lang="en-US" sz="2800" dirty="0" smtClean="0"/>
              <a:t>General relativity is non-</a:t>
            </a:r>
            <a:r>
              <a:rPr lang="en-US" sz="2800" dirty="0" err="1" smtClean="0"/>
              <a:t>renormalizable</a:t>
            </a:r>
            <a:r>
              <a:rPr lang="en-US" sz="2800" dirty="0" smtClean="0"/>
              <a:t>: quantum calculations yield </a:t>
            </a:r>
            <a:r>
              <a:rPr lang="en-US" sz="2800" dirty="0" smtClean="0">
                <a:solidFill>
                  <a:srgbClr val="0070C0"/>
                </a:solidFill>
              </a:rPr>
              <a:t>infinities</a:t>
            </a:r>
            <a:r>
              <a:rPr lang="en-US" sz="2800" dirty="0" smtClean="0"/>
              <a:t>, and to remove these requires adjusting infinitely many parameters.</a:t>
            </a:r>
          </a:p>
          <a:p>
            <a:r>
              <a:rPr lang="en-US" sz="2800" dirty="0" smtClean="0"/>
              <a:t>Other quantum fields evolve in a background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, but in quantum gravity, the </a:t>
            </a:r>
            <a:r>
              <a:rPr lang="en-US" sz="2800" dirty="0"/>
              <a:t>arena, not just the actors, </a:t>
            </a:r>
            <a:r>
              <a:rPr lang="en-US" sz="2800" dirty="0" smtClean="0"/>
              <a:t>is quantum-mechanical.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Gravity </a:t>
            </a:r>
            <a:r>
              <a:rPr lang="en-US" sz="2800" dirty="0"/>
              <a:t>produced by a single quantum is extremely weak at </a:t>
            </a:r>
            <a:r>
              <a:rPr lang="en-US" sz="2800" dirty="0">
                <a:solidFill>
                  <a:srgbClr val="0070C0"/>
                </a:solidFill>
              </a:rPr>
              <a:t>terrestrial</a:t>
            </a:r>
            <a:r>
              <a:rPr lang="en-US" sz="2800" dirty="0"/>
              <a:t> energies, so experimental guidance is limited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 is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quantum gravity difficult?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2667000" y="3886200"/>
            <a:ext cx="2195588" cy="75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33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5237"/>
            <a:ext cx="8991600" cy="4525963"/>
          </a:xfrm>
        </p:spPr>
        <p:txBody>
          <a:bodyPr/>
          <a:lstStyle/>
          <a:p>
            <a:r>
              <a:rPr lang="en-US" sz="2800" dirty="0" smtClean="0"/>
              <a:t>General relativity is non-</a:t>
            </a:r>
            <a:r>
              <a:rPr lang="en-US" sz="2800" dirty="0" err="1" smtClean="0"/>
              <a:t>renormalizable</a:t>
            </a:r>
            <a:r>
              <a:rPr lang="en-US" sz="2800" dirty="0" smtClean="0"/>
              <a:t>: quantum calculations yield </a:t>
            </a:r>
            <a:r>
              <a:rPr lang="en-US" sz="2800" dirty="0" smtClean="0">
                <a:solidFill>
                  <a:srgbClr val="0070C0"/>
                </a:solidFill>
              </a:rPr>
              <a:t>infinities</a:t>
            </a:r>
            <a:r>
              <a:rPr lang="en-US" sz="2800" dirty="0" smtClean="0"/>
              <a:t>, and to remove these requires adjusting infinitely many parameters.</a:t>
            </a:r>
          </a:p>
          <a:p>
            <a:r>
              <a:rPr lang="en-US" sz="2800" dirty="0" smtClean="0"/>
              <a:t>Other quantum fields evolve in a background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, but in quantum gravity, the </a:t>
            </a:r>
            <a:r>
              <a:rPr lang="en-US" sz="2800" dirty="0"/>
              <a:t>arena, not just the actors, </a:t>
            </a:r>
            <a:r>
              <a:rPr lang="en-US" sz="2800" dirty="0" smtClean="0"/>
              <a:t>is quantum-mechanical.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Gravity </a:t>
            </a:r>
            <a:r>
              <a:rPr lang="en-US" sz="2800" dirty="0"/>
              <a:t>produced by a single quantum is extremely weak at </a:t>
            </a:r>
            <a:r>
              <a:rPr lang="en-US" sz="2800" dirty="0">
                <a:solidFill>
                  <a:srgbClr val="0070C0"/>
                </a:solidFill>
              </a:rPr>
              <a:t>terrestrial</a:t>
            </a:r>
            <a:r>
              <a:rPr lang="en-US" sz="2800" dirty="0"/>
              <a:t> energies, so experimental guidance is limited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So, seek constraints from </a:t>
            </a:r>
            <a:r>
              <a:rPr lang="en-US" sz="2800" dirty="0" smtClean="0">
                <a:solidFill>
                  <a:srgbClr val="0070C0"/>
                </a:solidFill>
              </a:rPr>
              <a:t>cosmological</a:t>
            </a:r>
            <a:r>
              <a:rPr lang="en-US" sz="2800" dirty="0" smtClean="0"/>
              <a:t> observations.</a:t>
            </a:r>
            <a:endParaRPr lang="en-US" sz="2400" dirty="0" smtClean="0"/>
          </a:p>
          <a:p>
            <a:endParaRPr lang="en-US" sz="28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 is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quantum gravity difficult?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2667000" y="3886200"/>
            <a:ext cx="2195588" cy="75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28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" y="1600200"/>
            <a:ext cx="8849360" cy="4525963"/>
          </a:xfrm>
        </p:spPr>
        <p:txBody>
          <a:bodyPr/>
          <a:lstStyle/>
          <a:p>
            <a:r>
              <a:rPr lang="en-US" sz="2800" dirty="0" smtClean="0"/>
              <a:t>Quantization of a relativistic closed string yields a massless graviton in a </a:t>
            </a:r>
            <a:r>
              <a:rPr lang="en-US" sz="2800" dirty="0" smtClean="0">
                <a:solidFill>
                  <a:srgbClr val="0070C0"/>
                </a:solidFill>
              </a:rPr>
              <a:t>finite</a:t>
            </a:r>
            <a:r>
              <a:rPr lang="en-US" sz="2800" dirty="0" smtClean="0"/>
              <a:t> theory of quantum gravity.</a:t>
            </a:r>
          </a:p>
          <a:p>
            <a:endParaRPr lang="en-US" sz="2800" dirty="0" smtClean="0"/>
          </a:p>
          <a:p>
            <a:r>
              <a:rPr lang="en-US" sz="2800" dirty="0" smtClean="0"/>
              <a:t>In some regimes (e.g. </a:t>
            </a:r>
            <a:r>
              <a:rPr lang="en-US" sz="2800" dirty="0" err="1" smtClean="0"/>
              <a:t>AdS</a:t>
            </a:r>
            <a:r>
              <a:rPr lang="en-US" sz="2800" dirty="0" smtClean="0"/>
              <a:t>/CFT) we have a </a:t>
            </a:r>
            <a:r>
              <a:rPr lang="en-US" sz="2800" dirty="0" err="1" smtClean="0"/>
              <a:t>nonperturbative</a:t>
            </a:r>
            <a:r>
              <a:rPr lang="en-US" sz="2800" dirty="0" smtClean="0"/>
              <a:t> definition of the theory.</a:t>
            </a:r>
          </a:p>
          <a:p>
            <a:r>
              <a:rPr lang="en-US" sz="2800" dirty="0" smtClean="0"/>
              <a:t>Incredibly rich, with overwhelming evidence for consistency as a mathematical framework.</a:t>
            </a:r>
            <a:endParaRPr lang="en-US" sz="2800" dirty="0"/>
          </a:p>
          <a:p>
            <a:r>
              <a:rPr lang="en-US" sz="2800" dirty="0" smtClean="0"/>
              <a:t>To understand whether string theory underlies our universe, we study four-dimensional solutions (</a:t>
            </a:r>
            <a:r>
              <a:rPr lang="en-US" sz="2800" dirty="0" err="1" smtClean="0"/>
              <a:t>vacua</a:t>
            </a:r>
            <a:r>
              <a:rPr lang="en-US" sz="2800" dirty="0" smtClean="0"/>
              <a:t>) arising in </a:t>
            </a:r>
            <a:r>
              <a:rPr lang="en-US" sz="2800" dirty="0" smtClean="0">
                <a:solidFill>
                  <a:srgbClr val="0070C0"/>
                </a:solidFill>
              </a:rPr>
              <a:t>compactifications</a:t>
            </a:r>
            <a:r>
              <a:rPr lang="en-US" sz="2800" dirty="0" smtClean="0"/>
              <a:t>.</a:t>
            </a:r>
            <a:endParaRPr lang="en-US" sz="2400" dirty="0" smtClean="0"/>
          </a:p>
          <a:p>
            <a:endParaRPr lang="en-US" sz="28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String theory: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finite theory of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quantum gravity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391400" y="2438400"/>
            <a:ext cx="1676400" cy="3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cf. talk by Sen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34" y="2570263"/>
            <a:ext cx="4204466" cy="858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35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Compactification</a:t>
            </a:r>
            <a:endParaRPr lang="en-US" kern="1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7601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 theory naturally exists in 10 dimensions.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09800"/>
            <a:ext cx="5498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connect to 4d, we </a:t>
            </a:r>
            <a:r>
              <a:rPr lang="en-US" dirty="0" err="1" smtClean="0"/>
              <a:t>compactify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124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     </a:t>
            </a:r>
            <a:r>
              <a:rPr lang="en-US" sz="3200" smtClean="0">
                <a:solidFill>
                  <a:srgbClr val="C00000"/>
                </a:solidFill>
              </a:rPr>
              <a:t>0123               456789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219200" y="4191000"/>
            <a:ext cx="2743200" cy="381000"/>
          </a:xfrm>
          <a:prstGeom prst="parallelogram">
            <a:avLst>
              <a:gd name="adj" fmla="val 150000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63500" dist="114300" dir="4080000" sx="92000" sy="92000" algn="ctr" rotWithShape="0">
              <a:srgbClr val="000000">
                <a:alpha val="75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5" descr="C:\Users\Fingolfin\Pictures\Microsoft Clip Organizer\pe04053_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0"/>
            <a:ext cx="424585" cy="522987"/>
          </a:xfrm>
          <a:prstGeom prst="rect">
            <a:avLst/>
          </a:prstGeom>
          <a:noFill/>
        </p:spPr>
      </p:pic>
      <p:pic>
        <p:nvPicPr>
          <p:cNvPr id="9" name="Picture 13" descr="calabi-yau"/>
          <p:cNvPicPr>
            <a:picLocks noChangeAspect="1" noChangeArrowheads="1"/>
          </p:cNvPicPr>
          <p:nvPr/>
        </p:nvPicPr>
        <p:blipFill>
          <a:blip r:embed="rId3" cstate="print">
            <a:lum bright="-30000"/>
            <a:duotone>
              <a:prstClr val="black"/>
              <a:schemeClr val="tx2">
                <a:tint val="45000"/>
                <a:satMod val="400000"/>
              </a:schemeClr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303437">
            <a:off x="5405292" y="3792253"/>
            <a:ext cx="914168" cy="97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0" y="5029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99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regular </a:t>
            </a:r>
            <a:r>
              <a:rPr lang="en-US" dirty="0" err="1" smtClean="0">
                <a:solidFill>
                  <a:schemeClr val="tx1"/>
                </a:solidFill>
              </a:rPr>
              <a:t>spacetime</a:t>
            </a:r>
            <a:r>
              <a:rPr lang="en-US" dirty="0" smtClean="0">
                <a:solidFill>
                  <a:srgbClr val="FF3399"/>
                </a:solidFill>
              </a:rPr>
              <a:t>          </a:t>
            </a:r>
            <a:r>
              <a:rPr lang="en-US" dirty="0" smtClean="0">
                <a:solidFill>
                  <a:srgbClr val="008000"/>
                </a:solidFill>
              </a:rPr>
              <a:t>compact space (6d)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038600"/>
            <a:ext cx="36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8200" y="59436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     </a:t>
            </a:r>
            <a:r>
              <a:rPr lang="en-US" sz="3200" smtClean="0">
                <a:solidFill>
                  <a:schemeClr val="tx1"/>
                </a:solidFill>
              </a:rPr>
              <a:t>&gt; 10</a:t>
            </a:r>
            <a:r>
              <a:rPr lang="en-US" sz="3200" baseline="30000" smtClean="0">
                <a:solidFill>
                  <a:schemeClr val="tx1"/>
                </a:solidFill>
              </a:rPr>
              <a:t>28</a:t>
            </a:r>
            <a:r>
              <a:rPr lang="en-US" sz="3200" smtClean="0">
                <a:solidFill>
                  <a:schemeClr val="tx1"/>
                </a:solidFill>
              </a:rPr>
              <a:t> cm                &lt; 10</a:t>
            </a:r>
            <a:r>
              <a:rPr lang="en-US" sz="3200" baseline="30000" smtClean="0">
                <a:solidFill>
                  <a:schemeClr val="tx1"/>
                </a:solidFill>
              </a:rPr>
              <a:t>-30 </a:t>
            </a:r>
            <a:r>
              <a:rPr lang="en-US" sz="3200" smtClean="0">
                <a:solidFill>
                  <a:schemeClr val="tx1"/>
                </a:solidFill>
              </a:rPr>
              <a:t>cm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4.bp.blogspot.com/-Ikn832yjxlo/Tcld2iXk0QI/AAAAAAAAACY/cx2RN8g-dxs/s1600/final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0379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Compactification</a:t>
            </a:r>
            <a:endParaRPr lang="en-US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5320605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rom geometry, compute 4d low-energy effective quantum field theory, coupled to general relativity.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This is an EFT descending from quantum gravity. </a:t>
            </a:r>
          </a:p>
        </p:txBody>
      </p:sp>
    </p:spTree>
    <p:extLst>
      <p:ext uri="{BB962C8B-B14F-4D97-AF65-F5344CB8AC3E}">
        <p14:creationId xmlns:p14="http://schemas.microsoft.com/office/powerpoint/2010/main" val="714493365"/>
      </p:ext>
    </p:extLst>
  </p:cSld>
  <p:clrMapOvr>
    <a:masterClrMapping/>
  </p:clrMapOvr>
  <p:transition advTm="2589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Quantum gravity effects in EFT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can compute the low-energy EFT of a vacuum of string theory, including quantum gravity (“Planck-suppressed”) effects.</a:t>
            </a:r>
          </a:p>
          <a:p>
            <a:endParaRPr lang="en-US" dirty="0" smtClean="0"/>
          </a:p>
          <a:p>
            <a:r>
              <a:rPr lang="en-US" dirty="0" smtClean="0"/>
              <a:t>For some observables, these QG effects decouple.  </a:t>
            </a:r>
          </a:p>
          <a:p>
            <a:r>
              <a:rPr lang="en-US" dirty="0" smtClean="0"/>
              <a:t>For others, they do not.</a:t>
            </a:r>
          </a:p>
          <a:p>
            <a:r>
              <a:rPr lang="en-US" dirty="0" smtClean="0"/>
              <a:t>In inflation, controlling QG effects is essential for making 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 predictions.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048000"/>
            <a:ext cx="3505200" cy="92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39163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chemeClr val="bg2"/>
                </a:solidFill>
              </a:rPr>
              <a:t>Quantum g</a:t>
            </a:r>
            <a:r>
              <a:rPr lang="en-US" dirty="0" smtClean="0">
                <a:solidFill>
                  <a:schemeClr val="bg2"/>
                </a:solidFill>
              </a:rPr>
              <a:t>ravity: what and why?</a:t>
            </a:r>
            <a:endParaRPr lang="en-US" dirty="0">
              <a:solidFill>
                <a:schemeClr val="bg2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Inflation </a:t>
            </a:r>
            <a:r>
              <a:rPr lang="en-US" dirty="0" smtClean="0">
                <a:ln w="18415" cmpd="sng">
                  <a:noFill/>
                  <a:prstDash val="solid"/>
                </a:ln>
              </a:rPr>
              <a:t>depends on q</a:t>
            </a:r>
            <a:r>
              <a:rPr lang="en-US" dirty="0" smtClean="0"/>
              <a:t>uantum </a:t>
            </a:r>
            <a:r>
              <a:rPr lang="en-US" dirty="0"/>
              <a:t>g</a:t>
            </a:r>
            <a:r>
              <a:rPr lang="en-US" dirty="0" smtClean="0"/>
              <a:t>ravity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Inflation in string theory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The task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Overview of status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54507455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 l="20174" t="21568" r="35376" b="310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266700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</a:t>
            </a:r>
          </a:p>
        </p:txBody>
      </p:sp>
    </p:spTree>
    <p:extLst>
      <p:ext uri="{BB962C8B-B14F-4D97-AF65-F5344CB8AC3E}">
        <p14:creationId xmlns:p14="http://schemas.microsoft.com/office/powerpoint/2010/main" val="10986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18595"/>
            <a:ext cx="838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patterns in the cosmic microwave background radiation are affected by, and provide experimental probes of, the physics of the Planck scale.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Interpreting the observations therefore requires a theory of quantum gravity, such as string theory.</a:t>
            </a:r>
          </a:p>
          <a:p>
            <a:endParaRPr lang="en-US" dirty="0"/>
          </a:p>
          <a:p>
            <a:r>
              <a:rPr lang="en-US" dirty="0" smtClean="0"/>
              <a:t>Our understanding of string theory is now sufficient to derive models of inflation in string theory, and test these against observations.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362"/>
            <a:ext cx="8686800" cy="884238"/>
          </a:xfrm>
        </p:spPr>
        <p:txBody>
          <a:bodyPr/>
          <a:lstStyle/>
          <a:p>
            <a: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Physics of inflation</a:t>
            </a:r>
            <a:r>
              <a:rPr lang="en-US" smtClean="0"/>
              <a:t>	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1828800"/>
          </a:xfrm>
        </p:spPr>
        <p:txBody>
          <a:bodyPr/>
          <a:lstStyle/>
          <a:p>
            <a:r>
              <a:rPr lang="en-US" sz="2800" smtClean="0"/>
              <a:t>Simplest case: single                                                    scalar field with a potential,</a:t>
            </a:r>
            <a:endParaRPr lang="en-US" sz="2400" smtClean="0">
              <a:solidFill>
                <a:srgbClr val="7030A0"/>
              </a:solidFill>
            </a:endParaRPr>
          </a:p>
          <a:p>
            <a:endParaRPr lang="en-US" sz="240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sz="240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sz="240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sz="2400" smtClean="0">
              <a:solidFill>
                <a:srgbClr val="7030A0"/>
              </a:solidFill>
            </a:endParaRPr>
          </a:p>
          <a:p>
            <a:r>
              <a:rPr lang="en-US" sz="2800" smtClean="0"/>
              <a:t>Potential drives acceleration.</a:t>
            </a:r>
          </a:p>
          <a:p>
            <a:pPr>
              <a:buNone/>
            </a:pPr>
            <a:endParaRPr lang="en-US" sz="2800" smtClean="0"/>
          </a:p>
          <a:p>
            <a:pPr>
              <a:buNone/>
            </a:pPr>
            <a:endParaRPr lang="en-US" sz="2800" smtClean="0"/>
          </a:p>
          <a:p>
            <a:pPr lvl="4">
              <a:buNone/>
            </a:pPr>
            <a:endParaRPr lang="en-US" sz="1600" smtClean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40000"/>
          </a:blip>
          <a:srcRect l="4664" r="4388"/>
          <a:stretch>
            <a:fillRect/>
          </a:stretch>
        </p:blipFill>
        <p:spPr bwMode="auto">
          <a:xfrm>
            <a:off x="4757058" y="1143000"/>
            <a:ext cx="424542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7063" name="Picture 7"/>
          <p:cNvPicPr>
            <a:picLocks noChangeAspect="1" noChangeArrowheads="1"/>
          </p:cNvPicPr>
          <p:nvPr/>
        </p:nvPicPr>
        <p:blipFill>
          <a:blip r:embed="rId3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4953000"/>
            <a:ext cx="4059629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7064" name="Picture 8"/>
          <p:cNvPicPr>
            <a:picLocks noChangeAspect="1" noChangeArrowheads="1"/>
          </p:cNvPicPr>
          <p:nvPr/>
        </p:nvPicPr>
        <p:blipFill>
          <a:blip r:embed="rId4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4724400"/>
            <a:ext cx="2524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7065" name="Picture 9"/>
          <p:cNvPicPr>
            <a:picLocks noChangeAspect="1" noChangeArrowheads="1"/>
          </p:cNvPicPr>
          <p:nvPr/>
        </p:nvPicPr>
        <p:blipFill>
          <a:blip r:embed="rId5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5448708"/>
            <a:ext cx="2057400" cy="57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210" y="2438400"/>
            <a:ext cx="4415790" cy="110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53200" y="990600"/>
            <a:ext cx="1981200" cy="33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cf. talk by Martin</a:t>
            </a:r>
          </a:p>
        </p:txBody>
      </p:sp>
    </p:spTree>
  </p:cSld>
  <p:clrMapOvr>
    <a:masterClrMapping/>
  </p:clrMapOvr>
  <p:transition advTm="3754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 predicts: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Universe on large scales is homogeneous, isotropic, and flat.</a:t>
            </a:r>
          </a:p>
          <a:p>
            <a:endParaRPr lang="en-US" sz="2400" dirty="0" smtClean="0"/>
          </a:p>
          <a:p>
            <a:r>
              <a:rPr lang="en-US" sz="2400" dirty="0" smtClean="0"/>
              <a:t>Small density perturbations are approximately Gaussian,</a:t>
            </a:r>
            <a:r>
              <a:rPr lang="en-US" sz="2400" dirty="0" smtClean="0">
                <a:solidFill>
                  <a:schemeClr val="tx1"/>
                </a:solidFill>
              </a:rPr>
              <a:t> adiabatic, and </a:t>
            </a:r>
            <a:r>
              <a:rPr lang="en-US" sz="2400" dirty="0" smtClean="0"/>
              <a:t>scale-invariant; and correlated on super-horizon scales, with a series of acoustic peaks.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6957" t="5128" r="7827" b="3846"/>
          <a:stretch>
            <a:fillRect/>
          </a:stretch>
        </p:blipFill>
        <p:spPr bwMode="auto">
          <a:xfrm>
            <a:off x="1752600" y="3581400"/>
            <a:ext cx="5715000" cy="275359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96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l="4625" r="3650"/>
          <a:stretch>
            <a:fillRect/>
          </a:stretch>
        </p:blipFill>
        <p:spPr bwMode="auto">
          <a:xfrm>
            <a:off x="0" y="609600"/>
            <a:ext cx="9067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15669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Planck CMB power spectrum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l="4625" r="3650"/>
          <a:stretch>
            <a:fillRect/>
          </a:stretch>
        </p:blipFill>
        <p:spPr bwMode="auto">
          <a:xfrm>
            <a:off x="0" y="609600"/>
            <a:ext cx="9067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581400" y="1981200"/>
            <a:ext cx="762000" cy="304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6248400" y="6096000"/>
            <a:ext cx="838200" cy="381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28600" y="2133600"/>
            <a:ext cx="0" cy="838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1686580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homogeneous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2057400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flat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024" y="6182380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isotropic</a:t>
            </a:r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267200" y="3048000"/>
            <a:ext cx="304800" cy="685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3124200"/>
            <a:ext cx="76200" cy="685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733800" y="2590800"/>
            <a:ext cx="4485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adiabatic, coherent phases</a:t>
            </a:r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219200" y="5029200"/>
            <a:ext cx="7467600" cy="0"/>
          </a:xfrm>
          <a:prstGeom prst="line">
            <a:avLst/>
          </a:prstGeom>
          <a:solidFill>
            <a:schemeClr val="accent1"/>
          </a:solidFill>
          <a:ln w="41275" cap="flat" cmpd="dbl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400800" y="3581400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scale-invariant</a:t>
            </a:r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6781800" y="4114800"/>
            <a:ext cx="1295400" cy="838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4800" y="586740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Gaussian</a:t>
            </a:r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 flipV="1">
            <a:off x="381000" y="4191000"/>
            <a:ext cx="228600" cy="1676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438400" y="618238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super-horizon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2438400" y="5181600"/>
            <a:ext cx="304800" cy="990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828800" y="115669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Planck CMB power spectrum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284163"/>
            <a:ext cx="655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Limitations of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nflation 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76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sym typeface="Symbol"/>
              </a:rPr>
              <a:t>Inflation does not solve all the problems of the early universe:</a:t>
            </a:r>
          </a:p>
          <a:p>
            <a:endParaRPr lang="en-US" sz="2400" dirty="0">
              <a:solidFill>
                <a:schemeClr val="tx1"/>
              </a:solidFill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sym typeface="Symbol"/>
              </a:rPr>
              <a:t>What preceded inflation?  Why and how did it begin?</a:t>
            </a:r>
            <a:endParaRPr lang="en-US" sz="2400" dirty="0">
              <a:solidFill>
                <a:schemeClr val="tx1"/>
              </a:solidFill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sym typeface="Symbol"/>
              </a:rPr>
              <a:t>Is inflation eternal?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sym typeface="Symbol"/>
              </a:rPr>
              <a:t>In what vacuum state did the modes giving the CMB begin?</a:t>
            </a:r>
            <a:endParaRPr lang="en-US" sz="2400" dirty="0">
              <a:solidFill>
                <a:schemeClr val="tx1"/>
              </a:solidFill>
              <a:sym typeface="Symbol"/>
            </a:endParaRPr>
          </a:p>
          <a:p>
            <a:endParaRPr lang="en-US" sz="2400" dirty="0" smtClean="0">
              <a:solidFill>
                <a:schemeClr val="tx1"/>
              </a:solidFill>
              <a:sym typeface="Symbol"/>
            </a:endParaRPr>
          </a:p>
          <a:p>
            <a:r>
              <a:rPr lang="en-US" dirty="0" smtClean="0">
                <a:solidFill>
                  <a:schemeClr val="tx1"/>
                </a:solidFill>
                <a:sym typeface="Symbol"/>
              </a:rPr>
              <a:t>Inflation is not a complete ‘microphysical’ theory:</a:t>
            </a:r>
          </a:p>
          <a:p>
            <a:endParaRPr lang="en-US" dirty="0" smtClean="0">
              <a:solidFill>
                <a:schemeClr val="tx1"/>
              </a:solidFill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sym typeface="Symbol"/>
              </a:rPr>
              <a:t>It is a phenomenological framework in effective field theory.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Symbol"/>
              </a:rPr>
              <a:t>Perturbations computed in </a:t>
            </a:r>
            <a:r>
              <a:rPr lang="en-US" sz="2400" dirty="0" err="1">
                <a:solidFill>
                  <a:schemeClr val="tx1"/>
                </a:solidFill>
                <a:sym typeface="Symbol"/>
              </a:rPr>
              <a:t>semiclassical</a:t>
            </a:r>
            <a:r>
              <a:rPr lang="en-US" sz="2400" dirty="0">
                <a:solidFill>
                  <a:schemeClr val="tx1"/>
                </a:solidFill>
                <a:sym typeface="Symbol"/>
              </a:rPr>
              <a:t> gravity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Symbol"/>
              </a:rPr>
              <a:t>How is the </a:t>
            </a:r>
            <a:r>
              <a:rPr lang="en-US" sz="2400" dirty="0" err="1">
                <a:solidFill>
                  <a:schemeClr val="tx1"/>
                </a:solidFill>
                <a:sym typeface="Symbol"/>
              </a:rPr>
              <a:t>inflaton</a:t>
            </a:r>
            <a:r>
              <a:rPr lang="en-US" sz="2400" dirty="0">
                <a:solidFill>
                  <a:schemeClr val="tx1"/>
                </a:solidFill>
                <a:sym typeface="Symbol"/>
              </a:rPr>
              <a:t> field related to the rest of physics</a:t>
            </a:r>
            <a:r>
              <a:rPr lang="en-US" sz="2400" dirty="0" smtClean="0">
                <a:solidFill>
                  <a:schemeClr val="tx1"/>
                </a:solidFill>
                <a:sym typeface="Symbol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sym typeface="Symbol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redictions 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depend on assumptions about Planck-scale physics!</a:t>
            </a:r>
            <a:endParaRPr lang="en-US" sz="2400" dirty="0">
              <a:solidFill>
                <a:srgbClr val="0070C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29626109"/>
      </p:ext>
    </p:extLst>
  </p:cSld>
  <p:clrMapOvr>
    <a:masterClrMapping/>
  </p:clrMapOvr>
  <p:transition advTm="834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Dependence of inflation 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 quantum gravity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8686800" cy="3916363"/>
          </a:xfrm>
        </p:spPr>
        <p:txBody>
          <a:bodyPr/>
          <a:lstStyle/>
          <a:p>
            <a:pPr marL="400050" lvl="1" indent="0">
              <a:buNone/>
            </a:pPr>
            <a:r>
              <a:rPr lang="en-US" sz="3200" dirty="0" smtClean="0"/>
              <a:t>An order-one change in the spectrum at the Planck scale ends inflation: couplings to QG degrees of freedom make the potential too steep to inflate.</a:t>
            </a:r>
          </a:p>
          <a:p>
            <a:pPr marL="400050" lvl="1" indent="0">
              <a:buNone/>
            </a:pPr>
            <a:r>
              <a:rPr lang="en-US" sz="3200" dirty="0" smtClean="0"/>
              <a:t>So the p</a:t>
            </a:r>
            <a:r>
              <a:rPr lang="en-US" sz="3200" dirty="0" smtClean="0">
                <a:sym typeface="Symbol"/>
              </a:rPr>
              <a:t>redictions </a:t>
            </a:r>
            <a:r>
              <a:rPr lang="en-US" sz="3200" dirty="0">
                <a:sym typeface="Symbol"/>
              </a:rPr>
              <a:t>depend on </a:t>
            </a:r>
            <a:r>
              <a:rPr lang="en-US" sz="3200" dirty="0" smtClean="0">
                <a:sym typeface="Symbol"/>
              </a:rPr>
              <a:t>the quantum gravity</a:t>
            </a:r>
            <a:r>
              <a:rPr lang="en-US" sz="3200" dirty="0" smtClean="0"/>
              <a:t> spectrum.   </a:t>
            </a:r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295809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/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Planck-scale spectrum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743" y="1600200"/>
            <a:ext cx="2022039" cy="4997834"/>
            <a:chOff x="77743" y="1631566"/>
            <a:chExt cx="2022039" cy="4997834"/>
          </a:xfrm>
        </p:grpSpPr>
        <p:sp>
          <p:nvSpPr>
            <p:cNvPr id="5" name="TextBox 4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Oval 13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103263" y="2293546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00400" y="1600200"/>
            <a:ext cx="2022039" cy="4997834"/>
            <a:chOff x="77743" y="1631566"/>
            <a:chExt cx="2022039" cy="4997834"/>
          </a:xfrm>
        </p:grpSpPr>
        <p:sp>
          <p:nvSpPr>
            <p:cNvPr id="21" name="TextBox 20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Oval 26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1103263" y="2293546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05600" y="1600200"/>
            <a:ext cx="2022039" cy="4997834"/>
            <a:chOff x="77743" y="1631566"/>
            <a:chExt cx="2022039" cy="4997834"/>
          </a:xfrm>
        </p:grpSpPr>
        <p:sp>
          <p:nvSpPr>
            <p:cNvPr id="33" name="TextBox 32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35" name="Picture 34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Oval 38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103263" y="2433073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/>
          <a:stretch/>
        </p:blipFill>
        <p:spPr>
          <a:xfrm>
            <a:off x="4071044" y="2830071"/>
            <a:ext cx="805755" cy="120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7735071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/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Planck-scale spectrum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743" y="1600200"/>
            <a:ext cx="2022039" cy="4997834"/>
            <a:chOff x="77743" y="1631566"/>
            <a:chExt cx="2022039" cy="4997834"/>
          </a:xfrm>
        </p:grpSpPr>
        <p:sp>
          <p:nvSpPr>
            <p:cNvPr id="5" name="TextBox 4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Oval 13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103263" y="2293546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00400" y="1600200"/>
            <a:ext cx="2022039" cy="4997834"/>
            <a:chOff x="77743" y="1631566"/>
            <a:chExt cx="2022039" cy="4997834"/>
          </a:xfrm>
        </p:grpSpPr>
        <p:sp>
          <p:nvSpPr>
            <p:cNvPr id="21" name="TextBox 20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Oval 26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1103263" y="2293546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05600" y="1600200"/>
            <a:ext cx="2022039" cy="4997834"/>
            <a:chOff x="77743" y="1631566"/>
            <a:chExt cx="2022039" cy="4997834"/>
          </a:xfrm>
        </p:grpSpPr>
        <p:sp>
          <p:nvSpPr>
            <p:cNvPr id="33" name="TextBox 32"/>
            <p:cNvSpPr txBox="1"/>
            <p:nvPr/>
          </p:nvSpPr>
          <p:spPr>
            <a:xfrm>
              <a:off x="77743" y="6067425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mass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990600" y="4419600"/>
              <a:ext cx="0" cy="22098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pic>
          <p:nvPicPr>
            <p:cNvPr id="35" name="Picture 34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 l="10702" t="57994" r="67895"/>
            <a:stretch/>
          </p:blipFill>
          <p:spPr bwMode="auto">
            <a:xfrm>
              <a:off x="113400" y="3299838"/>
              <a:ext cx="687600" cy="44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/>
            <a:stretch/>
          </p:blipFill>
          <p:spPr>
            <a:xfrm>
              <a:off x="990598" y="3417206"/>
              <a:ext cx="1109184" cy="166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r="38540"/>
            <a:stretch/>
          </p:blipFill>
          <p:spPr>
            <a:xfrm>
              <a:off x="990599" y="4062412"/>
              <a:ext cx="910489" cy="169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76"/>
            <a:stretch/>
          </p:blipFill>
          <p:spPr>
            <a:xfrm>
              <a:off x="990600" y="4572000"/>
              <a:ext cx="773866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Oval 38"/>
            <p:cNvSpPr/>
            <p:nvPr/>
          </p:nvSpPr>
          <p:spPr bwMode="auto">
            <a:xfrm>
              <a:off x="1148933" y="3229316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219200" y="6067425"/>
              <a:ext cx="381000" cy="10477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121993" y="2790996"/>
              <a:ext cx="304800" cy="31429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103263" y="2433073"/>
              <a:ext cx="342580" cy="34149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024079" y="1631566"/>
              <a:ext cx="521111" cy="5239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/>
          <a:stretch/>
        </p:blipFill>
        <p:spPr>
          <a:xfrm>
            <a:off x="4071044" y="2830071"/>
            <a:ext cx="805755" cy="120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55906" name="Picture 2" descr="https://johnhartnettdotorg.files.wordpress.com/2015/02/eternal-big-ba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66" y="3711165"/>
            <a:ext cx="1974852" cy="263090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johnhartnettdotorg.files.wordpress.com/2015/02/eternal-big-ba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48" y="3693695"/>
            <a:ext cx="1974852" cy="263090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3" descr="CMB_Timeline300nt.jpg"/>
          <p:cNvPicPr>
            <a:picLocks noChangeAspect="1"/>
          </p:cNvPicPr>
          <p:nvPr/>
        </p:nvPicPr>
        <p:blipFill rotWithShape="1">
          <a:blip r:embed="rId8" cstate="print"/>
          <a:srcRect l="15833" t="22093" r="9166" b="19767"/>
          <a:stretch/>
        </p:blipFill>
        <p:spPr bwMode="auto">
          <a:xfrm rot="16040007">
            <a:off x="-3304" y="4082433"/>
            <a:ext cx="2609675" cy="18429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4104165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228600"/>
            <a:ext cx="86093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Structure on </a:t>
            </a:r>
            <a:r>
              <a:rPr lang="en-US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Planckian</a:t>
            </a:r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distances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762000"/>
            <a:ext cx="8534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Inflaton</a:t>
            </a:r>
            <a:r>
              <a:rPr lang="en-US" dirty="0" smtClean="0">
                <a:solidFill>
                  <a:schemeClr val="tx1"/>
                </a:solidFill>
              </a:rPr>
              <a:t> potential generally has ‘structure’ on scales ~       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 smtClean="0">
              <a:solidFill>
                <a:srgbClr val="0070C0"/>
              </a:solidFill>
            </a:endParaRP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3505200"/>
            <a:ext cx="827855" cy="1009710"/>
            <a:chOff x="7613136" y="4261805"/>
            <a:chExt cx="1495039" cy="2855435"/>
          </a:xfrm>
        </p:grpSpPr>
        <p:cxnSp>
          <p:nvCxnSpPr>
            <p:cNvPr id="9" name="Straight Arrow Connector 25"/>
            <p:cNvCxnSpPr>
              <a:cxnSpLocks noChangeShapeType="1"/>
            </p:cNvCxnSpPr>
            <p:nvPr/>
          </p:nvCxnSpPr>
          <p:spPr bwMode="auto">
            <a:xfrm>
              <a:off x="7620000" y="6477000"/>
              <a:ext cx="990600" cy="1588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 type="stealth" w="med" len="med"/>
            </a:ln>
          </p:spPr>
        </p:cxnSp>
        <p:sp>
          <p:nvSpPr>
            <p:cNvPr id="10" name="TextBox 26"/>
            <p:cNvSpPr txBox="1">
              <a:spLocks noChangeArrowheads="1"/>
            </p:cNvSpPr>
            <p:nvPr/>
          </p:nvSpPr>
          <p:spPr bwMode="auto">
            <a:xfrm>
              <a:off x="8534406" y="5985739"/>
              <a:ext cx="573769" cy="113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sym typeface="Symbol"/>
                </a:rPr>
                <a:t></a:t>
              </a:r>
              <a:endParaRPr lang="en-US" sz="2000" dirty="0"/>
            </a:p>
          </p:txBody>
        </p:sp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7613136" y="4261805"/>
              <a:ext cx="1319120" cy="113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smtClean="0">
                  <a:solidFill>
                    <a:srgbClr val="0000FF"/>
                  </a:solidFill>
                </a:rPr>
                <a:t>V(</a:t>
              </a:r>
              <a:r>
                <a:rPr lang="en-US" sz="2000" smtClean="0">
                  <a:solidFill>
                    <a:srgbClr val="0000FF"/>
                  </a:solidFill>
                  <a:sym typeface="Symbol"/>
                </a:rPr>
                <a:t></a:t>
              </a:r>
              <a:r>
                <a:rPr lang="en-US" sz="2000" smtClean="0">
                  <a:solidFill>
                    <a:srgbClr val="0000FF"/>
                  </a:solidFill>
                </a:rPr>
                <a:t>)</a:t>
              </a:r>
              <a:endParaRPr lang="en-US" sz="2000"/>
            </a:p>
          </p:txBody>
        </p:sp>
        <p:cxnSp>
          <p:nvCxnSpPr>
            <p:cNvPr id="12" name="Straight Arrow Connector 28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5562600"/>
              <a:ext cx="1829594" cy="794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 type="stealth" w="med" len="med"/>
            </a:ln>
          </p:spPr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3178" t="37509"/>
          <a:stretch>
            <a:fillRect/>
          </a:stretch>
        </p:blipFill>
        <p:spPr bwMode="auto">
          <a:xfrm>
            <a:off x="2019956" y="3023467"/>
            <a:ext cx="5447644" cy="314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017" t="37509" b="46538"/>
          <a:stretch/>
        </p:blipFill>
        <p:spPr bwMode="auto">
          <a:xfrm>
            <a:off x="4838700" y="5092221"/>
            <a:ext cx="814584" cy="80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l="10702" t="57994" r="67895"/>
          <a:stretch/>
        </p:blipFill>
        <p:spPr bwMode="auto">
          <a:xfrm>
            <a:off x="4953000" y="5105400"/>
            <a:ext cx="774235" cy="49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l="10702" t="57994" r="67895"/>
          <a:stretch/>
        </p:blipFill>
        <p:spPr bwMode="auto">
          <a:xfrm>
            <a:off x="457200" y="1822548"/>
            <a:ext cx="719844" cy="46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1589114" y="1728150"/>
            <a:ext cx="5954686" cy="11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304800" y="152400"/>
            <a:ext cx="8686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Planck-sensitivity of inflation	</a:t>
            </a: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4038600" y="2286000"/>
            <a:ext cx="838200" cy="332232"/>
          </a:xfrm>
          <a:prstGeom prst="rightArrow">
            <a:avLst/>
          </a:prstGeom>
          <a:solidFill>
            <a:srgbClr val="0066FF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04800" y="4077831"/>
            <a:ext cx="8610600" cy="2246769"/>
            <a:chOff x="228600" y="3053239"/>
            <a:chExt cx="8610600" cy="2246769"/>
          </a:xfrm>
        </p:grpSpPr>
        <p:sp>
          <p:nvSpPr>
            <p:cNvPr id="15" name="TextBox 14"/>
            <p:cNvSpPr txBox="1"/>
            <p:nvPr/>
          </p:nvSpPr>
          <p:spPr>
            <a:xfrm>
              <a:off x="228600" y="3053239"/>
              <a:ext cx="86106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For </a:t>
              </a:r>
              <a:r>
                <a:rPr lang="en-US" sz="2400" smtClean="0">
                  <a:solidFill>
                    <a:srgbClr val="0070C0"/>
                  </a:solidFill>
                </a:rPr>
                <a:t>small</a:t>
              </a:r>
              <a:r>
                <a:rPr lang="en-US" sz="2400" smtClean="0"/>
                <a:t> inflaton displacements,                     ,  one must control corrections         with            .</a:t>
              </a:r>
            </a:p>
            <a:p>
              <a:endParaRPr lang="en-US" sz="2400" smtClean="0"/>
            </a:p>
            <a:p>
              <a:r>
                <a:rPr lang="en-US" sz="2400" smtClean="0"/>
                <a:t>For </a:t>
              </a:r>
              <a:r>
                <a:rPr lang="en-US" sz="2400" smtClean="0">
                  <a:solidFill>
                    <a:srgbClr val="0070C0"/>
                  </a:solidFill>
                </a:rPr>
                <a:t>large</a:t>
              </a:r>
              <a:r>
                <a:rPr lang="en-US" sz="2400" smtClean="0"/>
                <a:t> inflaton displacements,                    , one must control an infinite series of corrections, with arbitrarily large </a:t>
              </a:r>
              <a:r>
                <a:rPr lang="el-GR" sz="2400" smtClean="0"/>
                <a:t>Δ</a:t>
              </a:r>
              <a:r>
                <a:rPr lang="en-US" sz="2400" smtClean="0"/>
                <a:t>.</a:t>
              </a:r>
            </a:p>
            <a:p>
              <a:r>
                <a:rPr lang="en-US" sz="1600" smtClean="0"/>
                <a:t>(These large-field models we can identify unambiguously by detecting primordial tensors.)</a:t>
              </a:r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/>
            <a:stretch>
              <a:fillRect/>
            </a:stretch>
          </p:blipFill>
          <p:spPr bwMode="auto">
            <a:xfrm>
              <a:off x="4724400" y="4157008"/>
              <a:ext cx="1733550" cy="48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/>
            <a:stretch>
              <a:fillRect/>
            </a:stretch>
          </p:blipFill>
          <p:spPr bwMode="auto">
            <a:xfrm>
              <a:off x="4876800" y="3166408"/>
              <a:ext cx="1698035" cy="42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/>
            <a:stretch>
              <a:fillRect/>
            </a:stretch>
          </p:blipFill>
          <p:spPr bwMode="auto">
            <a:xfrm>
              <a:off x="4202113" y="3471208"/>
              <a:ext cx="903287" cy="45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/>
            <a:stretch>
              <a:fillRect/>
            </a:stretch>
          </p:blipFill>
          <p:spPr bwMode="auto">
            <a:xfrm>
              <a:off x="2895600" y="3471208"/>
              <a:ext cx="685800" cy="46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TextBox 27"/>
          <p:cNvSpPr txBox="1"/>
          <p:nvPr/>
        </p:nvSpPr>
        <p:spPr>
          <a:xfrm>
            <a:off x="1981200" y="33528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905000"/>
            <a:ext cx="3000375" cy="10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895600"/>
            <a:ext cx="2476500" cy="10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828800"/>
            <a:ext cx="3609975" cy="116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33729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810000" y="3142024"/>
            <a:ext cx="1466850" cy="51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0113" name="Picture 1"/>
          <p:cNvPicPr>
            <a:picLocks noChangeAspect="1" noChangeArrowheads="1"/>
          </p:cNvPicPr>
          <p:nvPr/>
        </p:nvPicPr>
        <p:blipFill>
          <a:blip r:embed="rId10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990600"/>
            <a:ext cx="3267075" cy="64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6248400" y="1219200"/>
            <a:ext cx="1957388" cy="4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78985657"/>
      </p:ext>
    </p:extLst>
  </p:cSld>
  <p:clrMapOvr>
    <a:masterClrMapping/>
  </p:clrMapOvr>
  <p:transition advTm="20209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39163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Quantum </a:t>
            </a:r>
            <a:r>
              <a:rPr lang="en-US" dirty="0" smtClean="0"/>
              <a:t>gravity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/>
              <a:t>W</a:t>
            </a:r>
            <a:r>
              <a:rPr lang="en-US" dirty="0" smtClean="0"/>
              <a:t>hat and why?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String theory as a quantum gravity theory</a:t>
            </a:r>
            <a:endParaRPr lang="en-US" dirty="0"/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Inflation </a:t>
            </a:r>
            <a:r>
              <a:rPr lang="en-US" dirty="0" smtClean="0">
                <a:ln w="18415" cmpd="sng">
                  <a:noFill/>
                  <a:prstDash val="solid"/>
                </a:ln>
              </a:rPr>
              <a:t>depends on q</a:t>
            </a:r>
            <a:r>
              <a:rPr lang="en-US" dirty="0" smtClean="0"/>
              <a:t>uantum </a:t>
            </a:r>
            <a:r>
              <a:rPr lang="en-US" dirty="0"/>
              <a:t>g</a:t>
            </a:r>
            <a:r>
              <a:rPr lang="en-US" dirty="0" smtClean="0"/>
              <a:t>ravity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Inflation in string theory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Conclusions</a:t>
            </a:r>
          </a:p>
        </p:txBody>
      </p:sp>
    </p:spTree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743200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Radiatively</a:t>
            </a:r>
            <a:r>
              <a:rPr lang="en-US" sz="2400" dirty="0" smtClean="0"/>
              <a:t> stable: safe from loops of </a:t>
            </a:r>
            <a:r>
              <a:rPr lang="en-US" sz="2400" dirty="0" smtClean="0">
                <a:solidFill>
                  <a:srgbClr val="0070C0"/>
                </a:solidFill>
              </a:rPr>
              <a:t>light</a:t>
            </a:r>
            <a:r>
              <a:rPr lang="en-US" sz="2400" dirty="0" smtClean="0"/>
              <a:t> fields, i.e.</a:t>
            </a:r>
          </a:p>
          <a:p>
            <a:r>
              <a:rPr lang="en-US" sz="2400" dirty="0" err="1" smtClean="0"/>
              <a:t>inflaton</a:t>
            </a:r>
            <a:r>
              <a:rPr lang="en-US" sz="2400" dirty="0" smtClean="0"/>
              <a:t> and graviton.</a:t>
            </a:r>
          </a:p>
          <a:p>
            <a:endParaRPr lang="en-US" sz="2400" dirty="0" smtClean="0"/>
          </a:p>
          <a:p>
            <a:r>
              <a:rPr lang="en-US" sz="2400" dirty="0" smtClean="0"/>
              <a:t>Consistent as a </a:t>
            </a:r>
            <a:r>
              <a:rPr lang="en-US" sz="2400" dirty="0" smtClean="0">
                <a:solidFill>
                  <a:srgbClr val="0070C0"/>
                </a:solidFill>
              </a:rPr>
              <a:t>low-energy</a:t>
            </a:r>
            <a:r>
              <a:rPr lang="en-US" sz="2400" dirty="0" smtClean="0"/>
              <a:t> theory.  </a:t>
            </a:r>
          </a:p>
          <a:p>
            <a:r>
              <a:rPr lang="en-US" sz="2400" dirty="0" smtClean="0"/>
              <a:t>Question: does it admit a UV completion?  What are the effects of </a:t>
            </a:r>
            <a:r>
              <a:rPr lang="en-US" sz="2400" dirty="0" smtClean="0">
                <a:solidFill>
                  <a:srgbClr val="C00000"/>
                </a:solidFill>
              </a:rPr>
              <a:t>heavy</a:t>
            </a:r>
            <a:r>
              <a:rPr lang="en-US" sz="2400" dirty="0" smtClean="0"/>
              <a:t> fields (</a:t>
            </a:r>
            <a:r>
              <a:rPr lang="en-US" sz="2400" dirty="0" err="1" smtClean="0"/>
              <a:t>d.o.f</a:t>
            </a:r>
            <a:r>
              <a:rPr lang="en-US" sz="2400" dirty="0" smtClean="0"/>
              <a:t>. of the UV completion)?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Heavy fields negligible only if </a:t>
            </a:r>
            <a:r>
              <a:rPr lang="en-US" sz="2400" dirty="0" smtClean="0">
                <a:solidFill>
                  <a:srgbClr val="C00000"/>
                </a:solidFill>
              </a:rPr>
              <a:t>the UV                                   theory respects the shift symmetry</a:t>
            </a:r>
            <a:r>
              <a:rPr lang="en-US" sz="2400" dirty="0"/>
              <a:t>.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</p:spPr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 and UV corrections</a:t>
            </a:r>
            <a:endParaRPr lang="en-US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95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457200" y="1143000"/>
            <a:ext cx="3552825" cy="93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45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4419600" y="2088696"/>
            <a:ext cx="2286000" cy="57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463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352800" y="3124200"/>
            <a:ext cx="2181225" cy="69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5"/>
          <a:stretch>
            <a:fillRect/>
          </a:stretch>
        </p:blipFill>
        <p:spPr bwMode="auto">
          <a:xfrm>
            <a:off x="5486400" y="1219200"/>
            <a:ext cx="2462213" cy="83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l="34424" r="47676"/>
          <a:stretch>
            <a:fillRect/>
          </a:stretch>
        </p:blipFill>
        <p:spPr bwMode="auto">
          <a:xfrm>
            <a:off x="4776196" y="1066800"/>
            <a:ext cx="710204" cy="10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133600"/>
            <a:ext cx="4067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Approximate shift symmetry:</a:t>
            </a:r>
            <a:endParaRPr lang="en-US" sz="240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04800" y="4953000"/>
            <a:ext cx="5133975" cy="66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5715000" y="4953000"/>
            <a:ext cx="2009775" cy="70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5943600"/>
            <a:ext cx="2809875" cy="73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7391400" y="1825823"/>
            <a:ext cx="114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Linde 83</a:t>
            </a:r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5715000" y="3276600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Smolin 80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176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2077"/>
          <a:stretch/>
        </p:blipFill>
        <p:spPr>
          <a:xfrm>
            <a:off x="0" y="0"/>
            <a:ext cx="9144000" cy="6858000"/>
          </a:xfrm>
        </p:spPr>
      </p:pic>
      <p:pic>
        <p:nvPicPr>
          <p:cNvPr id="2555906" name="Picture 2" descr="https://www.spec2000.net/text118fp/Quark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7" y="5119690"/>
            <a:ext cx="3598795" cy="15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897" y="228600"/>
            <a:ext cx="88097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Analogy: suppose a 20% increase in the mass of the charm quark halves the viscosity of water.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Non-decoupling is rare and strange!</a:t>
            </a:r>
          </a:p>
          <a:p>
            <a:r>
              <a:rPr lang="en-US" dirty="0" smtClean="0"/>
              <a:t>When it happens, it is a powerful lever.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6930" name="Picture 2" descr="http://www.ppd.stfc.ac.uk/PPD/resources/image/jpg/super-kamiokande_befuellu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8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5212140"/>
            <a:ext cx="8991600" cy="1569660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</a:t>
            </a:r>
            <a:r>
              <a:rPr lang="en-US" sz="2400" dirty="0" smtClean="0">
                <a:solidFill>
                  <a:srgbClr val="002060"/>
                </a:solidFill>
              </a:rPr>
              <a:t>xperimental </a:t>
            </a:r>
            <a:r>
              <a:rPr lang="en-US" sz="2400" dirty="0">
                <a:solidFill>
                  <a:srgbClr val="002060"/>
                </a:solidFill>
              </a:rPr>
              <a:t>probes of particle spectrum </a:t>
            </a:r>
            <a:r>
              <a:rPr lang="en-US" sz="2400" dirty="0" smtClean="0">
                <a:solidFill>
                  <a:srgbClr val="002060"/>
                </a:solidFill>
              </a:rPr>
              <a:t>slightly above collider energy are </a:t>
            </a:r>
            <a:r>
              <a:rPr lang="en-US" sz="2400" dirty="0">
                <a:solidFill>
                  <a:srgbClr val="002060"/>
                </a:solidFill>
              </a:rPr>
              <a:t>common (flavor, electroweak </a:t>
            </a:r>
            <a:r>
              <a:rPr lang="en-US" sz="2400" dirty="0" smtClean="0">
                <a:solidFill>
                  <a:srgbClr val="002060"/>
                </a:solidFill>
              </a:rPr>
              <a:t>precision).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Rare event searches can test higher scales (GUT proton decay).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Inflation, even at </a:t>
            </a:r>
            <a:r>
              <a:rPr lang="en-US" sz="2400" dirty="0">
                <a:solidFill>
                  <a:srgbClr val="002060"/>
                </a:solidFill>
              </a:rPr>
              <a:t>very low </a:t>
            </a:r>
            <a:r>
              <a:rPr lang="en-US" sz="2400" dirty="0" smtClean="0">
                <a:solidFill>
                  <a:srgbClr val="002060"/>
                </a:solidFill>
              </a:rPr>
              <a:t>energy, probes </a:t>
            </a:r>
            <a:r>
              <a:rPr lang="en-US" sz="2400" dirty="0">
                <a:solidFill>
                  <a:srgbClr val="002060"/>
                </a:solidFill>
              </a:rPr>
              <a:t>the Planck </a:t>
            </a:r>
            <a:r>
              <a:rPr lang="en-US" sz="2400" dirty="0" smtClean="0">
                <a:solidFill>
                  <a:srgbClr val="002060"/>
                </a:solidFill>
              </a:rPr>
              <a:t>scale.</a:t>
            </a:r>
            <a:r>
              <a:rPr lang="en-US" sz="2400" dirty="0" smtClean="0">
                <a:solidFill>
                  <a:srgbClr val="00B0F0"/>
                </a:solidFill>
              </a:rPr>
              <a:t>. 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39163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chemeClr val="bg2"/>
                </a:solidFill>
              </a:rPr>
              <a:t>Quantum g</a:t>
            </a:r>
            <a:r>
              <a:rPr lang="en-US" dirty="0" smtClean="0">
                <a:solidFill>
                  <a:schemeClr val="bg2"/>
                </a:solidFill>
              </a:rPr>
              <a:t>ravity: what and why?</a:t>
            </a:r>
            <a:endParaRPr lang="en-US" dirty="0">
              <a:solidFill>
                <a:schemeClr val="bg2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dirty="0" smtClean="0">
                <a:solidFill>
                  <a:schemeClr val="bg2"/>
                </a:solidFill>
              </a:rPr>
              <a:t>Inflation </a:t>
            </a:r>
            <a:r>
              <a:rPr lang="en-US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</a:rPr>
              <a:t>depends on q</a:t>
            </a:r>
            <a:r>
              <a:rPr lang="en-US" dirty="0" smtClean="0">
                <a:solidFill>
                  <a:schemeClr val="bg2"/>
                </a:solidFill>
              </a:rPr>
              <a:t>uantum </a:t>
            </a:r>
            <a:r>
              <a:rPr lang="en-US" dirty="0">
                <a:solidFill>
                  <a:schemeClr val="bg2"/>
                </a:solidFill>
              </a:rPr>
              <a:t>g</a:t>
            </a:r>
            <a:r>
              <a:rPr lang="en-US" dirty="0" smtClean="0">
                <a:solidFill>
                  <a:schemeClr val="bg2"/>
                </a:solidFill>
              </a:rPr>
              <a:t>ravity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Inflation in string theory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The task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Overview of status</a:t>
            </a:r>
          </a:p>
          <a:p>
            <a:pPr marL="971550" lvl="1" indent="-571500">
              <a:buFont typeface="+mj-lt"/>
              <a:buAutoNum type="alphaUcPeriod"/>
            </a:pPr>
            <a:r>
              <a:rPr lang="en-US" dirty="0" smtClean="0"/>
              <a:t>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58016899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12-12-UniverseValley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262" y="2743200"/>
            <a:ext cx="757253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1" y="3048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Task: </a:t>
            </a:r>
          </a:p>
          <a:p>
            <a:r>
              <a:rPr lang="en-US" dirty="0"/>
              <a:t>D</a:t>
            </a:r>
            <a:r>
              <a:rPr lang="en-US" dirty="0" smtClean="0"/>
              <a:t>erive 4d EFTs in solutions of string theory.</a:t>
            </a:r>
          </a:p>
          <a:p>
            <a:r>
              <a:rPr lang="en-US" dirty="0" smtClean="0"/>
              <a:t>Directly compute quantum gravity effects!</a:t>
            </a:r>
          </a:p>
          <a:p>
            <a:r>
              <a:rPr lang="en-US" dirty="0" smtClean="0"/>
              <a:t>Characterize inflationary dynamics and signatures.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71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4.bp.blogspot.com/-Ikn832yjxlo/Tcld2iXk0QI/AAAAAAAAACY/cx2RN8g-dxs/s1600/final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0379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Task: Compactification</a:t>
            </a:r>
            <a:endParaRPr lang="en-US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98354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Ideally: specify discrete data (compactification topology, quantized fluxes, wrapped branes), and derive, order by order in 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the genus expansion</a:t>
            </a:r>
            <a:r>
              <a:rPr lang="en-US" sz="2400" dirty="0" smtClean="0">
                <a:solidFill>
                  <a:schemeClr val="bg1"/>
                </a:solidFill>
              </a:rPr>
              <a:t>, a 4d EFT that supports inflation.  Compute Planck-suppressed contributions directly.</a:t>
            </a:r>
          </a:p>
        </p:txBody>
      </p:sp>
    </p:spTree>
    <p:extLst>
      <p:ext uri="{BB962C8B-B14F-4D97-AF65-F5344CB8AC3E}">
        <p14:creationId xmlns:p14="http://schemas.microsoft.com/office/powerpoint/2010/main" val="703802482"/>
      </p:ext>
    </p:extLst>
  </p:cSld>
  <p:clrMapOvr>
    <a:masterClrMapping/>
  </p:clrMapOvr>
  <p:transition advTm="2589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In general, the Planck-suppressed contributions to the potential arise from integrating out massive fields that are part of the ultraviolet completion of gravity.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In string theory, the contributing massive fields notably include </a:t>
            </a:r>
            <a:r>
              <a:rPr lang="en-US" sz="2400" dirty="0" smtClean="0">
                <a:solidFill>
                  <a:srgbClr val="0070C0"/>
                </a:solidFill>
              </a:rPr>
              <a:t>stabilized </a:t>
            </a:r>
            <a:r>
              <a:rPr lang="en-US" sz="2400" dirty="0" err="1" smtClean="0">
                <a:solidFill>
                  <a:srgbClr val="0070C0"/>
                </a:solidFill>
              </a:rPr>
              <a:t>moduli</a:t>
            </a:r>
            <a:r>
              <a:rPr lang="en-US" sz="2400" dirty="0" smtClean="0"/>
              <a:t>. 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>
              <a:sym typeface="Symbol"/>
            </a:endParaRP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9441998"/>
      </p:ext>
    </p:extLst>
  </p:cSld>
  <p:clrMapOvr>
    <a:masterClrMapping/>
  </p:clrMapOvr>
  <p:transition advTm="36613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791200"/>
          </a:xfrm>
        </p:spPr>
        <p:txBody>
          <a:bodyPr/>
          <a:lstStyle/>
          <a:p>
            <a:r>
              <a:rPr lang="en-US" sz="2400" smtClean="0"/>
              <a:t>String compactifications typically lead to 4d effective theories with many scalar fields corresponding to deformations of the internal space.</a:t>
            </a:r>
          </a:p>
          <a:p>
            <a:r>
              <a:rPr lang="en-US" sz="2400" smtClean="0"/>
              <a:t>Because their action originates in the 10d gravity sector, their couplings in 4d are of gravitational strength.  </a:t>
            </a:r>
          </a:p>
          <a:p>
            <a:r>
              <a:rPr lang="en-US" sz="2400" smtClean="0"/>
              <a:t>These moduli fields are highly problematic in cosmology.  </a:t>
            </a:r>
          </a:p>
          <a:p>
            <a:pPr lvl="1"/>
            <a:r>
              <a:rPr lang="en-US" sz="2000" smtClean="0"/>
              <a:t>photodissociation during BBN; overclosure; decompactification; etc.</a:t>
            </a:r>
          </a:p>
          <a:p>
            <a:endParaRPr lang="en-US" sz="2400" smtClean="0"/>
          </a:p>
          <a:p>
            <a:endParaRPr lang="en-US" sz="2400" smtClean="0"/>
          </a:p>
          <a:p>
            <a:pPr lvl="1">
              <a:buNone/>
            </a:pPr>
            <a:endParaRPr lang="en-US" sz="2000" smtClean="0"/>
          </a:p>
          <a:p>
            <a:endParaRPr lang="en-US" sz="2400" smtClean="0"/>
          </a:p>
          <a:p>
            <a:endParaRPr lang="en-US" sz="24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534400" cy="655638"/>
          </a:xfrm>
        </p:spPr>
        <p:txBody>
          <a:bodyPr/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Moduli and inflation in string theory</a:t>
            </a:r>
          </a:p>
        </p:txBody>
      </p:sp>
    </p:spTree>
    <p:extLst>
      <p:ext uri="{BB962C8B-B14F-4D97-AF65-F5344CB8AC3E}">
        <p14:creationId xmlns:p14="http://schemas.microsoft.com/office/powerpoint/2010/main" val="2205637926"/>
      </p:ext>
    </p:extLst>
  </p:cSld>
  <p:clrMapOvr>
    <a:masterClrMapping/>
  </p:clrMapOvr>
  <p:transition advTm="5854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791200"/>
          </a:xfrm>
        </p:spPr>
        <p:txBody>
          <a:bodyPr/>
          <a:lstStyle/>
          <a:p>
            <a:r>
              <a:rPr lang="en-US" sz="2400" dirty="0" smtClean="0"/>
              <a:t>String compactifications typically lead to 4d effective theories with many scalar fields corresponding to deformations of the internal space.</a:t>
            </a:r>
          </a:p>
          <a:p>
            <a:r>
              <a:rPr lang="en-US" sz="2400" dirty="0" smtClean="0"/>
              <a:t>Because their action originates in the 10d gravity sector, their couplings in 4d are of gravitational strength.  </a:t>
            </a:r>
          </a:p>
          <a:p>
            <a:r>
              <a:rPr lang="en-US" sz="2400" dirty="0" smtClean="0"/>
              <a:t>These moduli fields are highly problematic in cosmology.  </a:t>
            </a:r>
          </a:p>
          <a:p>
            <a:pPr lvl="1"/>
            <a:r>
              <a:rPr lang="en-US" sz="2000" dirty="0" err="1" smtClean="0"/>
              <a:t>photodissociation</a:t>
            </a:r>
            <a:r>
              <a:rPr lang="en-US" sz="2000" dirty="0" smtClean="0"/>
              <a:t> during BBN; overclosure; </a:t>
            </a:r>
            <a:r>
              <a:rPr lang="en-US" sz="2000" dirty="0" err="1" smtClean="0"/>
              <a:t>decompactification</a:t>
            </a:r>
            <a:r>
              <a:rPr lang="en-US" sz="2000" dirty="0" smtClean="0"/>
              <a:t>; etc.</a:t>
            </a:r>
          </a:p>
          <a:p>
            <a:r>
              <a:rPr lang="en-US" sz="2400" dirty="0" smtClean="0"/>
              <a:t>Simplest hope: perhaps in some circumstances the moduli will become extremely massive, and decouple completely.</a:t>
            </a:r>
          </a:p>
          <a:p>
            <a:r>
              <a:rPr lang="en-US" sz="2400" dirty="0" smtClean="0"/>
              <a:t>A key achievement of the past </a:t>
            </a:r>
            <a:r>
              <a:rPr lang="en-US" sz="2400" dirty="0" smtClean="0"/>
              <a:t>15 years</a:t>
            </a:r>
            <a:r>
              <a:rPr lang="en-US" sz="2400" dirty="0" smtClean="0"/>
              <a:t>: </a:t>
            </a:r>
            <a:r>
              <a:rPr lang="en-US" sz="2400" dirty="0" smtClean="0"/>
              <a:t>emerging understanding of effects that give masses to the moduli, i.e. of methods of moduli stabilization.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534400" cy="655638"/>
          </a:xfrm>
        </p:spPr>
        <p:txBody>
          <a:bodyPr/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Moduli and inflation in string theory</a:t>
            </a:r>
          </a:p>
        </p:txBody>
      </p:sp>
    </p:spTree>
    <p:extLst>
      <p:ext uri="{BB962C8B-B14F-4D97-AF65-F5344CB8AC3E}">
        <p14:creationId xmlns:p14="http://schemas.microsoft.com/office/powerpoint/2010/main" val="1056489478"/>
      </p:ext>
    </p:extLst>
  </p:cSld>
  <p:clrMapOvr>
    <a:masterClrMapping/>
  </p:clrMapOvr>
  <p:transition advTm="412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791200"/>
          </a:xfrm>
        </p:spPr>
        <p:txBody>
          <a:bodyPr/>
          <a:lstStyle/>
          <a:p>
            <a:r>
              <a:rPr lang="en-US" sz="2400" dirty="0" smtClean="0"/>
              <a:t>String compactifications typically lead to 4d effective theories with many scalar fields corresponding to deformations of the internal space.</a:t>
            </a:r>
          </a:p>
          <a:p>
            <a:r>
              <a:rPr lang="en-US" sz="2400" dirty="0" smtClean="0"/>
              <a:t>Because their action originates in the 10d gravity sector, their couplings in 4d are of gravitational strength.  </a:t>
            </a:r>
          </a:p>
          <a:p>
            <a:r>
              <a:rPr lang="en-US" sz="2400" dirty="0" smtClean="0"/>
              <a:t>These moduli fields are highly problematic in cosmology.  </a:t>
            </a:r>
          </a:p>
          <a:p>
            <a:pPr lvl="1"/>
            <a:r>
              <a:rPr lang="en-US" sz="2000" dirty="0" err="1" smtClean="0"/>
              <a:t>photodissociation</a:t>
            </a:r>
            <a:r>
              <a:rPr lang="en-US" sz="2000" dirty="0" smtClean="0"/>
              <a:t> during BBN; overclosure; </a:t>
            </a:r>
            <a:r>
              <a:rPr lang="en-US" sz="2000" dirty="0" err="1" smtClean="0"/>
              <a:t>decompactification</a:t>
            </a:r>
            <a:r>
              <a:rPr lang="en-US" sz="2000" dirty="0" smtClean="0"/>
              <a:t>; etc.</a:t>
            </a:r>
          </a:p>
          <a:p>
            <a:r>
              <a:rPr lang="en-US" sz="2400" dirty="0" smtClean="0"/>
              <a:t>Simplest hope: perhaps in some circumstances the moduli will become extremely massive, and decouple completely.</a:t>
            </a:r>
          </a:p>
          <a:p>
            <a:r>
              <a:rPr lang="en-US" sz="2400" dirty="0" smtClean="0"/>
              <a:t>A key achievement of the past </a:t>
            </a:r>
            <a:r>
              <a:rPr lang="en-US" sz="2400" dirty="0" smtClean="0"/>
              <a:t>15 years</a:t>
            </a:r>
            <a:r>
              <a:rPr lang="en-US" sz="2400" dirty="0" smtClean="0"/>
              <a:t>: </a:t>
            </a:r>
            <a:r>
              <a:rPr lang="en-US" sz="2400" dirty="0" smtClean="0"/>
              <a:t>emerging understanding of effects that give masses to the moduli, i.e. of methods of moduli stabilization.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These masses are finite!  Integrating out the stabilized moduli yields critical contributions to the dynamics of the light fields.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534400" cy="655638"/>
          </a:xfrm>
        </p:spPr>
        <p:txBody>
          <a:bodyPr/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Moduli and inflation in string theory</a:t>
            </a:r>
          </a:p>
        </p:txBody>
      </p:sp>
    </p:spTree>
    <p:extLst>
      <p:ext uri="{BB962C8B-B14F-4D97-AF65-F5344CB8AC3E}">
        <p14:creationId xmlns:p14="http://schemas.microsoft.com/office/powerpoint/2010/main" val="1015848877"/>
      </p:ext>
    </p:extLst>
  </p:cSld>
  <p:clrMapOvr>
    <a:masterClrMapping/>
  </p:clrMapOvr>
  <p:transition advTm="1386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Quantum gravity and </a:t>
            </a:r>
            <a:b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the Planck scale </a:t>
            </a:r>
          </a:p>
        </p:txBody>
      </p:sp>
      <p:pic>
        <p:nvPicPr>
          <p:cNvPr id="2552836" name="Picture 4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752599"/>
            <a:ext cx="277654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52837" name="Picture 5"/>
          <p:cNvPicPr>
            <a:picLocks noChangeAspect="1" noChangeArrowheads="1"/>
          </p:cNvPicPr>
          <p:nvPr/>
        </p:nvPicPr>
        <p:blipFill>
          <a:blip r:embed="rId3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852065"/>
            <a:ext cx="4953000" cy="73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410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733800" y="2971800"/>
            <a:ext cx="308340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410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457199" y="2971800"/>
            <a:ext cx="32161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" name="TextBox 154"/>
          <p:cNvSpPr txBox="1"/>
          <p:nvPr/>
        </p:nvSpPr>
        <p:spPr>
          <a:xfrm>
            <a:off x="609600" y="40386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Planck scale particles, quantum mechanics and general relativity are both important.  </a:t>
            </a:r>
          </a:p>
          <a:p>
            <a:endParaRPr lang="en-US" dirty="0"/>
          </a:p>
          <a:p>
            <a:r>
              <a:rPr lang="en-US" dirty="0" smtClean="0"/>
              <a:t>Individual quanta have Schwarzschild radii comparable to their Compton wavelengths.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Moduli mass spectra </a:t>
            </a: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218406" y="2209800"/>
            <a:ext cx="794" cy="34290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524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+mn-lt"/>
              </a:rPr>
              <a:t>M</a:t>
            </a:r>
            <a:r>
              <a:rPr lang="en-US" sz="2400" baseline="-25000" smtClean="0">
                <a:latin typeface="+mn-lt"/>
              </a:rPr>
              <a:t>Planck</a:t>
            </a:r>
            <a:endParaRPr lang="en-US" sz="2000" baseline="-2500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3657600"/>
            <a:ext cx="34290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+mn-lt"/>
              </a:rPr>
              <a:t>‘stabilized’ moduli: dynamical, fluctuating</a:t>
            </a:r>
          </a:p>
          <a:p>
            <a:endParaRPr lang="en-US" sz="2000" baseline="-25000" smtClean="0">
              <a:latin typeface="+mn-lt"/>
            </a:endParaRPr>
          </a:p>
          <a:p>
            <a:r>
              <a:rPr lang="en-US" sz="2000" smtClean="0">
                <a:latin typeface="+mn-lt"/>
              </a:rPr>
              <a:t>inflaton</a:t>
            </a:r>
          </a:p>
          <a:p>
            <a:endParaRPr lang="en-US" sz="2000" smtClean="0">
              <a:latin typeface="+mn-lt"/>
            </a:endParaRPr>
          </a:p>
          <a:p>
            <a:endParaRPr lang="en-US" sz="2000" smtClean="0">
              <a:latin typeface="+mn-lt"/>
            </a:endParaRPr>
          </a:p>
          <a:p>
            <a:r>
              <a:rPr lang="en-US" sz="2000" smtClean="0">
                <a:latin typeface="+mn-lt"/>
              </a:rPr>
              <a:t>massless moduli</a:t>
            </a:r>
            <a:endParaRPr lang="en-US" sz="200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3962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+mn-lt"/>
              </a:rPr>
              <a:t>H</a:t>
            </a:r>
            <a:endParaRPr lang="en-US" sz="2400" baseline="-2500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990600" y="2743200"/>
            <a:ext cx="457200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0070C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990600" y="4191000"/>
            <a:ext cx="457200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0070C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90600" y="5638800"/>
            <a:ext cx="457200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09600" y="54057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Garamond" pitchFamily="18" charset="0"/>
              </a:rPr>
              <a:t>0</a:t>
            </a:r>
            <a:endParaRPr lang="en-US" sz="2400" b="1" baseline="-25000">
              <a:solidFill>
                <a:schemeClr val="tx1"/>
              </a:solidFill>
              <a:latin typeface="Garamond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990600" y="3276600"/>
            <a:ext cx="457200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0070C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52400" y="3048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+mn-lt"/>
              </a:rPr>
              <a:t>M</a:t>
            </a:r>
            <a:r>
              <a:rPr lang="en-US" sz="2400" baseline="-25000" smtClean="0">
                <a:latin typeface="+mn-lt"/>
              </a:rPr>
              <a:t>KK</a:t>
            </a:r>
            <a:endParaRPr lang="en-US" sz="2000" baseline="-25000">
              <a:latin typeface="+mn-lt"/>
            </a:endParaRPr>
          </a:p>
        </p:txBody>
      </p:sp>
      <p:cxnSp>
        <p:nvCxnSpPr>
          <p:cNvPr id="192" name="Straight Connector 191"/>
          <p:cNvCxnSpPr/>
          <p:nvPr/>
        </p:nvCxnSpPr>
        <p:spPr bwMode="auto">
          <a:xfrm>
            <a:off x="4419600" y="4724400"/>
            <a:ext cx="457200" cy="0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199"/>
          <p:cNvGrpSpPr/>
          <p:nvPr/>
        </p:nvGrpSpPr>
        <p:grpSpPr>
          <a:xfrm>
            <a:off x="4419600" y="3810000"/>
            <a:ext cx="457200" cy="533400"/>
            <a:chOff x="1905000" y="2286000"/>
            <a:chExt cx="457200" cy="533400"/>
          </a:xfrm>
        </p:grpSpPr>
        <p:cxnSp>
          <p:nvCxnSpPr>
            <p:cNvPr id="201" name="Straight Connector 200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" name="Straight Connector 203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" name="Straight Connector 205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213"/>
          <p:cNvGrpSpPr/>
          <p:nvPr/>
        </p:nvGrpSpPr>
        <p:grpSpPr>
          <a:xfrm>
            <a:off x="4419600" y="2286000"/>
            <a:ext cx="457200" cy="533400"/>
            <a:chOff x="1905000" y="2286000"/>
            <a:chExt cx="457200" cy="533400"/>
          </a:xfrm>
        </p:grpSpPr>
        <p:cxnSp>
          <p:nvCxnSpPr>
            <p:cNvPr id="215" name="Straight Connector 214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257"/>
          <p:cNvGrpSpPr/>
          <p:nvPr/>
        </p:nvGrpSpPr>
        <p:grpSpPr>
          <a:xfrm>
            <a:off x="1828800" y="2362200"/>
            <a:ext cx="457200" cy="533400"/>
            <a:chOff x="1905000" y="2286000"/>
            <a:chExt cx="457200" cy="533400"/>
          </a:xfrm>
        </p:grpSpPr>
        <p:cxnSp>
          <p:nvCxnSpPr>
            <p:cNvPr id="259" name="Straight Connector 258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Straight Connector 260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3" name="Straight Connector 272"/>
          <p:cNvCxnSpPr/>
          <p:nvPr/>
        </p:nvCxnSpPr>
        <p:spPr bwMode="auto">
          <a:xfrm>
            <a:off x="1828800" y="4724400"/>
            <a:ext cx="457200" cy="0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4" name="TextBox 273"/>
          <p:cNvSpPr txBox="1"/>
          <p:nvPr/>
        </p:nvSpPr>
        <p:spPr>
          <a:xfrm>
            <a:off x="5562600" y="251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+mn-lt"/>
              </a:rPr>
              <a:t>UV d.o.f.: integrate out</a:t>
            </a:r>
            <a:endParaRPr lang="en-US" baseline="-25000" smtClean="0">
              <a:latin typeface="+mn-lt"/>
            </a:endParaRPr>
          </a:p>
        </p:txBody>
      </p:sp>
      <p:pic>
        <p:nvPicPr>
          <p:cNvPr id="289" name="Content Placeholder 8" descr="index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-20000"/>
          </a:blip>
          <a:srcRect l="12357" r="75286" b="56140"/>
          <a:stretch>
            <a:fillRect/>
          </a:stretch>
        </p:blipFill>
        <p:spPr>
          <a:xfrm>
            <a:off x="3718234" y="2607068"/>
            <a:ext cx="1768166" cy="2936482"/>
          </a:xfrm>
        </p:spPr>
      </p:pic>
      <p:sp>
        <p:nvSpPr>
          <p:cNvPr id="291" name="TextBox 290"/>
          <p:cNvSpPr txBox="1"/>
          <p:nvPr/>
        </p:nvSpPr>
        <p:spPr>
          <a:xfrm>
            <a:off x="1752600" y="580138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I       II       III      IV</a:t>
            </a:r>
            <a:endParaRPr lang="en-US"/>
          </a:p>
        </p:txBody>
      </p:sp>
      <p:grpSp>
        <p:nvGrpSpPr>
          <p:cNvPr id="7" name="Group 61"/>
          <p:cNvGrpSpPr/>
          <p:nvPr/>
        </p:nvGrpSpPr>
        <p:grpSpPr>
          <a:xfrm>
            <a:off x="4419600" y="2667000"/>
            <a:ext cx="457200" cy="609600"/>
            <a:chOff x="1905000" y="2286000"/>
            <a:chExt cx="457200" cy="609600"/>
          </a:xfrm>
        </p:grpSpPr>
        <p:cxnSp>
          <p:nvCxnSpPr>
            <p:cNvPr id="63" name="Straight Connector 62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1905000" y="2895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69"/>
          <p:cNvGrpSpPr/>
          <p:nvPr/>
        </p:nvGrpSpPr>
        <p:grpSpPr>
          <a:xfrm>
            <a:off x="3505200" y="2286000"/>
            <a:ext cx="457200" cy="533400"/>
            <a:chOff x="1905000" y="2286000"/>
            <a:chExt cx="457200" cy="533400"/>
          </a:xfrm>
        </p:grpSpPr>
        <p:cxnSp>
          <p:nvCxnSpPr>
            <p:cNvPr id="71" name="Straight Connector 70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76"/>
          <p:cNvGrpSpPr/>
          <p:nvPr/>
        </p:nvGrpSpPr>
        <p:grpSpPr>
          <a:xfrm>
            <a:off x="2514600" y="2362200"/>
            <a:ext cx="457200" cy="533400"/>
            <a:chOff x="1905000" y="2286000"/>
            <a:chExt cx="457200" cy="533400"/>
          </a:xfrm>
        </p:grpSpPr>
        <p:cxnSp>
          <p:nvCxnSpPr>
            <p:cNvPr id="78" name="Straight Connector 77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83"/>
          <p:cNvGrpSpPr/>
          <p:nvPr/>
        </p:nvGrpSpPr>
        <p:grpSpPr>
          <a:xfrm>
            <a:off x="3505200" y="2743200"/>
            <a:ext cx="457200" cy="533400"/>
            <a:chOff x="1905000" y="2286000"/>
            <a:chExt cx="457200" cy="533400"/>
          </a:xfrm>
        </p:grpSpPr>
        <p:cxnSp>
          <p:nvCxnSpPr>
            <p:cNvPr id="85" name="Straight Connector 84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90"/>
          <p:cNvGrpSpPr/>
          <p:nvPr/>
        </p:nvGrpSpPr>
        <p:grpSpPr>
          <a:xfrm>
            <a:off x="2514600" y="2895600"/>
            <a:ext cx="457200" cy="533400"/>
            <a:chOff x="1905000" y="2286000"/>
            <a:chExt cx="457200" cy="533400"/>
          </a:xfrm>
        </p:grpSpPr>
        <p:cxnSp>
          <p:nvCxnSpPr>
            <p:cNvPr id="92" name="Straight Connector 91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Group 97"/>
          <p:cNvGrpSpPr/>
          <p:nvPr/>
        </p:nvGrpSpPr>
        <p:grpSpPr>
          <a:xfrm>
            <a:off x="3505200" y="3810000"/>
            <a:ext cx="457200" cy="533400"/>
            <a:chOff x="1905000" y="2286000"/>
            <a:chExt cx="457200" cy="533400"/>
          </a:xfrm>
        </p:grpSpPr>
        <p:cxnSp>
          <p:nvCxnSpPr>
            <p:cNvPr id="99" name="Straight Connector 98"/>
            <p:cNvCxnSpPr/>
            <p:nvPr/>
          </p:nvCxnSpPr>
          <p:spPr bwMode="auto">
            <a:xfrm>
              <a:off x="1905000" y="25146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1905000" y="27432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1905000" y="2438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1905000" y="2286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1905000" y="26670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1905000" y="2819400"/>
              <a:ext cx="457200" cy="0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6" name="Straight Connector 105"/>
          <p:cNvCxnSpPr/>
          <p:nvPr/>
        </p:nvCxnSpPr>
        <p:spPr bwMode="auto">
          <a:xfrm>
            <a:off x="2590800" y="5562600"/>
            <a:ext cx="457200" cy="0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762000" y="1371600"/>
            <a:ext cx="572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(assuming SUSY spontaneously broken)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376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Task: Compactification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410200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In practice: </a:t>
            </a:r>
          </a:p>
          <a:p>
            <a:pPr lvl="1"/>
            <a:r>
              <a:rPr lang="en-US" sz="2000" dirty="0" smtClean="0"/>
              <a:t>The problem is difficult!  Compactness and broken </a:t>
            </a:r>
            <a:r>
              <a:rPr lang="en-US" sz="2000" dirty="0" err="1" smtClean="0"/>
              <a:t>supersymmetry</a:t>
            </a:r>
            <a:r>
              <a:rPr lang="en-US" sz="2000" dirty="0" smtClean="0"/>
              <a:t> spoil many methods applicable in cleaner systems.</a:t>
            </a:r>
          </a:p>
          <a:p>
            <a:pPr lvl="1"/>
            <a:r>
              <a:rPr lang="en-US" sz="2000" dirty="0" smtClean="0"/>
              <a:t>Many analytic data unavailable (e.g., metric on a compact CY3)</a:t>
            </a:r>
          </a:p>
          <a:p>
            <a:pPr lvl="1"/>
            <a:r>
              <a:rPr lang="en-US" sz="2000" dirty="0" err="1" smtClean="0"/>
              <a:t>Perturbative</a:t>
            </a:r>
            <a:r>
              <a:rPr lang="en-US" sz="2000" dirty="0" smtClean="0"/>
              <a:t> corrections past one loop are rarely known, but frequently important.</a:t>
            </a:r>
          </a:p>
          <a:p>
            <a:pPr lvl="1"/>
            <a:r>
              <a:rPr lang="en-US" sz="2000" dirty="0" err="1" smtClean="0"/>
              <a:t>Perturbative</a:t>
            </a:r>
            <a:r>
              <a:rPr lang="en-US" sz="2000" dirty="0" smtClean="0"/>
              <a:t> and </a:t>
            </a:r>
            <a:r>
              <a:rPr lang="en-US" sz="2000" dirty="0" err="1" smtClean="0"/>
              <a:t>nonperturbative</a:t>
            </a:r>
            <a:r>
              <a:rPr lang="en-US" sz="2000" dirty="0" smtClean="0"/>
              <a:t> quantum effects often control the vacuum structure and potential.</a:t>
            </a:r>
          </a:p>
          <a:p>
            <a:pPr lvl="1"/>
            <a:r>
              <a:rPr lang="en-US" sz="2000" dirty="0" smtClean="0"/>
              <a:t>A huge arsenal of approximation schemes is used. But these are not always convergent parametric expansions.</a:t>
            </a:r>
          </a:p>
          <a:p>
            <a:r>
              <a:rPr lang="en-US" sz="2400" dirty="0" smtClean="0"/>
              <a:t>Extensive use of approximations, estimates, and assumptions creates ambiguity.</a:t>
            </a:r>
          </a:p>
          <a:p>
            <a:pPr lvl="1"/>
            <a:r>
              <a:rPr lang="en-US" sz="2000" dirty="0" smtClean="0"/>
              <a:t>Reasonable people may well disagree over whether a given model ‘exists’ or ‘works’.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0" y="2920437"/>
            <a:ext cx="1676400" cy="3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cf. talk by Sen</a:t>
            </a:r>
          </a:p>
        </p:txBody>
      </p:sp>
    </p:spTree>
    <p:extLst>
      <p:ext uri="{BB962C8B-B14F-4D97-AF65-F5344CB8AC3E}">
        <p14:creationId xmlns:p14="http://schemas.microsoft.com/office/powerpoint/2010/main" val="31960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Approximations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sz="2400" dirty="0" smtClean="0"/>
              <a:t>Classical</a:t>
            </a:r>
          </a:p>
          <a:p>
            <a:r>
              <a:rPr lang="en-US" sz="2400" dirty="0" smtClean="0"/>
              <a:t>Large radius</a:t>
            </a:r>
          </a:p>
          <a:p>
            <a:r>
              <a:rPr lang="en-US" sz="2400" dirty="0" smtClean="0"/>
              <a:t>Leading </a:t>
            </a:r>
            <a:r>
              <a:rPr lang="en-US" sz="2400" dirty="0" err="1" smtClean="0"/>
              <a:t>instanton</a:t>
            </a:r>
            <a:endParaRPr lang="en-US" sz="2400" dirty="0" smtClean="0"/>
          </a:p>
          <a:p>
            <a:r>
              <a:rPr lang="en-US" sz="2400" dirty="0" err="1" smtClean="0"/>
              <a:t>Noncompact</a:t>
            </a:r>
            <a:endParaRPr lang="en-US" sz="2400" dirty="0" smtClean="0"/>
          </a:p>
          <a:p>
            <a:r>
              <a:rPr lang="en-US" sz="2400" dirty="0" smtClean="0"/>
              <a:t>SUSY</a:t>
            </a:r>
          </a:p>
          <a:p>
            <a:r>
              <a:rPr lang="en-US" sz="2400" dirty="0" err="1" smtClean="0"/>
              <a:t>Minkowski</a:t>
            </a:r>
            <a:endParaRPr lang="en-US" sz="2400" dirty="0" smtClean="0"/>
          </a:p>
          <a:p>
            <a:r>
              <a:rPr lang="en-US" sz="2400" dirty="0" smtClean="0"/>
              <a:t>Decoupled</a:t>
            </a:r>
          </a:p>
          <a:p>
            <a:r>
              <a:rPr lang="en-US" sz="2400" dirty="0" smtClean="0"/>
              <a:t>Probe</a:t>
            </a:r>
          </a:p>
          <a:p>
            <a:r>
              <a:rPr lang="en-US" sz="2400" dirty="0" smtClean="0"/>
              <a:t>Dilute flux</a:t>
            </a:r>
          </a:p>
          <a:p>
            <a:r>
              <a:rPr lang="en-US" sz="2400" dirty="0" smtClean="0"/>
              <a:t>Large charge</a:t>
            </a:r>
          </a:p>
          <a:p>
            <a:r>
              <a:rPr lang="en-US" sz="2400" dirty="0" smtClean="0"/>
              <a:t>Smeared</a:t>
            </a:r>
          </a:p>
          <a:p>
            <a:r>
              <a:rPr lang="en-US" sz="2400" dirty="0" smtClean="0"/>
              <a:t>Adiabatic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83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Status summary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15400" cy="5791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Many </a:t>
            </a:r>
            <a:r>
              <a:rPr lang="en-US" sz="2400" dirty="0" smtClean="0">
                <a:solidFill>
                  <a:srgbClr val="0070C0"/>
                </a:solidFill>
              </a:rPr>
              <a:t>mechanisms</a:t>
            </a:r>
            <a:r>
              <a:rPr lang="en-US" sz="2400" dirty="0" smtClean="0"/>
              <a:t> for inflation in string theory have been identified.</a:t>
            </a:r>
          </a:p>
          <a:p>
            <a:r>
              <a:rPr lang="en-US" sz="2400" dirty="0" smtClean="0"/>
              <a:t>Totally explicit end-to-end computations of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 potential from topological data (including computing next-order corrections to show they are small) have not been achieved, but:</a:t>
            </a:r>
          </a:p>
          <a:p>
            <a:pPr lvl="1"/>
            <a:r>
              <a:rPr lang="en-US" sz="2000" dirty="0" smtClean="0"/>
              <a:t>solid progress is being made.</a:t>
            </a:r>
          </a:p>
          <a:p>
            <a:pPr lvl="1"/>
            <a:r>
              <a:rPr lang="en-US" sz="2000" dirty="0" smtClean="0"/>
              <a:t>indirect determination of the action has grown quite sophisticated</a:t>
            </a:r>
          </a:p>
          <a:p>
            <a:r>
              <a:rPr lang="en-US" sz="2400" dirty="0" smtClean="0"/>
              <a:t>There are string theory constructions both of large-field inflation and of small field inflation.  The technical challenges are rather different.  Far too early to try to judge which is more natural in string theory.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77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The state of the art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60960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(for type IIB string theory on an </a:t>
            </a:r>
            <a:r>
              <a:rPr lang="en-US" sz="2400" dirty="0" err="1" smtClean="0"/>
              <a:t>orientifold</a:t>
            </a:r>
            <a:r>
              <a:rPr lang="en-US" sz="2400" dirty="0" smtClean="0"/>
              <a:t> of a CY3: all other cases are strictly harder/less developed for this purpose)</a:t>
            </a:r>
          </a:p>
          <a:p>
            <a:r>
              <a:rPr lang="en-US" sz="2400" dirty="0" smtClean="0"/>
              <a:t>Specify </a:t>
            </a:r>
            <a:r>
              <a:rPr lang="en-US" sz="2400" dirty="0" err="1" smtClean="0"/>
              <a:t>compactification</a:t>
            </a:r>
            <a:r>
              <a:rPr lang="en-US" sz="2400" dirty="0" smtClean="0"/>
              <a:t>, at the level of Hodge numbers, </a:t>
            </a:r>
            <a:r>
              <a:rPr lang="en-US" sz="2400" dirty="0" err="1" smtClean="0"/>
              <a:t>orientifold</a:t>
            </a:r>
            <a:r>
              <a:rPr lang="en-US" sz="2400" dirty="0" smtClean="0"/>
              <a:t> actions, D-</a:t>
            </a:r>
            <a:r>
              <a:rPr lang="en-US" sz="2400" dirty="0" err="1" smtClean="0"/>
              <a:t>brane</a:t>
            </a:r>
            <a:r>
              <a:rPr lang="en-US" sz="2400" dirty="0" smtClean="0"/>
              <a:t> configurations.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Assume</a:t>
            </a:r>
            <a:r>
              <a:rPr lang="en-US" sz="2400" dirty="0" smtClean="0"/>
              <a:t> that generic 3-form flux stabilizes the complex structure moduli and </a:t>
            </a:r>
            <a:r>
              <a:rPr lang="en-US" sz="2400" dirty="0" err="1" smtClean="0"/>
              <a:t>axiodilaton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Compute potential for </a:t>
            </a:r>
            <a:r>
              <a:rPr lang="en-US" sz="2400" dirty="0" err="1" smtClean="0"/>
              <a:t>Kähler</a:t>
            </a:r>
            <a:r>
              <a:rPr lang="en-US" sz="2400" dirty="0" smtClean="0"/>
              <a:t> moduli and D-</a:t>
            </a:r>
            <a:r>
              <a:rPr lang="en-US" sz="2400" dirty="0" err="1" smtClean="0"/>
              <a:t>brane</a:t>
            </a:r>
            <a:r>
              <a:rPr lang="en-US" sz="2400" dirty="0" smtClean="0"/>
              <a:t> positions, with contributions from (some of)</a:t>
            </a:r>
          </a:p>
          <a:p>
            <a:pPr lvl="1"/>
            <a:r>
              <a:rPr lang="en-US" sz="2000" dirty="0" smtClean="0"/>
              <a:t>Euclidean D-</a:t>
            </a:r>
            <a:r>
              <a:rPr lang="en-US" sz="2000" dirty="0" err="1" smtClean="0"/>
              <a:t>branes</a:t>
            </a:r>
            <a:r>
              <a:rPr lang="en-US" sz="2000" dirty="0" smtClean="0"/>
              <a:t>, or </a:t>
            </a:r>
            <a:r>
              <a:rPr lang="en-US" sz="2000" dirty="0" err="1" smtClean="0"/>
              <a:t>gaugino</a:t>
            </a:r>
            <a:r>
              <a:rPr lang="en-US" sz="2000" dirty="0" smtClean="0"/>
              <a:t> condensation on seven-</a:t>
            </a:r>
            <a:r>
              <a:rPr lang="en-US" sz="2000" dirty="0" err="1" smtClean="0"/>
              <a:t>branes</a:t>
            </a:r>
            <a:r>
              <a:rPr lang="en-US" sz="2000" dirty="0" smtClean="0"/>
              <a:t>.  Arithmetic genus condition </a:t>
            </a:r>
            <a:r>
              <a:rPr lang="en-US" sz="2000" dirty="0" smtClean="0">
                <a:solidFill>
                  <a:srgbClr val="7030A0"/>
                </a:solidFill>
              </a:rPr>
              <a:t>occasionally checked</a:t>
            </a:r>
            <a:r>
              <a:rPr lang="en-US" sz="2000" dirty="0" smtClean="0"/>
              <a:t>; </a:t>
            </a:r>
            <a:r>
              <a:rPr lang="en-US" sz="2000" dirty="0" err="1" smtClean="0"/>
              <a:t>Pfaffian</a:t>
            </a:r>
            <a:r>
              <a:rPr lang="en-US" sz="2000" dirty="0" smtClean="0"/>
              <a:t> </a:t>
            </a:r>
            <a:r>
              <a:rPr lang="en-US" sz="2000" dirty="0" err="1" smtClean="0"/>
              <a:t>prefactor</a:t>
            </a:r>
            <a:r>
              <a:rPr lang="en-US" sz="2000" dirty="0" smtClean="0"/>
              <a:t> rarely computed, </a:t>
            </a:r>
            <a:r>
              <a:rPr lang="en-US" sz="2000" dirty="0" smtClean="0">
                <a:solidFill>
                  <a:srgbClr val="7030A0"/>
                </a:solidFill>
              </a:rPr>
              <a:t>assumed</a:t>
            </a:r>
            <a:r>
              <a:rPr lang="en-US" sz="2000" dirty="0" smtClean="0"/>
              <a:t> ~O(1).</a:t>
            </a:r>
          </a:p>
          <a:p>
            <a:pPr lvl="1"/>
            <a:r>
              <a:rPr lang="en-US" sz="2000" dirty="0" smtClean="0"/>
              <a:t>The (</a:t>
            </a:r>
            <a:r>
              <a:rPr lang="en-US" sz="2000" dirty="0" smtClean="0">
                <a:sym typeface="Symbol"/>
              </a:rPr>
              <a:t>)</a:t>
            </a:r>
            <a:r>
              <a:rPr lang="en-US" sz="2000" baseline="30000" dirty="0" smtClean="0">
                <a:sym typeface="Symbol"/>
              </a:rPr>
              <a:t>3</a:t>
            </a:r>
            <a:r>
              <a:rPr lang="en-US" sz="2000" dirty="0" smtClean="0">
                <a:sym typeface="Symbol"/>
              </a:rPr>
              <a:t> </a:t>
            </a:r>
            <a:r>
              <a:rPr lang="en-US" sz="2000" dirty="0" smtClean="0"/>
              <a:t>Riemann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correction.</a:t>
            </a:r>
          </a:p>
          <a:p>
            <a:pPr lvl="1"/>
            <a:r>
              <a:rPr lang="en-US" sz="2000" dirty="0" smtClean="0"/>
              <a:t>Other </a:t>
            </a:r>
            <a:r>
              <a:rPr lang="en-US" sz="2000" dirty="0" smtClean="0">
                <a:solidFill>
                  <a:srgbClr val="7030A0"/>
                </a:solidFill>
              </a:rPr>
              <a:t>less-characterized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 corrections</a:t>
            </a:r>
          </a:p>
          <a:p>
            <a:pPr lvl="1"/>
            <a:r>
              <a:rPr lang="en-US" sz="2000" dirty="0" smtClean="0">
                <a:sym typeface="Symbol"/>
              </a:rPr>
              <a:t>String loop corrections at </a:t>
            </a:r>
            <a:r>
              <a:rPr lang="en-US" sz="2000" dirty="0" smtClean="0">
                <a:solidFill>
                  <a:srgbClr val="7030A0"/>
                </a:solidFill>
                <a:sym typeface="Symbol"/>
              </a:rPr>
              <a:t>one</a:t>
            </a:r>
            <a:r>
              <a:rPr lang="en-US" sz="2000" dirty="0" smtClean="0">
                <a:sym typeface="Symbol"/>
              </a:rPr>
              <a:t> loop.  Often one takes a form </a:t>
            </a:r>
            <a:r>
              <a:rPr lang="en-US" sz="2000" dirty="0" smtClean="0">
                <a:solidFill>
                  <a:srgbClr val="7030A0"/>
                </a:solidFill>
                <a:sym typeface="Symbol"/>
              </a:rPr>
              <a:t>conjectured</a:t>
            </a:r>
            <a:r>
              <a:rPr lang="en-US" sz="2000" dirty="0" smtClean="0">
                <a:sym typeface="Symbol"/>
              </a:rPr>
              <a:t> based on toroidal </a:t>
            </a:r>
            <a:r>
              <a:rPr lang="en-US" sz="2000" dirty="0" err="1" smtClean="0">
                <a:sym typeface="Symbol"/>
              </a:rPr>
              <a:t>orientifolds</a:t>
            </a:r>
            <a:r>
              <a:rPr lang="en-US" sz="2000" dirty="0" smtClean="0">
                <a:sym typeface="Symbol"/>
              </a:rPr>
              <a:t>.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74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The state of the art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9436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(for type IIB string theory on an </a:t>
            </a:r>
            <a:r>
              <a:rPr lang="en-US" sz="2400" dirty="0" err="1" smtClean="0"/>
              <a:t>orientifold</a:t>
            </a:r>
            <a:r>
              <a:rPr lang="en-US" sz="2400" dirty="0" smtClean="0"/>
              <a:t> of a CY3: all other cases are strictly harder/less developed for this purpose)</a:t>
            </a:r>
          </a:p>
          <a:p>
            <a:pPr>
              <a:buNone/>
            </a:pPr>
            <a:r>
              <a:rPr lang="en-US" sz="2400" dirty="0" smtClean="0"/>
              <a:t>With this approximation to the effective action:</a:t>
            </a:r>
          </a:p>
          <a:p>
            <a:r>
              <a:rPr lang="en-US" sz="2400" dirty="0" smtClean="0"/>
              <a:t>Establish existence of a local minimum of the moduli potential.  Typically AdS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, either SUSY or non-SUSY.</a:t>
            </a:r>
          </a:p>
          <a:p>
            <a:pPr lvl="1"/>
            <a:r>
              <a:rPr lang="en-US" sz="2000" dirty="0" smtClean="0"/>
              <a:t>In few-moduli cases, this is clean.</a:t>
            </a:r>
          </a:p>
          <a:p>
            <a:pPr lvl="1"/>
            <a:r>
              <a:rPr lang="en-US" sz="2000" dirty="0" smtClean="0"/>
              <a:t>In many-moduli cases, potential instabilities are often underestimated.</a:t>
            </a:r>
          </a:p>
          <a:p>
            <a:r>
              <a:rPr lang="en-US" sz="2400" dirty="0" smtClean="0"/>
              <a:t>Argue for the possibility of ‘uplifting’ to de Sitter.</a:t>
            </a:r>
          </a:p>
          <a:p>
            <a:pPr lvl="1"/>
            <a:r>
              <a:rPr lang="en-US" sz="2000" dirty="0" smtClean="0"/>
              <a:t>Simplest module for uplifting: anti-D3-brane in </a:t>
            </a:r>
            <a:r>
              <a:rPr lang="en-US" sz="2000" dirty="0" err="1" smtClean="0"/>
              <a:t>Klebanov-Strassler</a:t>
            </a:r>
            <a:r>
              <a:rPr lang="en-US" sz="2000" dirty="0" smtClean="0"/>
              <a:t> (or similar). </a:t>
            </a:r>
            <a:endParaRPr lang="en-US" sz="1600" dirty="0" smtClean="0"/>
          </a:p>
          <a:p>
            <a:pPr lvl="1"/>
            <a:r>
              <a:rPr lang="en-US" sz="2000" dirty="0" smtClean="0"/>
              <a:t>This module is reasonable in </a:t>
            </a:r>
            <a:r>
              <a:rPr lang="en-US" sz="2000" dirty="0" err="1" smtClean="0"/>
              <a:t>compactifications</a:t>
            </a:r>
            <a:r>
              <a:rPr lang="en-US" sz="2000" dirty="0" smtClean="0"/>
              <a:t> admitting highly warped regions</a:t>
            </a:r>
          </a:p>
          <a:p>
            <a:pPr lvl="1"/>
            <a:r>
              <a:rPr lang="en-US" sz="2000" dirty="0" smtClean="0"/>
              <a:t>Instabilities arising on uplifting are often underestimated.</a:t>
            </a:r>
          </a:p>
          <a:p>
            <a:pPr lvl="2">
              <a:buNone/>
            </a:pPr>
            <a:endParaRPr lang="en-US" sz="16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49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The state of the art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791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(for type IIB string theory on an </a:t>
            </a:r>
            <a:r>
              <a:rPr lang="en-US" sz="2400" dirty="0" err="1" smtClean="0"/>
              <a:t>orientifold</a:t>
            </a:r>
            <a:r>
              <a:rPr lang="en-US" sz="2400" dirty="0" smtClean="0"/>
              <a:t> of a CY3: all other cases are strictly harder/less developed for this purpose)</a:t>
            </a:r>
          </a:p>
          <a:p>
            <a:pPr>
              <a:buNone/>
            </a:pPr>
            <a:r>
              <a:rPr lang="en-US" sz="2400" dirty="0" smtClean="0"/>
              <a:t>In this setting, identify an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 candidate and compute its potential.</a:t>
            </a:r>
          </a:p>
          <a:p>
            <a:pPr>
              <a:buNone/>
            </a:pPr>
            <a:r>
              <a:rPr lang="en-US" sz="2400" dirty="0" smtClean="0"/>
              <a:t>Many challenges:</a:t>
            </a:r>
          </a:p>
          <a:p>
            <a:r>
              <a:rPr lang="en-US" sz="2400" dirty="0" smtClean="0"/>
              <a:t>Physical effects that give mass to the moduli fields also give an undesirably large mass to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.</a:t>
            </a:r>
            <a:endParaRPr lang="en-US" sz="2000" dirty="0" smtClean="0"/>
          </a:p>
          <a:p>
            <a:r>
              <a:rPr lang="en-US" sz="2400" dirty="0" smtClean="0"/>
              <a:t>‘Stabilized’ moduli shift or fluctuate during inflation.</a:t>
            </a:r>
          </a:p>
          <a:p>
            <a:r>
              <a:rPr lang="en-US" sz="2400" dirty="0" smtClean="0"/>
              <a:t>Inflationary energy breaks supersymmetry.</a:t>
            </a:r>
          </a:p>
          <a:p>
            <a:r>
              <a:rPr lang="en-US" sz="2400" dirty="0" smtClean="0"/>
              <a:t>Inflationary energy </a:t>
            </a:r>
            <a:r>
              <a:rPr lang="en-US" sz="2400" dirty="0" err="1" smtClean="0"/>
              <a:t>backreacts</a:t>
            </a:r>
            <a:r>
              <a:rPr lang="en-US" sz="2400" dirty="0" smtClean="0"/>
              <a:t> on the compactification.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37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CMB_Timeline300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9219" y="2887335"/>
            <a:ext cx="863981" cy="77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 contrast="2000"/>
          </a:blip>
          <a:srcRect/>
          <a:stretch>
            <a:fillRect/>
          </a:stretch>
        </p:blipFill>
        <p:spPr bwMode="auto">
          <a:xfrm rot="20310196">
            <a:off x="961997" y="2391685"/>
            <a:ext cx="1177555" cy="104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3" descr="Pictur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8600" y="1981200"/>
            <a:ext cx="974034" cy="77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57200" y="4204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 example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nflation in string theory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2296758"/>
      </p:ext>
    </p:extLst>
  </p:cSld>
  <p:clrMapOvr>
    <a:masterClrMapping/>
  </p:clrMapOvr>
  <p:transition advTm="171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581620" y="1887468"/>
            <a:ext cx="3523560" cy="1887880"/>
            <a:chOff x="958487" y="2217055"/>
            <a:chExt cx="3300413" cy="1752600"/>
          </a:xfrm>
          <a:gradFill>
            <a:gsLst>
              <a:gs pos="50000">
                <a:srgbClr val="663300">
                  <a:alpha val="73000"/>
                </a:srgbClr>
              </a:gs>
              <a:gs pos="10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16200000" scaled="1"/>
          </a:gradFill>
        </p:grpSpPr>
        <p:sp>
          <p:nvSpPr>
            <p:cNvPr id="25" name="Freeform 24"/>
            <p:cNvSpPr>
              <a:spLocks/>
            </p:cNvSpPr>
            <p:nvPr/>
          </p:nvSpPr>
          <p:spPr bwMode="auto">
            <a:xfrm rot="189006">
              <a:off x="958487" y="2217055"/>
              <a:ext cx="3300413" cy="1752600"/>
            </a:xfrm>
            <a:custGeom>
              <a:avLst/>
              <a:gdLst>
                <a:gd name="T0" fmla="*/ 2995760 w 1560"/>
                <a:gd name="T1" fmla="*/ 0 h 560"/>
                <a:gd name="T2" fmla="*/ 50776 w 1560"/>
                <a:gd name="T3" fmla="*/ 1502228 h 560"/>
                <a:gd name="T4" fmla="*/ 3300413 w 1560"/>
                <a:gd name="T5" fmla="*/ 1502228 h 560"/>
                <a:gd name="T6" fmla="*/ 0 60000 65536"/>
                <a:gd name="T7" fmla="*/ 0 60000 65536"/>
                <a:gd name="T8" fmla="*/ 0 60000 65536"/>
                <a:gd name="T9" fmla="*/ 0 w 1560"/>
                <a:gd name="T10" fmla="*/ 0 h 560"/>
                <a:gd name="T11" fmla="*/ 1560 w 1560"/>
                <a:gd name="T12" fmla="*/ 560 h 5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0" h="560">
                  <a:moveTo>
                    <a:pt x="1416" y="0"/>
                  </a:moveTo>
                  <a:cubicBezTo>
                    <a:pt x="708" y="200"/>
                    <a:pt x="0" y="400"/>
                    <a:pt x="24" y="480"/>
                  </a:cubicBezTo>
                  <a:cubicBezTo>
                    <a:pt x="48" y="560"/>
                    <a:pt x="804" y="520"/>
                    <a:pt x="1560" y="4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auto">
            <a:xfrm flipH="1" flipV="1">
              <a:off x="3093661" y="3464811"/>
              <a:ext cx="42863" cy="53546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D60093"/>
                </a:solidFill>
              </a:endParaRPr>
            </a:p>
          </p:txBody>
        </p:sp>
      </p:grpSp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543800" cy="990600"/>
          </a:xfrm>
        </p:spPr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D-brane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Picture 13" descr="calabi-ya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 rot="1303437">
            <a:off x="5515714" y="1365198"/>
            <a:ext cx="25431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5"/>
          <p:cNvSpPr>
            <a:spLocks noChangeArrowheads="1"/>
          </p:cNvSpPr>
          <p:nvPr/>
        </p:nvSpPr>
        <p:spPr bwMode="auto">
          <a:xfrm flipH="1" flipV="1">
            <a:off x="4191000" y="3124200"/>
            <a:ext cx="76200" cy="76200"/>
          </a:xfrm>
          <a:prstGeom prst="ellipse">
            <a:avLst/>
          </a:prstGeom>
          <a:solidFill>
            <a:srgbClr val="0066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D6009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5200" y="3810000"/>
            <a:ext cx="1373005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smtClean="0"/>
              <a:t>Calabi-Yau </a:t>
            </a:r>
          </a:p>
          <a:p>
            <a:r>
              <a:rPr lang="en-US" sz="1800" smtClean="0"/>
              <a:t> space (6d)</a:t>
            </a:r>
            <a:endParaRPr lang="en-US" sz="1800"/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3882732" y="2743200"/>
            <a:ext cx="114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66FF"/>
                </a:solidFill>
              </a:rPr>
              <a:t>D3-brane</a:t>
            </a: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 rot="20370524">
            <a:off x="3150160" y="2259738"/>
            <a:ext cx="122276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smtClean="0"/>
              <a:t>cone (6d)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905000" y="1066800"/>
            <a:ext cx="5134108" cy="32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Kachru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Kallosh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Linde, Maldacena, L.M., Trivedi 03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76200" y="5660969"/>
            <a:ext cx="7878010" cy="108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Baumann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Dymarsky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Klebanov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Maldacena, L.M.,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Murugan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06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Krause,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Pajer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07; Baumann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Dymarsky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Klebanov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L.M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 07; Panda, Sami,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Tsujikawa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07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Baumann,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Dymarsky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Kachru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Klebanov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L.M. 08, 09, 10; Ali et al. 08, 10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Agarwal, Bean, L.M., Xu 11;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Renaux-Petel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L.M., Xu 12</a:t>
            </a:r>
          </a:p>
        </p:txBody>
      </p:sp>
    </p:spTree>
    <p:extLst>
      <p:ext uri="{BB962C8B-B14F-4D97-AF65-F5344CB8AC3E}">
        <p14:creationId xmlns:p14="http://schemas.microsoft.com/office/powerpoint/2010/main" val="1937574855"/>
      </p:ext>
    </p:extLst>
  </p:cSld>
  <p:clrMapOvr>
    <a:masterClrMapping/>
  </p:clrMapOvr>
  <p:transition advTm="140573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581620" y="1887468"/>
            <a:ext cx="3523560" cy="1887880"/>
            <a:chOff x="958487" y="2217055"/>
            <a:chExt cx="3300413" cy="1752600"/>
          </a:xfrm>
          <a:gradFill>
            <a:gsLst>
              <a:gs pos="50000">
                <a:srgbClr val="663300">
                  <a:alpha val="73000"/>
                </a:srgbClr>
              </a:gs>
              <a:gs pos="10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16200000" scaled="1"/>
          </a:gradFill>
        </p:grpSpPr>
        <p:sp>
          <p:nvSpPr>
            <p:cNvPr id="25" name="Freeform 24"/>
            <p:cNvSpPr>
              <a:spLocks/>
            </p:cNvSpPr>
            <p:nvPr/>
          </p:nvSpPr>
          <p:spPr bwMode="auto">
            <a:xfrm rot="189006">
              <a:off x="958487" y="2217055"/>
              <a:ext cx="3300413" cy="1752600"/>
            </a:xfrm>
            <a:custGeom>
              <a:avLst/>
              <a:gdLst>
                <a:gd name="T0" fmla="*/ 2995760 w 1560"/>
                <a:gd name="T1" fmla="*/ 0 h 560"/>
                <a:gd name="T2" fmla="*/ 50776 w 1560"/>
                <a:gd name="T3" fmla="*/ 1502228 h 560"/>
                <a:gd name="T4" fmla="*/ 3300413 w 1560"/>
                <a:gd name="T5" fmla="*/ 1502228 h 560"/>
                <a:gd name="T6" fmla="*/ 0 60000 65536"/>
                <a:gd name="T7" fmla="*/ 0 60000 65536"/>
                <a:gd name="T8" fmla="*/ 0 60000 65536"/>
                <a:gd name="T9" fmla="*/ 0 w 1560"/>
                <a:gd name="T10" fmla="*/ 0 h 560"/>
                <a:gd name="T11" fmla="*/ 1560 w 1560"/>
                <a:gd name="T12" fmla="*/ 560 h 5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0" h="560">
                  <a:moveTo>
                    <a:pt x="1416" y="0"/>
                  </a:moveTo>
                  <a:cubicBezTo>
                    <a:pt x="708" y="200"/>
                    <a:pt x="0" y="400"/>
                    <a:pt x="24" y="480"/>
                  </a:cubicBezTo>
                  <a:cubicBezTo>
                    <a:pt x="48" y="560"/>
                    <a:pt x="804" y="520"/>
                    <a:pt x="1560" y="4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auto">
            <a:xfrm flipH="1" flipV="1">
              <a:off x="3093661" y="3464811"/>
              <a:ext cx="42863" cy="53546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D60093"/>
                </a:solidFill>
              </a:endParaRPr>
            </a:p>
          </p:txBody>
        </p:sp>
      </p:grpSp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543800" cy="990600"/>
          </a:xfrm>
        </p:spPr>
        <p:txBody>
          <a:bodyPr/>
          <a:lstStyle/>
          <a:p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D-brane </a:t>
            </a: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Picture 13" descr="calabi-ya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 rot="1303437">
            <a:off x="5515714" y="1365198"/>
            <a:ext cx="25431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5"/>
          <p:cNvSpPr>
            <a:spLocks noChangeArrowheads="1"/>
          </p:cNvSpPr>
          <p:nvPr/>
        </p:nvSpPr>
        <p:spPr bwMode="auto">
          <a:xfrm flipH="1" flipV="1">
            <a:off x="4191000" y="3124200"/>
            <a:ext cx="76200" cy="76200"/>
          </a:xfrm>
          <a:prstGeom prst="ellipse">
            <a:avLst/>
          </a:prstGeom>
          <a:solidFill>
            <a:srgbClr val="0066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D60093"/>
              </a:solidFill>
            </a:endParaRPr>
          </a:p>
        </p:txBody>
      </p:sp>
      <p:pic>
        <p:nvPicPr>
          <p:cNvPr id="2132994" name="Picture 2"/>
          <p:cNvPicPr>
            <a:picLocks noChangeAspect="1" noChangeArrowheads="1"/>
          </p:cNvPicPr>
          <p:nvPr/>
        </p:nvPicPr>
        <p:blipFill>
          <a:blip r:embed="rId4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029200"/>
            <a:ext cx="3648075" cy="59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2995" name="Picture 3"/>
          <p:cNvPicPr>
            <a:picLocks noChangeAspect="1" noChangeArrowheads="1"/>
          </p:cNvPicPr>
          <p:nvPr/>
        </p:nvPicPr>
        <p:blipFill>
          <a:blip r:embed="rId5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5105400"/>
            <a:ext cx="3819525" cy="45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 bwMode="auto">
          <a:xfrm rot="16200000" flipH="1">
            <a:off x="4762500" y="4762500"/>
            <a:ext cx="609600" cy="76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6200000" flipH="1">
            <a:off x="1600200" y="4419600"/>
            <a:ext cx="838200" cy="838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10000" y="3987225"/>
            <a:ext cx="2057400" cy="584775"/>
          </a:xfrm>
          <a:prstGeom prst="rect">
            <a:avLst/>
          </a:prstGeom>
          <a:solidFill>
            <a:srgbClr val="8FE2FF"/>
          </a:solidFill>
          <a:ln w="9525">
            <a:noFill/>
            <a:miter lim="800000"/>
            <a:headEnd/>
            <a:tailEnd/>
          </a:ln>
          <a:effectLst>
            <a:outerShdw blurRad="139700" dist="38100" dir="192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smtClean="0"/>
              <a:t>Dimensions fixed by geometry of cone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 rot="21139626">
            <a:off x="321181" y="3921955"/>
            <a:ext cx="2121049" cy="584775"/>
          </a:xfrm>
          <a:prstGeom prst="rect">
            <a:avLst/>
          </a:prstGeom>
          <a:solidFill>
            <a:srgbClr val="8FE2FF"/>
          </a:solidFill>
          <a:ln w="9525">
            <a:noFill/>
            <a:miter lim="800000"/>
            <a:headEnd/>
            <a:tailEnd/>
          </a:ln>
          <a:effectLst>
            <a:outerShdw blurRad="139700" dist="38100" dir="192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smtClean="0"/>
              <a:t>coefficients dictated by details of bulk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5638800"/>
            <a:ext cx="4953000" cy="76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Ceresole, Dall'Agata, D'Auria, Ferrara 99</a:t>
            </a:r>
            <a:endParaRPr lang="en-US" sz="14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Baumann,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Dymarsky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Kachru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Klebanov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L.M. 08, 09, 10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Gandhi, L.M., </a:t>
            </a:r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Sjörs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 11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15200" y="3810000"/>
            <a:ext cx="1373005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smtClean="0"/>
              <a:t>Calabi-Yau </a:t>
            </a:r>
          </a:p>
          <a:p>
            <a:r>
              <a:rPr lang="en-US" sz="1800" smtClean="0"/>
              <a:t> space (6d)</a:t>
            </a:r>
            <a:endParaRPr lang="en-US" sz="1800"/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3882732" y="2743200"/>
            <a:ext cx="114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66FF"/>
                </a:solidFill>
              </a:rPr>
              <a:t>D3-brane</a:t>
            </a: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 rot="20370524">
            <a:off x="3150160" y="2259738"/>
            <a:ext cx="122276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smtClean="0"/>
              <a:t>cone (6d)</a:t>
            </a:r>
          </a:p>
        </p:txBody>
      </p:sp>
    </p:spTree>
    <p:extLst>
      <p:ext uri="{BB962C8B-B14F-4D97-AF65-F5344CB8AC3E}">
        <p14:creationId xmlns:p14="http://schemas.microsoft.com/office/powerpoint/2010/main" val="10405741"/>
      </p:ext>
    </p:extLst>
  </p:cSld>
  <p:clrMapOvr>
    <a:masterClrMapping/>
  </p:clrMapOvr>
  <p:transition advTm="14057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Quantum gravity and 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the Planck scale 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228600" y="5181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Perturbative quantum gravity is ultraviolet-divergent: calculations give infinities at high energy.</a:t>
            </a:r>
            <a:endParaRPr lang="en-US" sz="2400" dirty="0"/>
          </a:p>
          <a:p>
            <a:r>
              <a:rPr lang="en-US" sz="2400" dirty="0" smtClean="0"/>
              <a:t>To subtract these infinities, infinitely many parameters must be adjusted: the theory is non-</a:t>
            </a:r>
            <a:r>
              <a:rPr lang="en-US" sz="2400" dirty="0" err="1" smtClean="0"/>
              <a:t>renormalizable</a:t>
            </a:r>
            <a:r>
              <a:rPr lang="en-US" sz="2400" dirty="0" smtClean="0"/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1676400"/>
            <a:ext cx="7467600" cy="3555292"/>
            <a:chOff x="609600" y="2667000"/>
            <a:chExt cx="7467600" cy="3555292"/>
          </a:xfrm>
        </p:grpSpPr>
        <p:sp>
          <p:nvSpPr>
            <p:cNvPr id="142" name="TextBox 141"/>
            <p:cNvSpPr txBox="1"/>
            <p:nvPr/>
          </p:nvSpPr>
          <p:spPr>
            <a:xfrm>
              <a:off x="3352800" y="5181600"/>
              <a:ext cx="4191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0070C0"/>
                  </a:solidFill>
                </a:rPr>
                <a:t>Corrections more important at higher energies!</a:t>
              </a:r>
            </a:p>
          </p:txBody>
        </p:sp>
        <p:pic>
          <p:nvPicPr>
            <p:cNvPr id="149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-3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4953000"/>
              <a:ext cx="1981200" cy="12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28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0597767"/>
                </p:ext>
              </p:extLst>
            </p:nvPr>
          </p:nvGraphicFramePr>
          <p:xfrm>
            <a:off x="3200400" y="4059237"/>
            <a:ext cx="1055688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5107" name="Equation" r:id="rId4" imgW="393480" imgH="304560" progId="Equation.DSMT4">
                    <p:embed/>
                  </p:oleObj>
                </mc:Choice>
                <mc:Fallback>
                  <p:oleObj name="Equation" r:id="rId4" imgW="39348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4059237"/>
                          <a:ext cx="1055688" cy="817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8197194"/>
                </p:ext>
              </p:extLst>
            </p:nvPr>
          </p:nvGraphicFramePr>
          <p:xfrm>
            <a:off x="1447800" y="4229100"/>
            <a:ext cx="544512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5108" name="Equation" r:id="rId6" imgW="203040" imgH="241200" progId="Equation.DSMT4">
                    <p:embed/>
                  </p:oleObj>
                </mc:Choice>
                <mc:Fallback>
                  <p:oleObj name="Equation" r:id="rId6" imgW="2030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4229100"/>
                          <a:ext cx="544512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9976263"/>
                </p:ext>
              </p:extLst>
            </p:nvPr>
          </p:nvGraphicFramePr>
          <p:xfrm>
            <a:off x="5181600" y="4059237"/>
            <a:ext cx="1055688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5109" name="Equation" r:id="rId8" imgW="393480" imgH="304560" progId="Equation.DSMT4">
                    <p:embed/>
                  </p:oleObj>
                </mc:Choice>
                <mc:Fallback>
                  <p:oleObj name="Equation" r:id="rId8" imgW="39348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1600" y="4059237"/>
                          <a:ext cx="1055688" cy="817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9" name="Group 273"/>
            <p:cNvGrpSpPr/>
            <p:nvPr/>
          </p:nvGrpSpPr>
          <p:grpSpPr>
            <a:xfrm>
              <a:off x="5257800" y="2667000"/>
              <a:ext cx="838200" cy="1371600"/>
              <a:chOff x="6477000" y="2438400"/>
              <a:chExt cx="1600200" cy="2743200"/>
            </a:xfrm>
          </p:grpSpPr>
          <p:grpSp>
            <p:nvGrpSpPr>
              <p:cNvPr id="340" name="Group 126"/>
              <p:cNvGrpSpPr/>
              <p:nvPr/>
            </p:nvGrpSpPr>
            <p:grpSpPr>
              <a:xfrm>
                <a:off x="6477000" y="2438400"/>
                <a:ext cx="1600200" cy="2743200"/>
                <a:chOff x="3733800" y="1981200"/>
                <a:chExt cx="2057400" cy="3657600"/>
              </a:xfrm>
            </p:grpSpPr>
            <p:cxnSp>
              <p:nvCxnSpPr>
                <p:cNvPr id="397" name="Straight Connector 396"/>
                <p:cNvCxnSpPr/>
                <p:nvPr/>
              </p:nvCxnSpPr>
              <p:spPr bwMode="auto">
                <a:xfrm rot="16200000" flipH="1">
                  <a:off x="1943100" y="3771900"/>
                  <a:ext cx="3657600" cy="762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/>
                <p:cNvCxnSpPr/>
                <p:nvPr/>
              </p:nvCxnSpPr>
              <p:spPr bwMode="auto">
                <a:xfrm rot="16200000" flipH="1">
                  <a:off x="3924300" y="3771900"/>
                  <a:ext cx="3657600" cy="762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399" name="Group 123"/>
                <p:cNvGrpSpPr/>
                <p:nvPr/>
              </p:nvGrpSpPr>
              <p:grpSpPr>
                <a:xfrm>
                  <a:off x="3886203" y="2571970"/>
                  <a:ext cx="1787122" cy="2139347"/>
                  <a:chOff x="3886203" y="2571970"/>
                  <a:chExt cx="1787122" cy="2139347"/>
                </a:xfrm>
              </p:grpSpPr>
              <p:grpSp>
                <p:nvGrpSpPr>
                  <p:cNvPr id="400" name="Group 45"/>
                  <p:cNvGrpSpPr/>
                  <p:nvPr/>
                </p:nvGrpSpPr>
                <p:grpSpPr>
                  <a:xfrm rot="18992605">
                    <a:off x="4087516" y="2571970"/>
                    <a:ext cx="1370845" cy="1353277"/>
                    <a:chOff x="5638800" y="3276600"/>
                    <a:chExt cx="1524000" cy="1524000"/>
                  </a:xfrm>
                </p:grpSpPr>
                <p:grpSp>
                  <p:nvGrpSpPr>
                    <p:cNvPr id="414" name="Group 29"/>
                    <p:cNvGrpSpPr/>
                    <p:nvPr/>
                  </p:nvGrpSpPr>
                  <p:grpSpPr>
                    <a:xfrm>
                      <a:off x="5638800" y="3276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24" name="Curved Connector 423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25" name="Curved Connector 424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15" name="Group 36"/>
                    <p:cNvGrpSpPr/>
                    <p:nvPr/>
                  </p:nvGrpSpPr>
                  <p:grpSpPr>
                    <a:xfrm>
                      <a:off x="6019800" y="3657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22" name="Curved Connector 421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23" name="Curved Connector 422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16" name="Group 39"/>
                    <p:cNvGrpSpPr/>
                    <p:nvPr/>
                  </p:nvGrpSpPr>
                  <p:grpSpPr>
                    <a:xfrm>
                      <a:off x="6400800" y="4038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20" name="Curved Connector 419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21" name="Curved Connector 420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17" name="Group 42"/>
                    <p:cNvGrpSpPr/>
                    <p:nvPr/>
                  </p:nvGrpSpPr>
                  <p:grpSpPr>
                    <a:xfrm>
                      <a:off x="6781800" y="4419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18" name="Curved Connector 417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19" name="Curved Connector 418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  <p:grpSp>
                <p:nvGrpSpPr>
                  <p:cNvPr id="401" name="Group 122"/>
                  <p:cNvGrpSpPr/>
                  <p:nvPr/>
                </p:nvGrpSpPr>
                <p:grpSpPr>
                  <a:xfrm>
                    <a:off x="3886203" y="4343399"/>
                    <a:ext cx="1787122" cy="367918"/>
                    <a:chOff x="3879383" y="3445646"/>
                    <a:chExt cx="1787122" cy="367918"/>
                  </a:xfrm>
                </p:grpSpPr>
                <p:grpSp>
                  <p:nvGrpSpPr>
                    <p:cNvPr id="402" name="Group 29"/>
                    <p:cNvGrpSpPr/>
                    <p:nvPr/>
                  </p:nvGrpSpPr>
                  <p:grpSpPr>
                    <a:xfrm rot="18992605">
                      <a:off x="3879383" y="3445646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12" name="Curved Connector 411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13" name="Curved Connector 412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03" name="Group 36"/>
                    <p:cNvGrpSpPr/>
                    <p:nvPr/>
                  </p:nvGrpSpPr>
                  <p:grpSpPr>
                    <a:xfrm rot="18992605">
                      <a:off x="4360853" y="3455512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10" name="Curved Connector 409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11" name="Curved Connector 410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04" name="Group 39"/>
                    <p:cNvGrpSpPr/>
                    <p:nvPr/>
                  </p:nvGrpSpPr>
                  <p:grpSpPr>
                    <a:xfrm rot="18992605">
                      <a:off x="4842323" y="3465378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08" name="Curved Connector 407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09" name="Curved Connector 408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405" name="Group 42"/>
                    <p:cNvGrpSpPr/>
                    <p:nvPr/>
                  </p:nvGrpSpPr>
                  <p:grpSpPr>
                    <a:xfrm rot="18992605">
                      <a:off x="5323793" y="3475244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406" name="Curved Connector 405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07" name="Curved Connector 406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341" name="Group 156"/>
              <p:cNvGrpSpPr/>
              <p:nvPr/>
            </p:nvGrpSpPr>
            <p:grpSpPr>
              <a:xfrm rot="13463007">
                <a:off x="6607570" y="3566243"/>
                <a:ext cx="653464" cy="639911"/>
                <a:chOff x="5638800" y="3276600"/>
                <a:chExt cx="1524000" cy="1524000"/>
              </a:xfrm>
            </p:grpSpPr>
            <p:grpSp>
              <p:nvGrpSpPr>
                <p:cNvPr id="385" name="Group 29"/>
                <p:cNvGrpSpPr/>
                <p:nvPr/>
              </p:nvGrpSpPr>
              <p:grpSpPr>
                <a:xfrm>
                  <a:off x="5638800" y="3276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95" name="Curved Connector 394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96" name="Curved Connector 395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86" name="Group 36"/>
                <p:cNvGrpSpPr/>
                <p:nvPr/>
              </p:nvGrpSpPr>
              <p:grpSpPr>
                <a:xfrm>
                  <a:off x="6019800" y="3657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93" name="Curved Connector 392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94" name="Curved Connector 393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87" name="Group 39"/>
                <p:cNvGrpSpPr/>
                <p:nvPr/>
              </p:nvGrpSpPr>
              <p:grpSpPr>
                <a:xfrm>
                  <a:off x="6400800" y="4038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91" name="Curved Connector 390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92" name="Curved Connector 391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88" name="Group 42"/>
                <p:cNvGrpSpPr/>
                <p:nvPr/>
              </p:nvGrpSpPr>
              <p:grpSpPr>
                <a:xfrm>
                  <a:off x="6781800" y="4419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89" name="Curved Connector 388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90" name="Curved Connector 389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grpSp>
            <p:nvGrpSpPr>
              <p:cNvPr id="342" name="Group 217"/>
              <p:cNvGrpSpPr/>
              <p:nvPr/>
            </p:nvGrpSpPr>
            <p:grpSpPr>
              <a:xfrm>
                <a:off x="6477000" y="2438400"/>
                <a:ext cx="1600200" cy="2743200"/>
                <a:chOff x="3733800" y="1981200"/>
                <a:chExt cx="2057400" cy="3657600"/>
              </a:xfrm>
            </p:grpSpPr>
            <p:cxnSp>
              <p:nvCxnSpPr>
                <p:cNvPr id="356" name="Straight Connector 355"/>
                <p:cNvCxnSpPr/>
                <p:nvPr/>
              </p:nvCxnSpPr>
              <p:spPr bwMode="auto">
                <a:xfrm rot="16200000" flipH="1">
                  <a:off x="1943100" y="3771900"/>
                  <a:ext cx="3657600" cy="762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7" name="Straight Connector 356"/>
                <p:cNvCxnSpPr/>
                <p:nvPr/>
              </p:nvCxnSpPr>
              <p:spPr bwMode="auto">
                <a:xfrm rot="16200000" flipH="1">
                  <a:off x="3924300" y="3771900"/>
                  <a:ext cx="3657600" cy="762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358" name="Group 123"/>
                <p:cNvGrpSpPr/>
                <p:nvPr/>
              </p:nvGrpSpPr>
              <p:grpSpPr>
                <a:xfrm>
                  <a:off x="3886203" y="2571972"/>
                  <a:ext cx="1787122" cy="2139345"/>
                  <a:chOff x="3886203" y="2571972"/>
                  <a:chExt cx="1787122" cy="2139345"/>
                </a:xfrm>
              </p:grpSpPr>
              <p:grpSp>
                <p:nvGrpSpPr>
                  <p:cNvPr id="359" name="Group 45"/>
                  <p:cNvGrpSpPr/>
                  <p:nvPr/>
                </p:nvGrpSpPr>
                <p:grpSpPr>
                  <a:xfrm rot="18992605">
                    <a:off x="4087514" y="2571972"/>
                    <a:ext cx="1370845" cy="1353277"/>
                    <a:chOff x="5638800" y="3276600"/>
                    <a:chExt cx="1524000" cy="1524000"/>
                  </a:xfrm>
                </p:grpSpPr>
                <p:grpSp>
                  <p:nvGrpSpPr>
                    <p:cNvPr id="373" name="Group 29"/>
                    <p:cNvGrpSpPr/>
                    <p:nvPr/>
                  </p:nvGrpSpPr>
                  <p:grpSpPr>
                    <a:xfrm>
                      <a:off x="5638800" y="3276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83" name="Curved Connector 382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84" name="Curved Connector 383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74" name="Group 373"/>
                    <p:cNvGrpSpPr/>
                    <p:nvPr/>
                  </p:nvGrpSpPr>
                  <p:grpSpPr>
                    <a:xfrm>
                      <a:off x="6019800" y="3657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81" name="Curved Connector 380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82" name="Curved Connector 381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75" name="Group 39"/>
                    <p:cNvGrpSpPr/>
                    <p:nvPr/>
                  </p:nvGrpSpPr>
                  <p:grpSpPr>
                    <a:xfrm>
                      <a:off x="6400800" y="4038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79" name="Curved Connector 378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80" name="Curved Connector 379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76" name="Group 42"/>
                    <p:cNvGrpSpPr/>
                    <p:nvPr/>
                  </p:nvGrpSpPr>
                  <p:grpSpPr>
                    <a:xfrm>
                      <a:off x="6781800" y="4419600"/>
                      <a:ext cx="381000" cy="38100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77" name="Curved Connector 376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78" name="Curved Connector 377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  <p:grpSp>
                <p:nvGrpSpPr>
                  <p:cNvPr id="360" name="Group 122"/>
                  <p:cNvGrpSpPr/>
                  <p:nvPr/>
                </p:nvGrpSpPr>
                <p:grpSpPr>
                  <a:xfrm>
                    <a:off x="3886203" y="4343399"/>
                    <a:ext cx="1787122" cy="367918"/>
                    <a:chOff x="3879383" y="3445646"/>
                    <a:chExt cx="1787122" cy="367918"/>
                  </a:xfrm>
                </p:grpSpPr>
                <p:grpSp>
                  <p:nvGrpSpPr>
                    <p:cNvPr id="361" name="Group 29"/>
                    <p:cNvGrpSpPr/>
                    <p:nvPr/>
                  </p:nvGrpSpPr>
                  <p:grpSpPr>
                    <a:xfrm rot="18992605">
                      <a:off x="3879383" y="3445646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71" name="Curved Connector 370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72" name="Curved Connector 371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62" name="Group 36"/>
                    <p:cNvGrpSpPr/>
                    <p:nvPr/>
                  </p:nvGrpSpPr>
                  <p:grpSpPr>
                    <a:xfrm rot="18992605">
                      <a:off x="4360853" y="3455512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69" name="Curved Connector 368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70" name="Curved Connector 369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63" name="Group 39"/>
                    <p:cNvGrpSpPr/>
                    <p:nvPr/>
                  </p:nvGrpSpPr>
                  <p:grpSpPr>
                    <a:xfrm rot="18992605">
                      <a:off x="4842323" y="3465378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67" name="Curved Connector 366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68" name="Curved Connector 367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64" name="Group 42"/>
                    <p:cNvGrpSpPr/>
                    <p:nvPr/>
                  </p:nvGrpSpPr>
                  <p:grpSpPr>
                    <a:xfrm rot="18992605">
                      <a:off x="5323793" y="3475244"/>
                      <a:ext cx="342712" cy="338320"/>
                      <a:chOff x="5105400" y="2514600"/>
                      <a:chExt cx="1828800" cy="1828800"/>
                    </a:xfrm>
                  </p:grpSpPr>
                  <p:cxnSp>
                    <p:nvCxnSpPr>
                      <p:cNvPr id="365" name="Curved Connector 364"/>
                      <p:cNvCxnSpPr/>
                      <p:nvPr/>
                    </p:nvCxnSpPr>
                    <p:spPr bwMode="auto">
                      <a:xfrm rot="16200000" flipH="1">
                        <a:off x="5105400" y="25146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66" name="Curved Connector 365"/>
                      <p:cNvCxnSpPr/>
                      <p:nvPr/>
                    </p:nvCxnSpPr>
                    <p:spPr bwMode="auto">
                      <a:xfrm rot="16200000" flipH="1">
                        <a:off x="6019800" y="3429000"/>
                        <a:ext cx="914400" cy="914400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343" name="Group 260"/>
              <p:cNvGrpSpPr/>
              <p:nvPr/>
            </p:nvGrpSpPr>
            <p:grpSpPr>
              <a:xfrm rot="13353448">
                <a:off x="7288559" y="3491282"/>
                <a:ext cx="687019" cy="712550"/>
                <a:chOff x="5638800" y="3276600"/>
                <a:chExt cx="1524000" cy="1524000"/>
              </a:xfrm>
            </p:grpSpPr>
            <p:grpSp>
              <p:nvGrpSpPr>
                <p:cNvPr id="344" name="Group 29"/>
                <p:cNvGrpSpPr/>
                <p:nvPr/>
              </p:nvGrpSpPr>
              <p:grpSpPr>
                <a:xfrm>
                  <a:off x="5638800" y="3276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54" name="Curved Connector 353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5" name="Curved Connector 354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45" name="Group 36"/>
                <p:cNvGrpSpPr/>
                <p:nvPr/>
              </p:nvGrpSpPr>
              <p:grpSpPr>
                <a:xfrm>
                  <a:off x="6019800" y="3657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52" name="Curved Connector 351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3" name="Curved Connector 352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46" name="Group 39"/>
                <p:cNvGrpSpPr/>
                <p:nvPr/>
              </p:nvGrpSpPr>
              <p:grpSpPr>
                <a:xfrm>
                  <a:off x="6400800" y="4038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50" name="Curved Connector 349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1" name="Curved Connector 350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47" name="Group 42"/>
                <p:cNvGrpSpPr/>
                <p:nvPr/>
              </p:nvGrpSpPr>
              <p:grpSpPr>
                <a:xfrm>
                  <a:off x="6781800" y="4419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348" name="Curved Connector 347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49" name="Curved Connector 348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</p:grpSp>
        <p:grpSp>
          <p:nvGrpSpPr>
            <p:cNvPr id="426" name="Group 216"/>
            <p:cNvGrpSpPr/>
            <p:nvPr/>
          </p:nvGrpSpPr>
          <p:grpSpPr>
            <a:xfrm>
              <a:off x="1295400" y="2743200"/>
              <a:ext cx="838200" cy="1219200"/>
              <a:chOff x="1828799" y="2438401"/>
              <a:chExt cx="1752601" cy="2667002"/>
            </a:xfrm>
          </p:grpSpPr>
          <p:grpSp>
            <p:nvGrpSpPr>
              <p:cNvPr id="427" name="Group 45"/>
              <p:cNvGrpSpPr/>
              <p:nvPr/>
            </p:nvGrpSpPr>
            <p:grpSpPr>
              <a:xfrm rot="18963671">
                <a:off x="2070599" y="3068095"/>
                <a:ext cx="1192817" cy="1178450"/>
                <a:chOff x="5638800" y="3276600"/>
                <a:chExt cx="1524005" cy="1524000"/>
              </a:xfrm>
            </p:grpSpPr>
            <p:grpSp>
              <p:nvGrpSpPr>
                <p:cNvPr id="430" name="Group 29"/>
                <p:cNvGrpSpPr/>
                <p:nvPr/>
              </p:nvGrpSpPr>
              <p:grpSpPr>
                <a:xfrm>
                  <a:off x="5638800" y="3276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440" name="Curved Connector 439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41" name="Curved Connector 440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31" name="Group 36"/>
                <p:cNvGrpSpPr/>
                <p:nvPr/>
              </p:nvGrpSpPr>
              <p:grpSpPr>
                <a:xfrm>
                  <a:off x="6019800" y="3657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438" name="Curved Connector 437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9" name="Curved Connector 438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32" name="Group 39"/>
                <p:cNvGrpSpPr/>
                <p:nvPr/>
              </p:nvGrpSpPr>
              <p:grpSpPr>
                <a:xfrm>
                  <a:off x="6400800" y="4038600"/>
                  <a:ext cx="381000" cy="381000"/>
                  <a:chOff x="5105400" y="2514600"/>
                  <a:chExt cx="1828800" cy="1828800"/>
                </a:xfrm>
              </p:grpSpPr>
              <p:cxnSp>
                <p:nvCxnSpPr>
                  <p:cNvPr id="436" name="Curved Connector 435"/>
                  <p:cNvCxnSpPr/>
                  <p:nvPr/>
                </p:nvCxnSpPr>
                <p:spPr bwMode="auto">
                  <a:xfrm rot="16200000" flipH="1">
                    <a:off x="5105400" y="25146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7" name="Curved Connector 436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33" name="Group 42"/>
                <p:cNvGrpSpPr/>
                <p:nvPr/>
              </p:nvGrpSpPr>
              <p:grpSpPr>
                <a:xfrm>
                  <a:off x="6781787" y="4419602"/>
                  <a:ext cx="381018" cy="380998"/>
                  <a:chOff x="5105320" y="2514609"/>
                  <a:chExt cx="1828880" cy="1828791"/>
                </a:xfrm>
              </p:grpSpPr>
              <p:cxnSp>
                <p:nvCxnSpPr>
                  <p:cNvPr id="434" name="Curved Connector 433"/>
                  <p:cNvCxnSpPr/>
                  <p:nvPr/>
                </p:nvCxnSpPr>
                <p:spPr bwMode="auto">
                  <a:xfrm rot="16200000" flipH="1">
                    <a:off x="5105320" y="2514609"/>
                    <a:ext cx="914401" cy="914401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5" name="Curved Connector 434"/>
                  <p:cNvCxnSpPr/>
                  <p:nvPr/>
                </p:nvCxnSpPr>
                <p:spPr bwMode="auto">
                  <a:xfrm rot="16200000" flipH="1">
                    <a:off x="6019800" y="3429000"/>
                    <a:ext cx="914400" cy="914400"/>
                  </a:xfrm>
                  <a:prstGeom prst="curved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cxnSp>
            <p:nvCxnSpPr>
              <p:cNvPr id="428" name="Straight Connector 427"/>
              <p:cNvCxnSpPr/>
              <p:nvPr/>
            </p:nvCxnSpPr>
            <p:spPr bwMode="auto">
              <a:xfrm rot="16200000" flipH="1">
                <a:off x="523364" y="3743837"/>
                <a:ext cx="2649358" cy="3848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9" name="Straight Connector 428"/>
              <p:cNvCxnSpPr/>
              <p:nvPr/>
            </p:nvCxnSpPr>
            <p:spPr bwMode="auto">
              <a:xfrm rot="16200000" flipH="1">
                <a:off x="2209799" y="3733801"/>
                <a:ext cx="2667002" cy="762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2" name="Group 126"/>
            <p:cNvGrpSpPr/>
            <p:nvPr/>
          </p:nvGrpSpPr>
          <p:grpSpPr>
            <a:xfrm>
              <a:off x="3352800" y="2743200"/>
              <a:ext cx="685800" cy="1143000"/>
              <a:chOff x="3733800" y="1981200"/>
              <a:chExt cx="2057400" cy="3657600"/>
            </a:xfrm>
          </p:grpSpPr>
          <p:cxnSp>
            <p:nvCxnSpPr>
              <p:cNvPr id="443" name="Straight Connector 442"/>
              <p:cNvCxnSpPr/>
              <p:nvPr/>
            </p:nvCxnSpPr>
            <p:spPr bwMode="auto">
              <a:xfrm rot="16200000" flipH="1">
                <a:off x="1943100" y="3771900"/>
                <a:ext cx="3657600" cy="762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4" name="Straight Connector 443"/>
              <p:cNvCxnSpPr/>
              <p:nvPr/>
            </p:nvCxnSpPr>
            <p:spPr bwMode="auto">
              <a:xfrm rot="16200000" flipH="1">
                <a:off x="3924300" y="3771900"/>
                <a:ext cx="3657600" cy="762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45" name="Group 123"/>
              <p:cNvGrpSpPr/>
              <p:nvPr/>
            </p:nvGrpSpPr>
            <p:grpSpPr>
              <a:xfrm>
                <a:off x="3886203" y="2571972"/>
                <a:ext cx="1787122" cy="2139345"/>
                <a:chOff x="3886203" y="2571972"/>
                <a:chExt cx="1787122" cy="2139345"/>
              </a:xfrm>
            </p:grpSpPr>
            <p:grpSp>
              <p:nvGrpSpPr>
                <p:cNvPr id="446" name="Group 45"/>
                <p:cNvGrpSpPr/>
                <p:nvPr/>
              </p:nvGrpSpPr>
              <p:grpSpPr>
                <a:xfrm rot="18992605">
                  <a:off x="4087514" y="2571972"/>
                  <a:ext cx="1370845" cy="1353277"/>
                  <a:chOff x="5638800" y="3276600"/>
                  <a:chExt cx="1524000" cy="1524000"/>
                </a:xfrm>
              </p:grpSpPr>
              <p:grpSp>
                <p:nvGrpSpPr>
                  <p:cNvPr id="460" name="Group 29"/>
                  <p:cNvGrpSpPr/>
                  <p:nvPr/>
                </p:nvGrpSpPr>
                <p:grpSpPr>
                  <a:xfrm>
                    <a:off x="5638800" y="3276600"/>
                    <a:ext cx="381000" cy="381000"/>
                    <a:chOff x="5105400" y="2514600"/>
                    <a:chExt cx="1828800" cy="1828800"/>
                  </a:xfrm>
                </p:grpSpPr>
                <p:cxnSp>
                  <p:nvCxnSpPr>
                    <p:cNvPr id="470" name="Curved Connector 469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1" name="Curved Connector 470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61" name="Group 185"/>
                  <p:cNvGrpSpPr/>
                  <p:nvPr/>
                </p:nvGrpSpPr>
                <p:grpSpPr>
                  <a:xfrm>
                    <a:off x="6019800" y="3657600"/>
                    <a:ext cx="381000" cy="381000"/>
                    <a:chOff x="5105400" y="2514600"/>
                    <a:chExt cx="1828800" cy="1828800"/>
                  </a:xfrm>
                </p:grpSpPr>
                <p:cxnSp>
                  <p:nvCxnSpPr>
                    <p:cNvPr id="468" name="Curved Connector 467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69" name="Curved Connector 468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62" name="Group 39"/>
                  <p:cNvGrpSpPr/>
                  <p:nvPr/>
                </p:nvGrpSpPr>
                <p:grpSpPr>
                  <a:xfrm>
                    <a:off x="6400800" y="4038600"/>
                    <a:ext cx="381000" cy="381000"/>
                    <a:chOff x="5105400" y="2514600"/>
                    <a:chExt cx="1828800" cy="1828800"/>
                  </a:xfrm>
                </p:grpSpPr>
                <p:cxnSp>
                  <p:nvCxnSpPr>
                    <p:cNvPr id="466" name="Curved Connector 465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67" name="Curved Connector 466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63" name="Group 42"/>
                  <p:cNvGrpSpPr/>
                  <p:nvPr/>
                </p:nvGrpSpPr>
                <p:grpSpPr>
                  <a:xfrm>
                    <a:off x="6781800" y="4419600"/>
                    <a:ext cx="381000" cy="381000"/>
                    <a:chOff x="5105400" y="2514600"/>
                    <a:chExt cx="1828800" cy="1828800"/>
                  </a:xfrm>
                </p:grpSpPr>
                <p:cxnSp>
                  <p:nvCxnSpPr>
                    <p:cNvPr id="464" name="Curved Connector 463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65" name="Curved Connector 464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447" name="Group 122"/>
                <p:cNvGrpSpPr/>
                <p:nvPr/>
              </p:nvGrpSpPr>
              <p:grpSpPr>
                <a:xfrm>
                  <a:off x="3886203" y="4343399"/>
                  <a:ext cx="1787122" cy="367918"/>
                  <a:chOff x="3879383" y="3445646"/>
                  <a:chExt cx="1787122" cy="367918"/>
                </a:xfrm>
              </p:grpSpPr>
              <p:grpSp>
                <p:nvGrpSpPr>
                  <p:cNvPr id="448" name="Group 29"/>
                  <p:cNvGrpSpPr/>
                  <p:nvPr/>
                </p:nvGrpSpPr>
                <p:grpSpPr>
                  <a:xfrm rot="18992605">
                    <a:off x="3879383" y="3445646"/>
                    <a:ext cx="342712" cy="338320"/>
                    <a:chOff x="5105400" y="2514600"/>
                    <a:chExt cx="1828800" cy="1828800"/>
                  </a:xfrm>
                </p:grpSpPr>
                <p:cxnSp>
                  <p:nvCxnSpPr>
                    <p:cNvPr id="458" name="Curved Connector 457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59" name="Curved Connector 458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49" name="Group 36"/>
                  <p:cNvGrpSpPr/>
                  <p:nvPr/>
                </p:nvGrpSpPr>
                <p:grpSpPr>
                  <a:xfrm rot="18992605">
                    <a:off x="4360853" y="3455512"/>
                    <a:ext cx="342712" cy="338320"/>
                    <a:chOff x="5105400" y="2514600"/>
                    <a:chExt cx="1828800" cy="1828800"/>
                  </a:xfrm>
                </p:grpSpPr>
                <p:cxnSp>
                  <p:nvCxnSpPr>
                    <p:cNvPr id="456" name="Curved Connector 455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57" name="Curved Connector 456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50" name="Group 39"/>
                  <p:cNvGrpSpPr/>
                  <p:nvPr/>
                </p:nvGrpSpPr>
                <p:grpSpPr>
                  <a:xfrm rot="18992605">
                    <a:off x="4842323" y="3465378"/>
                    <a:ext cx="342712" cy="338320"/>
                    <a:chOff x="5105400" y="2514600"/>
                    <a:chExt cx="1828800" cy="1828800"/>
                  </a:xfrm>
                </p:grpSpPr>
                <p:cxnSp>
                  <p:nvCxnSpPr>
                    <p:cNvPr id="454" name="Curved Connector 453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55" name="Curved Connector 454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51" name="Group 42"/>
                  <p:cNvGrpSpPr/>
                  <p:nvPr/>
                </p:nvGrpSpPr>
                <p:grpSpPr>
                  <a:xfrm rot="18992605">
                    <a:off x="5323793" y="3475244"/>
                    <a:ext cx="342712" cy="338320"/>
                    <a:chOff x="5105400" y="2514600"/>
                    <a:chExt cx="1828800" cy="1828800"/>
                  </a:xfrm>
                </p:grpSpPr>
                <p:cxnSp>
                  <p:nvCxnSpPr>
                    <p:cNvPr id="452" name="Curved Connector 451"/>
                    <p:cNvCxnSpPr/>
                    <p:nvPr/>
                  </p:nvCxnSpPr>
                  <p:spPr bwMode="auto">
                    <a:xfrm rot="16200000" flipH="1">
                      <a:off x="5105400" y="25146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53" name="Curved Connector 452"/>
                    <p:cNvCxnSpPr/>
                    <p:nvPr/>
                  </p:nvCxnSpPr>
                  <p:spPr bwMode="auto">
                    <a:xfrm rot="16200000" flipH="1">
                      <a:off x="6019800" y="3429000"/>
                      <a:ext cx="914400" cy="914400"/>
                    </a:xfrm>
                    <a:prstGeom prst="curved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sp>
          <p:nvSpPr>
            <p:cNvPr id="472" name="TextBox 471"/>
            <p:cNvSpPr txBox="1"/>
            <p:nvPr/>
          </p:nvSpPr>
          <p:spPr>
            <a:xfrm>
              <a:off x="2590800" y="3124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+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495800" y="3124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+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+    ...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3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Phenomenology of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D3-brane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5029200"/>
          </a:xfrm>
        </p:spPr>
        <p:txBody>
          <a:bodyPr/>
          <a:lstStyle/>
          <a:p>
            <a:r>
              <a:rPr lang="en-US" sz="2400" dirty="0" smtClean="0"/>
              <a:t>Inflation occurs </a:t>
            </a:r>
            <a:r>
              <a:rPr lang="en-US" sz="2400" dirty="0" err="1" smtClean="0"/>
              <a:t>occurs</a:t>
            </a:r>
            <a:r>
              <a:rPr lang="en-US" sz="2400" dirty="0" smtClean="0"/>
              <a:t> by chance at an </a:t>
            </a:r>
            <a:r>
              <a:rPr lang="en-US" sz="2400" dirty="0" smtClean="0">
                <a:solidFill>
                  <a:srgbClr val="0070C0"/>
                </a:solidFill>
              </a:rPr>
              <a:t>inflection point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No overshoot problem; attractor behavior.</a:t>
            </a:r>
          </a:p>
          <a:p>
            <a:r>
              <a:rPr lang="en-US" sz="2400" dirty="0" smtClean="0"/>
              <a:t>Primordial tensors are negligible: </a:t>
            </a:r>
          </a:p>
          <a:p>
            <a:r>
              <a:rPr lang="en-US" sz="2400" dirty="0" smtClean="0"/>
              <a:t>The probability of N</a:t>
            </a:r>
            <a:r>
              <a:rPr lang="en-US" sz="2400" baseline="-25000" dirty="0" smtClean="0"/>
              <a:t>e </a:t>
            </a:r>
            <a:r>
              <a:rPr lang="en-US" sz="2400" dirty="0" smtClean="0"/>
              <a:t>e-folds is a power law, N</a:t>
            </a:r>
            <a:r>
              <a:rPr lang="en-US" sz="2400" baseline="-25000" dirty="0" smtClean="0"/>
              <a:t>e</a:t>
            </a:r>
            <a:r>
              <a:rPr lang="en-US" sz="2400" baseline="30000" dirty="0" smtClean="0"/>
              <a:t>-3 </a:t>
            </a:r>
            <a:r>
              <a:rPr lang="en-US" sz="2400" dirty="0" smtClean="0"/>
              <a:t>.  </a:t>
            </a:r>
          </a:p>
          <a:p>
            <a:r>
              <a:rPr lang="en-US" sz="2400" dirty="0" smtClean="0"/>
              <a:t>Approx. </a:t>
            </a:r>
            <a:r>
              <a:rPr lang="en-US" sz="2400" dirty="0"/>
              <a:t>o</a:t>
            </a:r>
            <a:r>
              <a:rPr lang="en-US" sz="2400" dirty="0" smtClean="0"/>
              <a:t>ne trial in 10</a:t>
            </a:r>
            <a:r>
              <a:rPr lang="en-US" sz="2400" baseline="30000" dirty="0" smtClean="0"/>
              <a:t>5 </a:t>
            </a:r>
            <a:r>
              <a:rPr lang="en-US" sz="2400" dirty="0" smtClean="0"/>
              <a:t>consistent with observations.</a:t>
            </a:r>
            <a:endParaRPr lang="en-US" sz="2400" baseline="30000" dirty="0" smtClean="0"/>
          </a:p>
          <a:p>
            <a:pPr marL="342900" lvl="1" indent="-342900"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Coulomb + moduli potential not steep enough, in this setting, to drive a DBI phase.</a:t>
            </a:r>
          </a:p>
          <a:p>
            <a:pPr marL="342900" lvl="1" indent="-342900"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Significant </a:t>
            </a:r>
            <a:r>
              <a:rPr lang="en-US" sz="2400" dirty="0" err="1" smtClean="0">
                <a:solidFill>
                  <a:srgbClr val="000000"/>
                </a:solidFill>
              </a:rPr>
              <a:t>multifield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effects present in 10% of trials solving the horizon problem.  However, constraints from </a:t>
            </a:r>
            <a:r>
              <a:rPr lang="en-US" sz="2400" i="1" dirty="0" smtClean="0">
                <a:solidFill>
                  <a:srgbClr val="000000"/>
                </a:solidFill>
              </a:rPr>
              <a:t>spectrum</a:t>
            </a:r>
            <a:r>
              <a:rPr lang="en-US" sz="2400" dirty="0" smtClean="0">
                <a:solidFill>
                  <a:srgbClr val="000000"/>
                </a:solidFill>
              </a:rPr>
              <a:t> require N</a:t>
            </a:r>
            <a:r>
              <a:rPr lang="en-US" sz="2400" baseline="-25000" dirty="0" smtClean="0">
                <a:solidFill>
                  <a:srgbClr val="000000"/>
                </a:solidFill>
              </a:rPr>
              <a:t>e</a:t>
            </a:r>
            <a:r>
              <a:rPr lang="en-US" sz="2400" dirty="0" smtClean="0">
                <a:solidFill>
                  <a:srgbClr val="000000"/>
                </a:solidFill>
              </a:rPr>
              <a:t>&gt;120</a:t>
            </a:r>
            <a:r>
              <a:rPr lang="en-US" sz="2400" dirty="0" smtClean="0"/>
              <a:t>, and </a:t>
            </a:r>
            <a:r>
              <a:rPr lang="en-US" sz="2400" dirty="0" err="1" smtClean="0"/>
              <a:t>multifield</a:t>
            </a:r>
            <a:r>
              <a:rPr lang="en-US" sz="2400" dirty="0" smtClean="0"/>
              <a:t> effects are absent in most such cases.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1" y="4201180"/>
            <a:ext cx="297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Silverstein, Tong 03; 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Alishahiha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Silverstein, Tong 04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l="4923" t="12903"/>
          <a:stretch>
            <a:fillRect/>
          </a:stretch>
        </p:blipFill>
        <p:spPr bwMode="auto">
          <a:xfrm>
            <a:off x="5286375" y="2438400"/>
            <a:ext cx="1876425" cy="6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981203"/>
      </p:ext>
    </p:extLst>
  </p:cSld>
  <p:clrMapOvr>
    <a:masterClrMapping/>
  </p:clrMapOvr>
  <p:transition advTm="3673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Overview of results from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inflation in string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3916363"/>
          </a:xfrm>
        </p:spPr>
        <p:txBody>
          <a:bodyPr/>
          <a:lstStyle/>
          <a:p>
            <a:r>
              <a:rPr lang="en-US" sz="2800" dirty="0" smtClean="0"/>
              <a:t>Ultraviolet completions of inflation models in EFT, with modified signatures </a:t>
            </a:r>
          </a:p>
          <a:p>
            <a:r>
              <a:rPr lang="en-US" sz="2800" dirty="0" smtClean="0"/>
              <a:t>Predictions more restricted than in EFT</a:t>
            </a:r>
          </a:p>
          <a:p>
            <a:pPr lvl="1"/>
            <a:r>
              <a:rPr lang="en-US" sz="2400" dirty="0" smtClean="0"/>
              <a:t>Parameter bounds (e.g., field ranges and tensors)</a:t>
            </a:r>
          </a:p>
          <a:p>
            <a:pPr lvl="1"/>
            <a:r>
              <a:rPr lang="en-US" sz="2400" dirty="0" smtClean="0"/>
              <a:t>Correlated </a:t>
            </a:r>
            <a:r>
              <a:rPr lang="en-US" sz="2400" dirty="0"/>
              <a:t>signatures </a:t>
            </a:r>
            <a:r>
              <a:rPr lang="en-US" sz="2400" dirty="0" smtClean="0"/>
              <a:t>(e.g., </a:t>
            </a:r>
            <a:r>
              <a:rPr lang="en-US" sz="2400" dirty="0" err="1" smtClean="0"/>
              <a:t>tensors+NG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Source of new ideas for EFTs</a:t>
            </a:r>
          </a:p>
          <a:p>
            <a:pPr lvl="1"/>
            <a:r>
              <a:rPr lang="en-US" sz="2400" dirty="0" smtClean="0"/>
              <a:t>DBI, </a:t>
            </a:r>
            <a:r>
              <a:rPr lang="en-US" sz="2400" dirty="0" err="1" smtClean="0"/>
              <a:t>monodromy</a:t>
            </a:r>
            <a:r>
              <a:rPr lang="en-US" sz="2400" dirty="0" smtClean="0"/>
              <a:t>, alignment, flux cascades, tachyon condensation, RMT</a:t>
            </a:r>
          </a:p>
          <a:p>
            <a:pPr lvl="1"/>
            <a:r>
              <a:rPr lang="en-US" sz="2400" dirty="0" smtClean="0"/>
              <a:t>Geometric perspective (moduli spaces, D-</a:t>
            </a:r>
            <a:r>
              <a:rPr lang="en-US" sz="2400" dirty="0" err="1" smtClean="0"/>
              <a:t>brane</a:t>
            </a:r>
            <a:r>
              <a:rPr lang="en-US" sz="2400" dirty="0" smtClean="0"/>
              <a:t> motion) on EFTs</a:t>
            </a:r>
          </a:p>
          <a:p>
            <a:pPr lvl="1"/>
            <a:r>
              <a:rPr lang="en-US" sz="2400" dirty="0" smtClean="0"/>
              <a:t>Broad prior: many light moduli fields.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7871427"/>
      </p:ext>
    </p:extLst>
  </p:cSld>
  <p:clrMapOvr>
    <a:masterClrMapping/>
  </p:clrMapOvr>
  <p:transition advTm="8201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58" y="304800"/>
            <a:ext cx="4289542" cy="6083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6381690"/>
            <a:ext cx="4100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</a:t>
            </a:r>
            <a:r>
              <a:rPr lang="en-US" sz="2000" dirty="0" err="1" smtClean="0">
                <a:latin typeface="Garamond" panose="02020404030301010803" pitchFamily="18" charset="0"/>
              </a:rPr>
              <a:t>hep-th</a:t>
            </a:r>
            <a:r>
              <a:rPr lang="en-US" sz="2000" dirty="0" smtClean="0">
                <a:latin typeface="Garamond" panose="02020404030301010803" pitchFamily="18" charset="0"/>
              </a:rPr>
              <a:t>/1404.2601</a:t>
            </a:r>
          </a:p>
        </p:txBody>
      </p:sp>
    </p:spTree>
    <p:extLst>
      <p:ext uri="{BB962C8B-B14F-4D97-AF65-F5344CB8AC3E}">
        <p14:creationId xmlns:p14="http://schemas.microsoft.com/office/powerpoint/2010/main" val="24810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/>
          <a:lstStyle/>
          <a:p>
            <a:r>
              <a:rPr lang="en-US" kern="1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Conclusions</a:t>
            </a:r>
            <a:endParaRPr lang="en-US" kern="1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876800"/>
          </a:xfrm>
        </p:spPr>
        <p:txBody>
          <a:bodyPr/>
          <a:lstStyle/>
          <a:p>
            <a:r>
              <a:rPr lang="en-US" sz="2400" dirty="0" smtClean="0"/>
              <a:t>Whether inflation occurs, and what its precise predictions are,</a:t>
            </a:r>
            <a:r>
              <a:rPr lang="en-US" sz="2400" dirty="0"/>
              <a:t> depend on the nature of quantum </a:t>
            </a:r>
            <a:r>
              <a:rPr lang="en-US" sz="2400" dirty="0" smtClean="0"/>
              <a:t>gravity.  So CMB observations give us a direct window on the physics of the Planck scale.</a:t>
            </a:r>
          </a:p>
          <a:p>
            <a:r>
              <a:rPr lang="en-US" sz="2400" dirty="0" smtClean="0"/>
              <a:t>To write down a well-specified inflationary model, one must </a:t>
            </a:r>
            <a:r>
              <a:rPr lang="en-US" sz="2400" dirty="0" smtClean="0">
                <a:solidFill>
                  <a:srgbClr val="0070C0"/>
                </a:solidFill>
              </a:rPr>
              <a:t>assume</a:t>
            </a:r>
            <a:r>
              <a:rPr lang="en-US" sz="2400" dirty="0" smtClean="0"/>
              <a:t> or </a:t>
            </a:r>
            <a:r>
              <a:rPr lang="en-US" sz="2400" dirty="0" smtClean="0">
                <a:solidFill>
                  <a:srgbClr val="0070C0"/>
                </a:solidFill>
              </a:rPr>
              <a:t>compute</a:t>
            </a:r>
            <a:r>
              <a:rPr lang="en-US" sz="2400" dirty="0" smtClean="0"/>
              <a:t> the form of quantum gravity contributions.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e have built explicit models of inflation in string theory, by computing and controlling the quantum gravity effects.</a:t>
            </a:r>
          </a:p>
          <a:p>
            <a:r>
              <a:rPr lang="en-US" sz="2400" dirty="0" smtClean="0"/>
              <a:t>These models can have distinctive signatures.</a:t>
            </a:r>
          </a:p>
          <a:p>
            <a:pPr marL="342900" lvl="1" indent="-342900">
              <a:buFontTx/>
              <a:buChar char="•"/>
            </a:pPr>
            <a:r>
              <a:rPr lang="en-US" sz="2400" dirty="0" smtClean="0"/>
              <a:t>The next decade should see decisive advances in our understanding of the very early universe, and possibly even of the quantum gravity theory underlying it.</a:t>
            </a:r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969"/>
            <a:ext cx="8229600" cy="1143000"/>
          </a:xfrm>
        </p:spPr>
        <p:txBody>
          <a:bodyPr/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Lyth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bound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r="9050"/>
          <a:stretch>
            <a:fillRect/>
          </a:stretch>
        </p:blipFill>
        <p:spPr bwMode="auto">
          <a:xfrm>
            <a:off x="5543550" y="1447800"/>
            <a:ext cx="2838450" cy="1023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181600" y="3810000"/>
            <a:ext cx="3581400" cy="287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2832318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Detectable primordial tensors imply super-</a:t>
            </a:r>
            <a:r>
              <a:rPr lang="en-US" dirty="0" err="1" smtClean="0">
                <a:solidFill>
                  <a:srgbClr val="0070C0"/>
                </a:solidFill>
              </a:rPr>
              <a:t>Planckian</a:t>
            </a:r>
            <a:r>
              <a:rPr lang="en-US" dirty="0" smtClean="0">
                <a:solidFill>
                  <a:srgbClr val="0070C0"/>
                </a:solidFill>
              </a:rPr>
              <a:t> physics; a theory of quantum gravity becomes compulsory!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Relates </a:t>
            </a:r>
            <a:r>
              <a:rPr lang="en-US" b="1" i="1" dirty="0" smtClean="0">
                <a:solidFill>
                  <a:schemeClr val="tx1"/>
                </a:solidFill>
              </a:rPr>
              <a:t>r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/>
              <a:t>the displacement of the </a:t>
            </a:r>
            <a:r>
              <a:rPr lang="en-US" dirty="0" err="1"/>
              <a:t>inflaton</a:t>
            </a:r>
            <a:r>
              <a:rPr lang="en-US" dirty="0"/>
              <a:t> in field space.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231996"/>
            <a:ext cx="4038600" cy="24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2133600"/>
            <a:ext cx="2542314" cy="73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017" t="37509" b="46538"/>
          <a:stretch/>
        </p:blipFill>
        <p:spPr bwMode="auto">
          <a:xfrm>
            <a:off x="7225114" y="6096000"/>
            <a:ext cx="547286" cy="54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l="10702" t="57994" r="67895"/>
          <a:stretch/>
        </p:blipFill>
        <p:spPr bwMode="auto">
          <a:xfrm>
            <a:off x="7239000" y="6132426"/>
            <a:ext cx="535200" cy="34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599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6172" r="26667"/>
          <a:stretch/>
        </p:blipFill>
        <p:spPr>
          <a:xfrm>
            <a:off x="6472450" y="3429000"/>
            <a:ext cx="2671550" cy="3505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 Effective Description</a:t>
            </a:r>
            <a:endParaRPr lang="en-US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124200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Experiments at E&lt;&lt;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en-US" dirty="0" smtClean="0"/>
              <a:t> register small corrections: the high-energy</a:t>
            </a:r>
          </a:p>
          <a:p>
            <a:r>
              <a:rPr lang="en-US" dirty="0" smtClean="0"/>
              <a:t>physics </a:t>
            </a:r>
            <a:r>
              <a:rPr lang="en-US" dirty="0" smtClean="0">
                <a:solidFill>
                  <a:srgbClr val="0070C0"/>
                </a:solidFill>
              </a:rPr>
              <a:t>decouples</a:t>
            </a:r>
            <a:r>
              <a:rPr lang="en-US" dirty="0" smtClean="0"/>
              <a:t>.   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84"/>
          <a:stretch/>
        </p:blipFill>
        <p:spPr bwMode="auto">
          <a:xfrm>
            <a:off x="6096000" y="2235908"/>
            <a:ext cx="685800" cy="126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629400" y="2600980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=1.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1311824"/>
            <a:ext cx="8529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renormalizability</a:t>
            </a:r>
            <a:r>
              <a:rPr lang="en-US" dirty="0"/>
              <a:t> is not a fatal flaw.</a:t>
            </a:r>
          </a:p>
          <a:p>
            <a:r>
              <a:rPr lang="en-US" dirty="0"/>
              <a:t>The infinities arise at some characteristic energy </a:t>
            </a:r>
            <a:r>
              <a:rPr lang="el-GR" dirty="0"/>
              <a:t>Λ</a:t>
            </a:r>
            <a:r>
              <a:rPr lang="en-US" dirty="0"/>
              <a:t>, the ‘cutoff’.</a:t>
            </a:r>
          </a:p>
          <a:p>
            <a:r>
              <a:rPr lang="en-US" dirty="0"/>
              <a:t>For gravity, </a:t>
            </a:r>
            <a:r>
              <a:rPr lang="el-GR" dirty="0"/>
              <a:t>Λ</a:t>
            </a:r>
            <a:r>
              <a:rPr lang="en-US" dirty="0"/>
              <a:t> = Planck energy, where</a:t>
            </a:r>
          </a:p>
        </p:txBody>
      </p:sp>
    </p:spTree>
    <p:extLst>
      <p:ext uri="{BB962C8B-B14F-4D97-AF65-F5344CB8AC3E}">
        <p14:creationId xmlns:p14="http://schemas.microsoft.com/office/powerpoint/2010/main" val="5593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6172" r="26667"/>
          <a:stretch/>
        </p:blipFill>
        <p:spPr>
          <a:xfrm>
            <a:off x="6472450" y="3429000"/>
            <a:ext cx="2671550" cy="3505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 Effective Description</a:t>
            </a:r>
            <a:endParaRPr lang="en-US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124200"/>
            <a:ext cx="647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Experiments at E&lt;&lt;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en-US" dirty="0" smtClean="0"/>
              <a:t> register small corrections: the high-energy</a:t>
            </a:r>
          </a:p>
          <a:p>
            <a:r>
              <a:rPr lang="en-US" dirty="0" smtClean="0"/>
              <a:t>physics </a:t>
            </a:r>
            <a:r>
              <a:rPr lang="en-US" dirty="0" smtClean="0">
                <a:solidFill>
                  <a:srgbClr val="0070C0"/>
                </a:solidFill>
              </a:rPr>
              <a:t>decouples</a:t>
            </a:r>
            <a:r>
              <a:rPr lang="en-US" dirty="0" smtClean="0"/>
              <a:t>.  We can use an</a:t>
            </a:r>
          </a:p>
          <a:p>
            <a:r>
              <a:rPr lang="en-US" dirty="0" smtClean="0"/>
              <a:t>effective field theory that</a:t>
            </a:r>
          </a:p>
          <a:p>
            <a:r>
              <a:rPr lang="en-US" dirty="0"/>
              <a:t>e</a:t>
            </a:r>
            <a:r>
              <a:rPr lang="en-US" dirty="0" smtClean="0"/>
              <a:t>ncodes these quantum effects.</a:t>
            </a:r>
            <a:endParaRPr lang="en-US" dirty="0"/>
          </a:p>
          <a:p>
            <a:r>
              <a:rPr lang="en-US" dirty="0" smtClean="0"/>
              <a:t>For astrophysical gravity, corrections are negligible: classical GR suffices.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lum bright="-3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84"/>
          <a:stretch/>
        </p:blipFill>
        <p:spPr bwMode="auto">
          <a:xfrm>
            <a:off x="6096000" y="2235908"/>
            <a:ext cx="685800" cy="126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629400" y="2600980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=1.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1311824"/>
            <a:ext cx="8529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renormalizability</a:t>
            </a:r>
            <a:r>
              <a:rPr lang="en-US" dirty="0"/>
              <a:t> is not a fatal flaw.</a:t>
            </a:r>
          </a:p>
          <a:p>
            <a:r>
              <a:rPr lang="en-US" dirty="0"/>
              <a:t>The infinities arise at some characteristic energy </a:t>
            </a:r>
            <a:r>
              <a:rPr lang="el-GR" dirty="0"/>
              <a:t>Λ</a:t>
            </a:r>
            <a:r>
              <a:rPr lang="en-US" dirty="0"/>
              <a:t>, the ‘cutoff’.</a:t>
            </a:r>
          </a:p>
          <a:p>
            <a:r>
              <a:rPr lang="en-US" dirty="0"/>
              <a:t>For gravity, </a:t>
            </a:r>
            <a:r>
              <a:rPr lang="el-GR" dirty="0"/>
              <a:t>Λ</a:t>
            </a:r>
            <a:r>
              <a:rPr lang="en-US" dirty="0"/>
              <a:t> = Planck energy, where</a:t>
            </a:r>
          </a:p>
        </p:txBody>
      </p:sp>
    </p:spTree>
    <p:extLst>
      <p:ext uri="{BB962C8B-B14F-4D97-AF65-F5344CB8AC3E}">
        <p14:creationId xmlns:p14="http://schemas.microsoft.com/office/powerpoint/2010/main" val="12456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10px-Beta_Negative_Decay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903"/>
          <a:stretch>
            <a:fillRect/>
          </a:stretch>
        </p:blipFill>
        <p:spPr>
          <a:xfrm>
            <a:off x="533400" y="1600200"/>
            <a:ext cx="2057400" cy="2362200"/>
          </a:xfrm>
        </p:spPr>
      </p:pic>
      <p:grpSp>
        <p:nvGrpSpPr>
          <p:cNvPr id="2" name="Group 11"/>
          <p:cNvGrpSpPr/>
          <p:nvPr/>
        </p:nvGrpSpPr>
        <p:grpSpPr>
          <a:xfrm>
            <a:off x="5334000" y="1371600"/>
            <a:ext cx="1524000" cy="2419350"/>
            <a:chOff x="5486400" y="1676400"/>
            <a:chExt cx="1809750" cy="2952750"/>
          </a:xfrm>
        </p:grpSpPr>
        <p:pic>
          <p:nvPicPr>
            <p:cNvPr id="5" name="Content Placeholder 3" descr="310px-Beta_Negative_Decay.svg.png"/>
            <p:cNvPicPr>
              <a:picLocks noChangeAspect="1"/>
            </p:cNvPicPr>
            <p:nvPr/>
          </p:nvPicPr>
          <p:blipFill>
            <a:blip r:embed="rId2" cstate="print"/>
            <a:srcRect l="12903" r="58710"/>
            <a:stretch>
              <a:fillRect/>
            </a:stretch>
          </p:blipFill>
          <p:spPr bwMode="auto">
            <a:xfrm>
              <a:off x="5486400" y="1676400"/>
              <a:ext cx="838200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Content Placeholder 3" descr="310px-Beta_Negative_Decay.svg.png"/>
            <p:cNvPicPr>
              <a:picLocks noChangeAspect="1"/>
            </p:cNvPicPr>
            <p:nvPr/>
          </p:nvPicPr>
          <p:blipFill>
            <a:blip r:embed="rId2" cstate="print"/>
            <a:srcRect l="67097" b="43871"/>
            <a:stretch>
              <a:fillRect/>
            </a:stretch>
          </p:blipFill>
          <p:spPr bwMode="auto">
            <a:xfrm>
              <a:off x="6324600" y="1847850"/>
              <a:ext cx="97155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Explosion 2 10"/>
            <p:cNvSpPr/>
            <p:nvPr/>
          </p:nvSpPr>
          <p:spPr bwMode="auto">
            <a:xfrm>
              <a:off x="6096000" y="3048000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4800" y="228600"/>
            <a:ext cx="86093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ffective field theory example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048000" y="2590800"/>
            <a:ext cx="1981200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2617217" y="2743200"/>
            <a:ext cx="26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 out 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38100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Effective theory </a:t>
            </a:r>
            <a:r>
              <a:rPr lang="en-US" smtClean="0"/>
              <a:t>has a </a:t>
            </a:r>
          </a:p>
          <a:p>
            <a:r>
              <a:rPr lang="en-US" smtClean="0"/>
              <a:t>4-fermion interaction,</a:t>
            </a:r>
          </a:p>
          <a:p>
            <a:r>
              <a:rPr lang="en-US" smtClean="0"/>
              <a:t>but no W.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54466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Low-energy phenomena, e.g. beta decay, depend on high-energy physics, e.g. existence of W bosons.</a:t>
            </a:r>
            <a:endParaRPr lang="en-US"/>
          </a:p>
        </p:txBody>
      </p:sp>
      <p:pic>
        <p:nvPicPr>
          <p:cNvPr id="24832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4724400" y="3581400"/>
            <a:ext cx="33813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13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2077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274638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Decoupling works</a:t>
            </a:r>
            <a:endParaRPr lang="en-US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2555906" name="Picture 2" descr="https://www.spec2000.net/text118fp/Quark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7" y="5119690"/>
            <a:ext cx="3598795" cy="15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60338</TotalTime>
  <Words>2735</Words>
  <Application>Microsoft Office PowerPoint</Application>
  <PresentationFormat>On-screen Show (4:3)</PresentationFormat>
  <Paragraphs>385</Paragraphs>
  <Slides>55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Symbol</vt:lpstr>
      <vt:lpstr>Garamond</vt:lpstr>
      <vt:lpstr>Arial</vt:lpstr>
      <vt:lpstr>Default Design</vt:lpstr>
      <vt:lpstr>Equation</vt:lpstr>
      <vt:lpstr>PowerPoint Presentation</vt:lpstr>
      <vt:lpstr>Summary</vt:lpstr>
      <vt:lpstr>Plan</vt:lpstr>
      <vt:lpstr>Quantum gravity and  the Planck scale </vt:lpstr>
      <vt:lpstr>Quantum gravity and  the Planck scale </vt:lpstr>
      <vt:lpstr>An Effective Description</vt:lpstr>
      <vt:lpstr>An Effective Description</vt:lpstr>
      <vt:lpstr>PowerPoint Presentation</vt:lpstr>
      <vt:lpstr>PowerPoint Presentation</vt:lpstr>
      <vt:lpstr>PowerPoint Presentation</vt:lpstr>
      <vt:lpstr>Why is quantum gravity interesting?</vt:lpstr>
      <vt:lpstr>Why is quantum gravity difficult?</vt:lpstr>
      <vt:lpstr>Why is quantum gravity difficult?</vt:lpstr>
      <vt:lpstr>String theory: a finite theory of quantum gravity</vt:lpstr>
      <vt:lpstr>Compactification</vt:lpstr>
      <vt:lpstr>Compactification</vt:lpstr>
      <vt:lpstr>Quantum gravity effects in EFT</vt:lpstr>
      <vt:lpstr>Plan</vt:lpstr>
      <vt:lpstr>PowerPoint Presentation</vt:lpstr>
      <vt:lpstr>Physics of inflation </vt:lpstr>
      <vt:lpstr>Inflation predicts:</vt:lpstr>
      <vt:lpstr>PowerPoint Presentation</vt:lpstr>
      <vt:lpstr>PowerPoint Presentation</vt:lpstr>
      <vt:lpstr>PowerPoint Presentation</vt:lpstr>
      <vt:lpstr>Dependence of inflation  on quantum gravity</vt:lpstr>
      <vt:lpstr>The Planck-scale spectrum</vt:lpstr>
      <vt:lpstr>The Planck-scale spectrum</vt:lpstr>
      <vt:lpstr>PowerPoint Presentation</vt:lpstr>
      <vt:lpstr>PowerPoint Presentation</vt:lpstr>
      <vt:lpstr>IR and UV corrections</vt:lpstr>
      <vt:lpstr>PowerPoint Presentation</vt:lpstr>
      <vt:lpstr>PowerPoint Presentation</vt:lpstr>
      <vt:lpstr>Plan</vt:lpstr>
      <vt:lpstr>PowerPoint Presentation</vt:lpstr>
      <vt:lpstr>Task: Compactification</vt:lpstr>
      <vt:lpstr>PowerPoint Presentation</vt:lpstr>
      <vt:lpstr> Moduli and inflation in string theory</vt:lpstr>
      <vt:lpstr> Moduli and inflation in string theory</vt:lpstr>
      <vt:lpstr> Moduli and inflation in string theory</vt:lpstr>
      <vt:lpstr>Moduli mass spectra </vt:lpstr>
      <vt:lpstr>Task: Compactification</vt:lpstr>
      <vt:lpstr>Approximations</vt:lpstr>
      <vt:lpstr>Status summary </vt:lpstr>
      <vt:lpstr>The state of the art </vt:lpstr>
      <vt:lpstr>The state of the art </vt:lpstr>
      <vt:lpstr>The state of the art </vt:lpstr>
      <vt:lpstr>PowerPoint Presentation</vt:lpstr>
      <vt:lpstr>D-brane inflation</vt:lpstr>
      <vt:lpstr>D-brane inflation</vt:lpstr>
      <vt:lpstr>Phenomenology of D3-brane inflation</vt:lpstr>
      <vt:lpstr>Overview of results from inflation in string theory </vt:lpstr>
      <vt:lpstr>PowerPoint Presentation</vt:lpstr>
      <vt:lpstr>Conclusions</vt:lpstr>
      <vt:lpstr>PowerPoint Presentation</vt:lpstr>
      <vt:lpstr>The Lyth bound</vt:lpstr>
    </vt:vector>
  </TitlesOfParts>
  <Company>Princeton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String Cosmology</dc:title>
  <dc:creator>Liam McAllister</dc:creator>
  <cp:lastModifiedBy>Liam</cp:lastModifiedBy>
  <cp:revision>947</cp:revision>
  <dcterms:created xsi:type="dcterms:W3CDTF">2006-01-11T19:21:41Z</dcterms:created>
  <dcterms:modified xsi:type="dcterms:W3CDTF">2015-12-14T18:36:08Z</dcterms:modified>
</cp:coreProperties>
</file>