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56" r:id="rId3"/>
    <p:sldId id="257" r:id="rId4"/>
    <p:sldId id="259" r:id="rId5"/>
    <p:sldId id="282" r:id="rId6"/>
    <p:sldId id="283" r:id="rId7"/>
    <p:sldId id="284" r:id="rId8"/>
    <p:sldId id="285" r:id="rId9"/>
    <p:sldId id="286" r:id="rId10"/>
    <p:sldId id="292" r:id="rId11"/>
    <p:sldId id="287" r:id="rId12"/>
    <p:sldId id="288" r:id="rId13"/>
    <p:sldId id="289" r:id="rId14"/>
    <p:sldId id="294" r:id="rId15"/>
    <p:sldId id="295" r:id="rId16"/>
    <p:sldId id="267" r:id="rId17"/>
    <p:sldId id="268" r:id="rId18"/>
    <p:sldId id="269" r:id="rId19"/>
    <p:sldId id="290" r:id="rId20"/>
    <p:sldId id="291" r:id="rId21"/>
    <p:sldId id="272" r:id="rId22"/>
    <p:sldId id="274" r:id="rId23"/>
    <p:sldId id="275" r:id="rId24"/>
    <p:sldId id="276" r:id="rId25"/>
    <p:sldId id="277" r:id="rId26"/>
    <p:sldId id="281" r:id="rId27"/>
    <p:sldId id="278" r:id="rId28"/>
    <p:sldId id="273" r:id="rId29"/>
    <p:sldId id="280" r:id="rId30"/>
    <p:sldId id="293"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80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5DEC952-D21B-4FC0-8F6D-1A3076810E81}" type="datetimeFigureOut">
              <a:rPr lang="en-US" smtClean="0"/>
              <a:pPr/>
              <a:t>3/18/2015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BE5F6D5-A06E-457F-AEC0-9D8EE3F6E170}"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DEC952-D21B-4FC0-8F6D-1A3076810E81}" type="datetimeFigureOut">
              <a:rPr lang="en-US" smtClean="0"/>
              <a:pPr/>
              <a:t>3/18/2015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BE5F6D5-A06E-457F-AEC0-9D8EE3F6E170}"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DEC952-D21B-4FC0-8F6D-1A3076810E81}" type="datetimeFigureOut">
              <a:rPr lang="en-US" smtClean="0"/>
              <a:pPr/>
              <a:t>3/18/2015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BE5F6D5-A06E-457F-AEC0-9D8EE3F6E170}"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DEC952-D21B-4FC0-8F6D-1A3076810E81}" type="datetimeFigureOut">
              <a:rPr lang="en-US" smtClean="0"/>
              <a:pPr/>
              <a:t>3/18/2015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BE5F6D5-A06E-457F-AEC0-9D8EE3F6E170}"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DEC952-D21B-4FC0-8F6D-1A3076810E81}" type="datetimeFigureOut">
              <a:rPr lang="en-US" smtClean="0"/>
              <a:pPr/>
              <a:t>3/18/2015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BE5F6D5-A06E-457F-AEC0-9D8EE3F6E170}"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5DEC952-D21B-4FC0-8F6D-1A3076810E81}" type="datetimeFigureOut">
              <a:rPr lang="en-US" smtClean="0"/>
              <a:pPr/>
              <a:t>3/18/2015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BE5F6D5-A06E-457F-AEC0-9D8EE3F6E170}"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5DEC952-D21B-4FC0-8F6D-1A3076810E81}" type="datetimeFigureOut">
              <a:rPr lang="en-US" smtClean="0"/>
              <a:pPr/>
              <a:t>3/18/2015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BE5F6D5-A06E-457F-AEC0-9D8EE3F6E170}"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5DEC952-D21B-4FC0-8F6D-1A3076810E81}" type="datetimeFigureOut">
              <a:rPr lang="en-US" smtClean="0"/>
              <a:pPr/>
              <a:t>3/18/2015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BE5F6D5-A06E-457F-AEC0-9D8EE3F6E170}"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DEC952-D21B-4FC0-8F6D-1A3076810E81}" type="datetimeFigureOut">
              <a:rPr lang="en-US" smtClean="0"/>
              <a:pPr/>
              <a:t>3/18/2015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BE5F6D5-A06E-457F-AEC0-9D8EE3F6E170}"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DEC952-D21B-4FC0-8F6D-1A3076810E81}" type="datetimeFigureOut">
              <a:rPr lang="en-US" smtClean="0"/>
              <a:pPr/>
              <a:t>3/18/2015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BE5F6D5-A06E-457F-AEC0-9D8EE3F6E170}"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DEC952-D21B-4FC0-8F6D-1A3076810E81}" type="datetimeFigureOut">
              <a:rPr lang="en-US" smtClean="0"/>
              <a:pPr/>
              <a:t>3/18/2015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BE5F6D5-A06E-457F-AEC0-9D8EE3F6E170}"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DEC952-D21B-4FC0-8F6D-1A3076810E81}" type="datetimeFigureOut">
              <a:rPr lang="en-US" smtClean="0"/>
              <a:pPr/>
              <a:t>3/18/2015</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E5F6D5-A06E-457F-AEC0-9D8EE3F6E170}"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C00000"/>
                </a:solidFill>
              </a:rPr>
              <a:t>GR Research: Indian Contributions </a:t>
            </a:r>
            <a:endParaRPr lang="en-IN" dirty="0">
              <a:solidFill>
                <a:srgbClr val="C00000"/>
              </a:solidFill>
            </a:endParaRPr>
          </a:p>
        </p:txBody>
      </p:sp>
      <p:sp>
        <p:nvSpPr>
          <p:cNvPr id="5" name="Content Placeholder 4"/>
          <p:cNvSpPr>
            <a:spLocks noGrp="1"/>
          </p:cNvSpPr>
          <p:nvPr>
            <p:ph idx="1"/>
          </p:nvPr>
        </p:nvSpPr>
        <p:spPr/>
        <p:txBody>
          <a:bodyPr>
            <a:normAutofit lnSpcReduction="10000"/>
          </a:bodyPr>
          <a:lstStyle/>
          <a:p>
            <a:endParaRPr lang="en-IN" dirty="0" smtClean="0"/>
          </a:p>
          <a:p>
            <a:pPr algn="ctr">
              <a:buNone/>
            </a:pPr>
            <a:r>
              <a:rPr lang="en-IN" sz="4800" dirty="0" smtClean="0">
                <a:solidFill>
                  <a:srgbClr val="00B050"/>
                </a:solidFill>
              </a:rPr>
              <a:t>Post Independence Era </a:t>
            </a:r>
          </a:p>
          <a:p>
            <a:pPr algn="ctr">
              <a:buNone/>
            </a:pPr>
            <a:endParaRPr lang="en-IN" dirty="0" smtClean="0"/>
          </a:p>
          <a:p>
            <a:pPr algn="just">
              <a:buNone/>
            </a:pPr>
            <a:r>
              <a:rPr lang="en-IN" dirty="0" smtClean="0">
                <a:solidFill>
                  <a:schemeClr val="tx1">
                    <a:lumMod val="85000"/>
                    <a:lumOff val="15000"/>
                  </a:schemeClr>
                </a:solidFill>
              </a:rPr>
              <a:t>Within the limitations of my understanding and perception I would attempt to review the important contributions.  Let me apologize at the outset to who think their contributions were important but </a:t>
            </a:r>
            <a:r>
              <a:rPr lang="en-IN" i="1" dirty="0" smtClean="0">
                <a:solidFill>
                  <a:schemeClr val="tx1">
                    <a:lumMod val="85000"/>
                    <a:lumOff val="15000"/>
                  </a:schemeClr>
                </a:solidFill>
              </a:rPr>
              <a:t>I might have missed them.</a:t>
            </a:r>
            <a:endParaRPr lang="en-IN" dirty="0" smtClean="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solidFill>
                  <a:srgbClr val="C00000"/>
                </a:solidFill>
              </a:rPr>
              <a:t>Magenetic</a:t>
            </a:r>
            <a:r>
              <a:rPr lang="en-IN" dirty="0" smtClean="0">
                <a:solidFill>
                  <a:srgbClr val="C00000"/>
                </a:solidFill>
              </a:rPr>
              <a:t> Penrose process</a:t>
            </a:r>
            <a:endParaRPr lang="en-IN" dirty="0">
              <a:solidFill>
                <a:srgbClr val="C00000"/>
              </a:solidFill>
            </a:endParaRPr>
          </a:p>
        </p:txBody>
      </p:sp>
      <p:sp>
        <p:nvSpPr>
          <p:cNvPr id="3" name="Content Placeholder 2"/>
          <p:cNvSpPr>
            <a:spLocks noGrp="1"/>
          </p:cNvSpPr>
          <p:nvPr>
            <p:ph idx="1"/>
          </p:nvPr>
        </p:nvSpPr>
        <p:spPr/>
        <p:txBody>
          <a:bodyPr>
            <a:noAutofit/>
          </a:bodyPr>
          <a:lstStyle/>
          <a:p>
            <a:r>
              <a:rPr lang="en-IN" sz="3000" dirty="0" smtClean="0"/>
              <a:t>PP’s  Astrophysical Viability: Relative velocity between fragments  &gt; c/2 – </a:t>
            </a:r>
            <a:r>
              <a:rPr lang="en-IN" sz="3000" dirty="0" err="1" smtClean="0"/>
              <a:t>astrophysically</a:t>
            </a:r>
            <a:r>
              <a:rPr lang="en-IN" sz="3000" dirty="0" smtClean="0"/>
              <a:t> not viable. </a:t>
            </a:r>
          </a:p>
          <a:p>
            <a:pPr>
              <a:buNone/>
            </a:pPr>
            <a:endParaRPr lang="en-IN" sz="3000" dirty="0" smtClean="0"/>
          </a:p>
          <a:p>
            <a:r>
              <a:rPr lang="en-IN" sz="3000" dirty="0" smtClean="0"/>
              <a:t>MPP(ND, </a:t>
            </a:r>
            <a:r>
              <a:rPr lang="en-IN" sz="3000" dirty="0" err="1" smtClean="0"/>
              <a:t>Wagh</a:t>
            </a:r>
            <a:r>
              <a:rPr lang="en-IN" sz="3000" dirty="0" smtClean="0"/>
              <a:t>, </a:t>
            </a:r>
            <a:r>
              <a:rPr lang="en-IN" sz="3000" dirty="0" err="1" smtClean="0"/>
              <a:t>Dhurandhar</a:t>
            </a:r>
            <a:r>
              <a:rPr lang="en-IN" sz="3000" dirty="0" smtClean="0"/>
              <a:t>) Rotating BH sits in magnetic field and the energy required to put a particle on negative energy state can now come from electromagnetic field making no demand on relative velocity.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
            <a:ext cx="8229600" cy="1143000"/>
          </a:xfrm>
        </p:spPr>
        <p:txBody>
          <a:bodyPr/>
          <a:lstStyle/>
          <a:p>
            <a:r>
              <a:rPr lang="en-IN" dirty="0" err="1" smtClean="0">
                <a:solidFill>
                  <a:srgbClr val="C00000"/>
                </a:solidFill>
              </a:rPr>
              <a:t>Magenetic</a:t>
            </a:r>
            <a:r>
              <a:rPr lang="en-IN" dirty="0" smtClean="0">
                <a:solidFill>
                  <a:srgbClr val="C00000"/>
                </a:solidFill>
              </a:rPr>
              <a:t> Penrose process</a:t>
            </a:r>
            <a:endParaRPr lang="en-IN" dirty="0">
              <a:solidFill>
                <a:srgbClr val="C00000"/>
              </a:solidFill>
            </a:endParaRPr>
          </a:p>
        </p:txBody>
      </p:sp>
      <p:sp>
        <p:nvSpPr>
          <p:cNvPr id="3" name="Content Placeholder 2"/>
          <p:cNvSpPr>
            <a:spLocks noGrp="1"/>
          </p:cNvSpPr>
          <p:nvPr>
            <p:ph idx="1"/>
          </p:nvPr>
        </p:nvSpPr>
        <p:spPr>
          <a:xfrm>
            <a:off x="457200" y="1214422"/>
            <a:ext cx="8229600" cy="4525963"/>
          </a:xfrm>
        </p:spPr>
        <p:txBody>
          <a:bodyPr>
            <a:noAutofit/>
          </a:bodyPr>
          <a:lstStyle/>
          <a:p>
            <a:r>
              <a:rPr lang="en-IN" sz="3000" dirty="0" smtClean="0"/>
              <a:t>Thus was MPP revived, Efficiency  &gt; 100%. It was all established in discrete particle accretion. Would it stand the test of realistic hydrodynamic accretion? </a:t>
            </a:r>
          </a:p>
          <a:p>
            <a:r>
              <a:rPr lang="en-IN" sz="3000" dirty="0" smtClean="0"/>
              <a:t>MPP in high magnetic field limit is similar to </a:t>
            </a:r>
            <a:r>
              <a:rPr lang="en-IN" sz="3000" dirty="0" err="1" smtClean="0"/>
              <a:t>Blandford</a:t>
            </a:r>
            <a:r>
              <a:rPr lang="en-IN" sz="3000" dirty="0" smtClean="0"/>
              <a:t> –</a:t>
            </a:r>
            <a:r>
              <a:rPr lang="en-IN" sz="3000" dirty="0" err="1" smtClean="0"/>
              <a:t>Znajek</a:t>
            </a:r>
            <a:r>
              <a:rPr lang="en-IN" sz="3000" dirty="0" smtClean="0"/>
              <a:t> process in which magnetic field threading the horizon gets wound up due to rotation and generates a </a:t>
            </a:r>
            <a:r>
              <a:rPr lang="en-IN" sz="3000" dirty="0" err="1" smtClean="0"/>
              <a:t>quadrupole</a:t>
            </a:r>
            <a:r>
              <a:rPr lang="en-IN" sz="3000" dirty="0" smtClean="0"/>
              <a:t> electric potential difference between poles and equator  and energy flux is driven out as it discharges. In both cases, magnetic field plays as a catalytic  agent to mine rotational energy .  </a:t>
            </a:r>
            <a:endParaRPr lang="en-IN" sz="3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C00000"/>
                </a:solidFill>
              </a:rPr>
              <a:t>MPP </a:t>
            </a:r>
            <a:endParaRPr lang="en-IN" dirty="0">
              <a:solidFill>
                <a:srgbClr val="C00000"/>
              </a:solidFill>
            </a:endParaRPr>
          </a:p>
        </p:txBody>
      </p:sp>
      <p:sp>
        <p:nvSpPr>
          <p:cNvPr id="3" name="Content Placeholder 2"/>
          <p:cNvSpPr>
            <a:spLocks noGrp="1"/>
          </p:cNvSpPr>
          <p:nvPr>
            <p:ph idx="1"/>
          </p:nvPr>
        </p:nvSpPr>
        <p:spPr/>
        <p:txBody>
          <a:bodyPr>
            <a:normAutofit fontScale="85000" lnSpcReduction="10000"/>
          </a:bodyPr>
          <a:lstStyle/>
          <a:p>
            <a:r>
              <a:rPr lang="en-IN" dirty="0" smtClean="0"/>
              <a:t>The current investigations bear out MPP’s promise of efficiency exceeding 100% (this was first time predicted for MPP in 1985 (</a:t>
            </a:r>
            <a:r>
              <a:rPr lang="en-IN" dirty="0" err="1" smtClean="0"/>
              <a:t>Ramesh’s</a:t>
            </a:r>
            <a:r>
              <a:rPr lang="en-IN" dirty="0" smtClean="0"/>
              <a:t> talk) has been borne out in the realistic hydrodynamic accretion – a viable powering engine for quasars! </a:t>
            </a:r>
          </a:p>
          <a:p>
            <a:r>
              <a:rPr lang="en-IN" dirty="0" smtClean="0"/>
              <a:t>It is a different matter that now MPP is being called as BZ process. They are different in the sense --- in   zero magnetic field limit there is no extraction for BZ while  MPP goes over to PP. </a:t>
            </a:r>
          </a:p>
          <a:p>
            <a:r>
              <a:rPr lang="en-IN" dirty="0" smtClean="0"/>
              <a:t>May what that be, MPP as such was first considered by us in 1985.</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err="1" smtClean="0">
                <a:solidFill>
                  <a:srgbClr val="C00000"/>
                </a:solidFill>
              </a:rPr>
              <a:t>Electromagnetics</a:t>
            </a:r>
            <a:r>
              <a:rPr lang="en-IN" dirty="0" smtClean="0">
                <a:solidFill>
                  <a:srgbClr val="C00000"/>
                </a:solidFill>
              </a:rPr>
              <a:t> in curved </a:t>
            </a:r>
            <a:r>
              <a:rPr lang="en-IN" dirty="0" err="1" smtClean="0">
                <a:solidFill>
                  <a:srgbClr val="C00000"/>
                </a:solidFill>
              </a:rPr>
              <a:t>spacetime</a:t>
            </a:r>
            <a:r>
              <a:rPr lang="en-IN" dirty="0" smtClean="0">
                <a:solidFill>
                  <a:srgbClr val="C00000"/>
                </a:solidFill>
              </a:rPr>
              <a:t> </a:t>
            </a:r>
            <a:endParaRPr lang="en-IN" dirty="0">
              <a:solidFill>
                <a:srgbClr val="C00000"/>
              </a:solidFill>
            </a:endParaRPr>
          </a:p>
        </p:txBody>
      </p:sp>
      <p:sp>
        <p:nvSpPr>
          <p:cNvPr id="3" name="Content Placeholder 2"/>
          <p:cNvSpPr>
            <a:spLocks noGrp="1"/>
          </p:cNvSpPr>
          <p:nvPr>
            <p:ph idx="1"/>
          </p:nvPr>
        </p:nvSpPr>
        <p:spPr/>
        <p:txBody>
          <a:bodyPr>
            <a:normAutofit fontScale="92500" lnSpcReduction="20000"/>
          </a:bodyPr>
          <a:lstStyle/>
          <a:p>
            <a:r>
              <a:rPr lang="en-IN" dirty="0" smtClean="0"/>
              <a:t>Several authors have studied electromagnetic field in black hole </a:t>
            </a:r>
            <a:r>
              <a:rPr lang="en-IN" dirty="0" err="1" smtClean="0"/>
              <a:t>spacetimes</a:t>
            </a:r>
            <a:r>
              <a:rPr lang="en-IN" dirty="0" smtClean="0"/>
              <a:t>. RK </a:t>
            </a:r>
            <a:r>
              <a:rPr lang="en-IN" dirty="0" err="1" smtClean="0"/>
              <a:t>Verma</a:t>
            </a:r>
            <a:r>
              <a:rPr lang="en-IN" dirty="0" smtClean="0"/>
              <a:t>,  </a:t>
            </a:r>
            <a:r>
              <a:rPr lang="en-IN" dirty="0" err="1" smtClean="0"/>
              <a:t>Prasanna</a:t>
            </a:r>
            <a:r>
              <a:rPr lang="en-IN" dirty="0" smtClean="0"/>
              <a:t>, </a:t>
            </a:r>
            <a:r>
              <a:rPr lang="en-IN" dirty="0" err="1" smtClean="0"/>
              <a:t>Vishu</a:t>
            </a:r>
            <a:r>
              <a:rPr lang="en-IN" dirty="0" smtClean="0"/>
              <a:t>, ...,  </a:t>
            </a:r>
          </a:p>
          <a:p>
            <a:r>
              <a:rPr lang="en-IN" dirty="0" smtClean="0"/>
              <a:t>An excellent  review by AR </a:t>
            </a:r>
            <a:r>
              <a:rPr lang="en-IN" dirty="0" err="1" smtClean="0"/>
              <a:t>Prasanna</a:t>
            </a:r>
            <a:r>
              <a:rPr lang="en-IN" dirty="0" smtClean="0"/>
              <a:t> has just appeared summarizing an extensive body of work. </a:t>
            </a:r>
          </a:p>
          <a:p>
            <a:r>
              <a:rPr lang="en-IN" dirty="0" smtClean="0"/>
              <a:t>There have also been attempts to couple Riemann tensor  with two Maxwell tensors and then study its semi-classical consequences.  </a:t>
            </a:r>
            <a:r>
              <a:rPr lang="en-IN" dirty="0" err="1" smtClean="0"/>
              <a:t>Prasanna</a:t>
            </a:r>
            <a:r>
              <a:rPr lang="en-IN" dirty="0" smtClean="0"/>
              <a:t>, S. </a:t>
            </a:r>
            <a:r>
              <a:rPr lang="en-IN" dirty="0" err="1" smtClean="0"/>
              <a:t>Mohanty</a:t>
            </a:r>
            <a:r>
              <a:rPr lang="en-IN" dirty="0" smtClean="0"/>
              <a:t> and others. </a:t>
            </a:r>
          </a:p>
          <a:p>
            <a:pPr>
              <a:buNone/>
            </a:pPr>
            <a:r>
              <a:rPr lang="en-IN" dirty="0" smtClean="0"/>
              <a:t> </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solidFill>
                  <a:srgbClr val="FF0000"/>
                </a:solidFill>
              </a:rPr>
              <a:t>Compact Objects  ...</a:t>
            </a:r>
            <a:endParaRPr lang="en-IN" b="1"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IN" dirty="0" smtClean="0"/>
              <a:t>Pulsars: Rotating  Neutron Stars </a:t>
            </a:r>
          </a:p>
          <a:p>
            <a:endParaRPr lang="en-IN" dirty="0" smtClean="0"/>
          </a:p>
          <a:p>
            <a:r>
              <a:rPr lang="en-IN" dirty="0" smtClean="0"/>
              <a:t>Indirect  Evidence  of  GW </a:t>
            </a:r>
          </a:p>
          <a:p>
            <a:endParaRPr lang="en-IN" dirty="0" smtClean="0"/>
          </a:p>
          <a:p>
            <a:r>
              <a:rPr lang="en-IN" dirty="0" err="1" smtClean="0"/>
              <a:t>Milli</a:t>
            </a:r>
            <a:r>
              <a:rPr lang="en-IN" dirty="0" smtClean="0"/>
              <a:t>  Second Pulsars : </a:t>
            </a:r>
            <a:r>
              <a:rPr lang="en-IN" dirty="0" err="1" smtClean="0"/>
              <a:t>Srinivasan</a:t>
            </a:r>
            <a:r>
              <a:rPr lang="en-IN" dirty="0" smtClean="0"/>
              <a:t> &amp; </a:t>
            </a:r>
            <a:r>
              <a:rPr lang="en-IN" dirty="0" err="1" smtClean="0"/>
              <a:t>Radhakrishnan</a:t>
            </a:r>
            <a:r>
              <a:rPr lang="en-IN" dirty="0" smtClean="0"/>
              <a:t>  -- first models </a:t>
            </a:r>
          </a:p>
          <a:p>
            <a:endParaRPr lang="en-IN" dirty="0" smtClean="0"/>
          </a:p>
          <a:p>
            <a:r>
              <a:rPr lang="en-IN" dirty="0" smtClean="0"/>
              <a:t>Several others: </a:t>
            </a:r>
            <a:r>
              <a:rPr lang="en-IN" dirty="0" err="1" smtClean="0"/>
              <a:t>Panchu</a:t>
            </a:r>
            <a:r>
              <a:rPr lang="en-IN" dirty="0" smtClean="0"/>
              <a:t>, </a:t>
            </a:r>
            <a:r>
              <a:rPr lang="en-IN" dirty="0" err="1" smtClean="0"/>
              <a:t>Haridass</a:t>
            </a:r>
            <a:r>
              <a:rPr lang="en-IN" dirty="0" smtClean="0"/>
              <a:t>, </a:t>
            </a:r>
            <a:r>
              <a:rPr lang="en-IN" dirty="0" err="1" smtClean="0"/>
              <a:t>Vikram</a:t>
            </a:r>
            <a:r>
              <a:rPr lang="en-IN" dirty="0" smtClean="0"/>
              <a:t> </a:t>
            </a:r>
            <a:r>
              <a:rPr lang="en-IN" dirty="0" err="1" smtClean="0"/>
              <a:t>Soni</a:t>
            </a:r>
            <a:r>
              <a:rPr lang="en-IN" dirty="0" smtClean="0"/>
              <a:t>, ...</a:t>
            </a:r>
          </a:p>
          <a:p>
            <a:endParaRPr lang="en-IN" dirty="0" smtClean="0"/>
          </a:p>
          <a:p>
            <a:pPr>
              <a:buNone/>
            </a:pPr>
            <a:r>
              <a:rPr lang="en-IN" dirty="0" smtClean="0"/>
              <a:t> </a:t>
            </a: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b="1" dirty="0" smtClean="0">
                <a:solidFill>
                  <a:srgbClr val="FF0000"/>
                </a:solidFill>
              </a:rPr>
              <a:t>Gravitational </a:t>
            </a:r>
            <a:r>
              <a:rPr lang="en-IN" b="1" dirty="0" err="1" smtClean="0">
                <a:solidFill>
                  <a:srgbClr val="FF0000"/>
                </a:solidFill>
              </a:rPr>
              <a:t>Lensing</a:t>
            </a:r>
            <a:r>
              <a:rPr lang="en-IN" b="1" dirty="0" smtClean="0">
                <a:solidFill>
                  <a:srgbClr val="FF0000"/>
                </a:solidFill>
              </a:rPr>
              <a:t> </a:t>
            </a:r>
            <a:endParaRPr lang="en-IN" b="1" dirty="0">
              <a:solidFill>
                <a:srgbClr val="FF0000"/>
              </a:solidFill>
            </a:endParaRPr>
          </a:p>
        </p:txBody>
      </p:sp>
      <p:sp>
        <p:nvSpPr>
          <p:cNvPr id="5" name="Content Placeholder 4"/>
          <p:cNvSpPr>
            <a:spLocks noGrp="1"/>
          </p:cNvSpPr>
          <p:nvPr>
            <p:ph idx="1"/>
          </p:nvPr>
        </p:nvSpPr>
        <p:spPr/>
        <p:txBody>
          <a:bodyPr/>
          <a:lstStyle/>
          <a:p>
            <a:r>
              <a:rPr lang="en-IN" dirty="0" smtClean="0"/>
              <a:t>GR --  Hard  Core  Astrophysics </a:t>
            </a:r>
          </a:p>
          <a:p>
            <a:endParaRPr lang="en-IN" dirty="0" smtClean="0"/>
          </a:p>
          <a:p>
            <a:r>
              <a:rPr lang="en-IN" dirty="0" smtClean="0"/>
              <a:t>Initial Work:  JVN, Kumar </a:t>
            </a:r>
            <a:r>
              <a:rPr lang="en-IN" dirty="0" err="1" smtClean="0"/>
              <a:t>Chitre</a:t>
            </a:r>
            <a:r>
              <a:rPr lang="en-IN" dirty="0" smtClean="0"/>
              <a:t>,  </a:t>
            </a:r>
            <a:r>
              <a:rPr lang="en-IN" dirty="0" err="1" smtClean="0"/>
              <a:t>Kandu</a:t>
            </a:r>
            <a:r>
              <a:rPr lang="en-IN" dirty="0" smtClean="0"/>
              <a:t>, D </a:t>
            </a:r>
            <a:r>
              <a:rPr lang="en-IN" dirty="0" err="1" smtClean="0"/>
              <a:t>Narasimha</a:t>
            </a:r>
            <a:r>
              <a:rPr lang="en-IN" dirty="0" smtClean="0"/>
              <a:t>, ...</a:t>
            </a:r>
          </a:p>
          <a:p>
            <a:endParaRPr lang="en-IN" dirty="0" smtClean="0"/>
          </a:p>
          <a:p>
            <a:r>
              <a:rPr lang="en-IN" dirty="0" smtClean="0"/>
              <a:t>Indian contributions were  at   the  pioneering stages</a:t>
            </a: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C00000"/>
                </a:solidFill>
              </a:rPr>
              <a:t>Gravitational waves </a:t>
            </a:r>
            <a:endParaRPr lang="en-IN" dirty="0">
              <a:solidFill>
                <a:srgbClr val="C00000"/>
              </a:solidFill>
            </a:endParaRPr>
          </a:p>
        </p:txBody>
      </p:sp>
      <p:sp>
        <p:nvSpPr>
          <p:cNvPr id="3" name="Content Placeholder 2"/>
          <p:cNvSpPr>
            <a:spLocks noGrp="1"/>
          </p:cNvSpPr>
          <p:nvPr>
            <p:ph idx="1"/>
          </p:nvPr>
        </p:nvSpPr>
        <p:spPr/>
        <p:txBody>
          <a:bodyPr>
            <a:normAutofit fontScale="92500" lnSpcReduction="10000"/>
          </a:bodyPr>
          <a:lstStyle/>
          <a:p>
            <a:r>
              <a:rPr lang="en-IN" dirty="0" smtClean="0"/>
              <a:t>Gravitational Wave: To Be or Not to Be? </a:t>
            </a:r>
          </a:p>
          <a:p>
            <a:r>
              <a:rPr lang="en-IN" dirty="0" err="1" smtClean="0"/>
              <a:t>Bondi</a:t>
            </a:r>
            <a:r>
              <a:rPr lang="en-IN" dirty="0" smtClean="0"/>
              <a:t> cleared the air with his information function </a:t>
            </a:r>
          </a:p>
          <a:p>
            <a:r>
              <a:rPr lang="en-IN" dirty="0" smtClean="0"/>
              <a:t>In 1987-88: </a:t>
            </a:r>
            <a:r>
              <a:rPr lang="en-IN" dirty="0" err="1" smtClean="0"/>
              <a:t>Dhurandhar</a:t>
            </a:r>
            <a:r>
              <a:rPr lang="en-IN" dirty="0" smtClean="0"/>
              <a:t> goes to </a:t>
            </a:r>
            <a:r>
              <a:rPr lang="en-IN" dirty="0" err="1" smtClean="0"/>
              <a:t>Schutz</a:t>
            </a:r>
            <a:r>
              <a:rPr lang="en-IN" dirty="0" smtClean="0"/>
              <a:t> as a </a:t>
            </a:r>
            <a:r>
              <a:rPr lang="en-IN" dirty="0" err="1" smtClean="0"/>
              <a:t>postdoc</a:t>
            </a:r>
            <a:r>
              <a:rPr lang="en-IN" dirty="0" smtClean="0"/>
              <a:t>.  BS </a:t>
            </a:r>
            <a:r>
              <a:rPr lang="en-IN" dirty="0" err="1" smtClean="0"/>
              <a:t>Sathyaprakash</a:t>
            </a:r>
            <a:r>
              <a:rPr lang="en-IN" dirty="0" smtClean="0"/>
              <a:t>, and several students follow. Leading group in  GW Data Analysis comes up. </a:t>
            </a:r>
          </a:p>
          <a:p>
            <a:r>
              <a:rPr lang="en-IN" dirty="0" err="1" smtClean="0"/>
              <a:t>Parallely</a:t>
            </a:r>
            <a:r>
              <a:rPr lang="en-IN" dirty="0" smtClean="0"/>
              <a:t> </a:t>
            </a:r>
            <a:r>
              <a:rPr lang="en-IN" dirty="0" err="1" smtClean="0"/>
              <a:t>Bala</a:t>
            </a:r>
            <a:r>
              <a:rPr lang="en-IN" dirty="0" smtClean="0"/>
              <a:t> </a:t>
            </a:r>
            <a:r>
              <a:rPr lang="en-IN" dirty="0" err="1" smtClean="0"/>
              <a:t>Iyer</a:t>
            </a:r>
            <a:r>
              <a:rPr lang="en-IN" dirty="0" smtClean="0"/>
              <a:t> – </a:t>
            </a:r>
            <a:r>
              <a:rPr lang="en-IN" dirty="0" err="1" smtClean="0"/>
              <a:t>Damour</a:t>
            </a:r>
            <a:r>
              <a:rPr lang="en-IN" dirty="0" smtClean="0"/>
              <a:t>, Blanchet, mastering the techniques of post-</a:t>
            </a:r>
            <a:r>
              <a:rPr lang="en-IN" dirty="0" err="1" smtClean="0"/>
              <a:t>Lorentzian</a:t>
            </a:r>
            <a:r>
              <a:rPr lang="en-IN" dirty="0" smtClean="0"/>
              <a:t> approximations and study of GW waveform . </a:t>
            </a:r>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C00000"/>
                </a:solidFill>
              </a:rPr>
              <a:t>GW </a:t>
            </a:r>
            <a:endParaRPr lang="en-IN" dirty="0">
              <a:solidFill>
                <a:srgbClr val="C00000"/>
              </a:solidFill>
            </a:endParaRPr>
          </a:p>
        </p:txBody>
      </p:sp>
      <p:sp>
        <p:nvSpPr>
          <p:cNvPr id="3" name="Content Placeholder 2"/>
          <p:cNvSpPr>
            <a:spLocks noGrp="1"/>
          </p:cNvSpPr>
          <p:nvPr>
            <p:ph idx="1"/>
          </p:nvPr>
        </p:nvSpPr>
        <p:spPr/>
        <p:txBody>
          <a:bodyPr/>
          <a:lstStyle/>
          <a:p>
            <a:r>
              <a:rPr lang="en-IN" dirty="0" err="1" smtClean="0"/>
              <a:t>Sathya</a:t>
            </a:r>
            <a:r>
              <a:rPr lang="en-IN" dirty="0" smtClean="0"/>
              <a:t> is today one of the world leaders in GW community and over two dozen students trained at the hands of </a:t>
            </a:r>
            <a:r>
              <a:rPr lang="en-IN" dirty="0" err="1" smtClean="0"/>
              <a:t>Sanjeev</a:t>
            </a:r>
            <a:r>
              <a:rPr lang="en-IN" dirty="0" smtClean="0"/>
              <a:t> and </a:t>
            </a:r>
            <a:r>
              <a:rPr lang="en-IN" dirty="0" err="1" smtClean="0"/>
              <a:t>Bala</a:t>
            </a:r>
            <a:r>
              <a:rPr lang="en-IN" dirty="0" smtClean="0"/>
              <a:t> are Sprinkled all around in gravity wave groups.</a:t>
            </a:r>
          </a:p>
          <a:p>
            <a:endParaRPr lang="en-IN" dirty="0" smtClean="0"/>
          </a:p>
          <a:p>
            <a:r>
              <a:rPr lang="en-IN" dirty="0" err="1" smtClean="0"/>
              <a:t>Ligo</a:t>
            </a:r>
            <a:r>
              <a:rPr lang="en-IN" dirty="0" smtClean="0"/>
              <a:t> – India  is the due recognition of this small but highly </a:t>
            </a:r>
            <a:r>
              <a:rPr lang="en-IN" dirty="0" err="1" smtClean="0"/>
              <a:t>influencial</a:t>
            </a:r>
            <a:r>
              <a:rPr lang="en-IN" dirty="0" smtClean="0"/>
              <a:t> group  globally.    </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C00000"/>
                </a:solidFill>
              </a:rPr>
              <a:t>GR and Beyond</a:t>
            </a:r>
            <a:endParaRPr lang="en-IN" dirty="0">
              <a:solidFill>
                <a:srgbClr val="C00000"/>
              </a:solidFill>
            </a:endParaRPr>
          </a:p>
        </p:txBody>
      </p:sp>
      <p:sp>
        <p:nvSpPr>
          <p:cNvPr id="3" name="Content Placeholder 2"/>
          <p:cNvSpPr>
            <a:spLocks noGrp="1"/>
          </p:cNvSpPr>
          <p:nvPr>
            <p:ph idx="1"/>
          </p:nvPr>
        </p:nvSpPr>
        <p:spPr/>
        <p:txBody>
          <a:bodyPr>
            <a:normAutofit lnSpcReduction="10000"/>
          </a:bodyPr>
          <a:lstStyle/>
          <a:p>
            <a:r>
              <a:rPr lang="en-IN" dirty="0" err="1" smtClean="0"/>
              <a:t>Palatini</a:t>
            </a:r>
            <a:r>
              <a:rPr lang="en-IN" dirty="0" smtClean="0"/>
              <a:t> derivation for arbitrary connection. In 1925 Einstein assumed vanishing of torsion to get GR equation, and several authors have worked on this since then. </a:t>
            </a:r>
          </a:p>
          <a:p>
            <a:r>
              <a:rPr lang="en-IN" dirty="0" smtClean="0"/>
              <a:t>J Pons and ND have shown that Einstein condition is really a gauge condition and hence we can obtain GR equation for arbitrary connection. It is the equation of motion for connection that demands it to be symmetric.  </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C00000"/>
                </a:solidFill>
              </a:rPr>
              <a:t>Gravity and Thermodynamics </a:t>
            </a:r>
            <a:endParaRPr lang="en-IN" dirty="0">
              <a:solidFill>
                <a:srgbClr val="C00000"/>
              </a:solidFill>
            </a:endParaRPr>
          </a:p>
        </p:txBody>
      </p:sp>
      <p:sp>
        <p:nvSpPr>
          <p:cNvPr id="3" name="Content Placeholder 2"/>
          <p:cNvSpPr>
            <a:spLocks noGrp="1"/>
          </p:cNvSpPr>
          <p:nvPr>
            <p:ph idx="1"/>
          </p:nvPr>
        </p:nvSpPr>
        <p:spPr/>
        <p:txBody>
          <a:bodyPr>
            <a:normAutofit fontScale="92500"/>
          </a:bodyPr>
          <a:lstStyle/>
          <a:p>
            <a:r>
              <a:rPr lang="en-IN" dirty="0" smtClean="0"/>
              <a:t>In 1992, Ted Jacobson brought out remarkable association between Einstein equation for </a:t>
            </a:r>
            <a:r>
              <a:rPr lang="en-IN" dirty="0" err="1" smtClean="0"/>
              <a:t>spacetime</a:t>
            </a:r>
            <a:r>
              <a:rPr lang="en-IN" dirty="0" smtClean="0"/>
              <a:t> admitting horizon and </a:t>
            </a:r>
            <a:r>
              <a:rPr lang="en-IN" dirty="0" err="1" smtClean="0"/>
              <a:t>thermodynamical</a:t>
            </a:r>
            <a:r>
              <a:rPr lang="en-IN" dirty="0" smtClean="0"/>
              <a:t> law. Reminiscent of Black hole area and entropy – Laws of black hole physics. </a:t>
            </a:r>
          </a:p>
          <a:p>
            <a:r>
              <a:rPr lang="en-IN" dirty="0" smtClean="0"/>
              <a:t>Paddy enormously extended this programme to Lovelock gravity and put it on solid footing. </a:t>
            </a:r>
          </a:p>
          <a:p>
            <a:r>
              <a:rPr lang="en-IN" dirty="0" smtClean="0"/>
              <a:t>Makes a strong case for  gravity being an emergent force. </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smtClean="0">
                <a:solidFill>
                  <a:srgbClr val="C00000"/>
                </a:solidFill>
              </a:rPr>
              <a:t>Important  Problems </a:t>
            </a:r>
            <a:endParaRPr lang="en-IN" dirty="0">
              <a:solidFill>
                <a:srgbClr val="C00000"/>
              </a:solidFill>
            </a:endParaRPr>
          </a:p>
        </p:txBody>
      </p:sp>
      <p:sp>
        <p:nvSpPr>
          <p:cNvPr id="5" name="Content Placeholder 4"/>
          <p:cNvSpPr>
            <a:spLocks noGrp="1"/>
          </p:cNvSpPr>
          <p:nvPr>
            <p:ph idx="1"/>
          </p:nvPr>
        </p:nvSpPr>
        <p:spPr/>
        <p:txBody>
          <a:bodyPr>
            <a:normAutofit/>
          </a:bodyPr>
          <a:lstStyle/>
          <a:p>
            <a:r>
              <a:rPr lang="en-IN" dirty="0" smtClean="0"/>
              <a:t>Big  -  Bang  Singularity </a:t>
            </a:r>
          </a:p>
          <a:p>
            <a:r>
              <a:rPr lang="en-IN" dirty="0" smtClean="0"/>
              <a:t>Gravitational  Collapse </a:t>
            </a:r>
          </a:p>
          <a:p>
            <a:r>
              <a:rPr lang="en-IN" dirty="0" smtClean="0"/>
              <a:t>Black  Holes</a:t>
            </a:r>
          </a:p>
          <a:p>
            <a:r>
              <a:rPr lang="en-IN" dirty="0" smtClean="0"/>
              <a:t>Gravitational  waves  </a:t>
            </a:r>
          </a:p>
          <a:p>
            <a:r>
              <a:rPr lang="en-IN" dirty="0" smtClean="0"/>
              <a:t>GR  and  Beyond  </a:t>
            </a:r>
          </a:p>
          <a:p>
            <a:r>
              <a:rPr lang="en-IN" dirty="0" smtClean="0"/>
              <a:t>Quantum  Aspects </a:t>
            </a:r>
          </a:p>
          <a:p>
            <a:r>
              <a:rPr lang="en-IN" dirty="0" smtClean="0"/>
              <a:t>Exact  Solutions</a:t>
            </a:r>
          </a:p>
          <a:p>
            <a:endParaRPr lang="en-IN" dirty="0" smtClean="0"/>
          </a:p>
          <a:p>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C00000"/>
                </a:solidFill>
              </a:rPr>
              <a:t>Surface terms in action </a:t>
            </a:r>
            <a:endParaRPr lang="en-IN" dirty="0">
              <a:solidFill>
                <a:srgbClr val="C00000"/>
              </a:solidFill>
            </a:endParaRPr>
          </a:p>
        </p:txBody>
      </p:sp>
      <p:sp>
        <p:nvSpPr>
          <p:cNvPr id="3" name="Content Placeholder 2"/>
          <p:cNvSpPr>
            <a:spLocks noGrp="1"/>
          </p:cNvSpPr>
          <p:nvPr>
            <p:ph idx="1"/>
          </p:nvPr>
        </p:nvSpPr>
        <p:spPr/>
        <p:txBody>
          <a:bodyPr>
            <a:normAutofit fontScale="62500" lnSpcReduction="20000"/>
          </a:bodyPr>
          <a:lstStyle/>
          <a:p>
            <a:r>
              <a:rPr lang="en-IN" dirty="0" smtClean="0"/>
              <a:t>In derivation of GR equation by varying action, we ultimately convert variation of Ricci tensor which  contains  gravitational dynamics into a surface term – a total derivative and throw it away. GR equation results from essentially variation of volume element. This is strange. </a:t>
            </a:r>
          </a:p>
          <a:p>
            <a:pPr>
              <a:buNone/>
            </a:pPr>
            <a:endParaRPr lang="en-IN" sz="5100" dirty="0" smtClean="0"/>
          </a:p>
          <a:p>
            <a:r>
              <a:rPr lang="en-IN" dirty="0" smtClean="0"/>
              <a:t>Surface terms though classically irrelevant but are very relevant for quantum considerations. </a:t>
            </a:r>
          </a:p>
          <a:p>
            <a:endParaRPr lang="en-IN" dirty="0" smtClean="0"/>
          </a:p>
          <a:p>
            <a:r>
              <a:rPr lang="en-IN" dirty="0" smtClean="0"/>
              <a:t>Most remarkably Paddy derives alternatively GR equation by manipulating  surface term, and also connects the two through an interesting relation. </a:t>
            </a:r>
          </a:p>
          <a:p>
            <a:endParaRPr lang="en-IN" dirty="0" smtClean="0"/>
          </a:p>
          <a:p>
            <a:r>
              <a:rPr lang="en-IN" dirty="0" smtClean="0"/>
              <a:t>This relation between bulk and surface is responsible for Holography. Gravity is universal and hence it cannot be shielded from any region. If separating boundary is null,  it must have the imprint of what is blocked out.  </a:t>
            </a:r>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solidFill>
                  <a:srgbClr val="C00000"/>
                </a:solidFill>
              </a:rPr>
              <a:t>Barbero</a:t>
            </a:r>
            <a:r>
              <a:rPr lang="en-IN" dirty="0" smtClean="0">
                <a:solidFill>
                  <a:srgbClr val="C00000"/>
                </a:solidFill>
              </a:rPr>
              <a:t> – </a:t>
            </a:r>
            <a:r>
              <a:rPr lang="en-IN" dirty="0" err="1" smtClean="0">
                <a:solidFill>
                  <a:srgbClr val="C00000"/>
                </a:solidFill>
              </a:rPr>
              <a:t>Immirzi</a:t>
            </a:r>
            <a:r>
              <a:rPr lang="en-IN" dirty="0" smtClean="0">
                <a:solidFill>
                  <a:srgbClr val="C00000"/>
                </a:solidFill>
              </a:rPr>
              <a:t> Parameter</a:t>
            </a:r>
            <a:endParaRPr lang="en-IN" dirty="0">
              <a:solidFill>
                <a:srgbClr val="C00000"/>
              </a:solidFill>
            </a:endParaRPr>
          </a:p>
        </p:txBody>
      </p:sp>
      <p:sp>
        <p:nvSpPr>
          <p:cNvPr id="3" name="Content Placeholder 2"/>
          <p:cNvSpPr>
            <a:spLocks noGrp="1"/>
          </p:cNvSpPr>
          <p:nvPr>
            <p:ph idx="1"/>
          </p:nvPr>
        </p:nvSpPr>
        <p:spPr/>
        <p:txBody>
          <a:bodyPr>
            <a:normAutofit fontScale="92500" lnSpcReduction="20000"/>
          </a:bodyPr>
          <a:lstStyle/>
          <a:p>
            <a:r>
              <a:rPr lang="en-IN" dirty="0" smtClean="0"/>
              <a:t>Surface terms: Euler, </a:t>
            </a:r>
            <a:r>
              <a:rPr lang="en-IN" dirty="0" err="1" smtClean="0"/>
              <a:t>Pontryagin</a:t>
            </a:r>
            <a:r>
              <a:rPr lang="en-IN" dirty="0" smtClean="0"/>
              <a:t> and </a:t>
            </a:r>
            <a:r>
              <a:rPr lang="en-IN" dirty="0" err="1" smtClean="0"/>
              <a:t>Nieh</a:t>
            </a:r>
            <a:r>
              <a:rPr lang="en-IN" dirty="0" smtClean="0"/>
              <a:t> –Yan </a:t>
            </a:r>
          </a:p>
          <a:p>
            <a:r>
              <a:rPr lang="en-IN" dirty="0" smtClean="0"/>
              <a:t>R </a:t>
            </a:r>
            <a:r>
              <a:rPr lang="en-IN" dirty="0" err="1" smtClean="0"/>
              <a:t>Kaul</a:t>
            </a:r>
            <a:r>
              <a:rPr lang="en-IN" dirty="0" smtClean="0"/>
              <a:t>, </a:t>
            </a:r>
            <a:r>
              <a:rPr lang="en-IN" dirty="0" err="1" smtClean="0"/>
              <a:t>Shyam</a:t>
            </a:r>
            <a:r>
              <a:rPr lang="en-IN" dirty="0" smtClean="0"/>
              <a:t> Date &amp; S </a:t>
            </a:r>
            <a:r>
              <a:rPr lang="en-IN" dirty="0" err="1" smtClean="0"/>
              <a:t>Sengupta</a:t>
            </a:r>
            <a:r>
              <a:rPr lang="en-IN" dirty="0" smtClean="0"/>
              <a:t> showed N-Y is topological and its coupling is </a:t>
            </a:r>
            <a:r>
              <a:rPr lang="en-IN" dirty="0" err="1" smtClean="0"/>
              <a:t>Barbero-Immirzi</a:t>
            </a:r>
            <a:r>
              <a:rPr lang="en-IN" dirty="0" smtClean="0"/>
              <a:t> parameter. </a:t>
            </a:r>
          </a:p>
          <a:p>
            <a:r>
              <a:rPr lang="en-IN" dirty="0" err="1" smtClean="0"/>
              <a:t>Kaul</a:t>
            </a:r>
            <a:r>
              <a:rPr lang="en-IN" dirty="0" smtClean="0"/>
              <a:t> formulated gauge theory of gravity and </a:t>
            </a:r>
            <a:r>
              <a:rPr lang="en-IN" dirty="0" err="1" smtClean="0"/>
              <a:t>supergravity</a:t>
            </a:r>
            <a:r>
              <a:rPr lang="en-IN" dirty="0" smtClean="0"/>
              <a:t>. Gauge is a tricky business for gravity.</a:t>
            </a:r>
          </a:p>
          <a:p>
            <a:r>
              <a:rPr lang="en-IN" dirty="0" smtClean="0"/>
              <a:t> </a:t>
            </a:r>
            <a:r>
              <a:rPr lang="en-IN" dirty="0" err="1" smtClean="0"/>
              <a:t>Ashtekar</a:t>
            </a:r>
            <a:r>
              <a:rPr lang="en-IN" dirty="0" smtClean="0"/>
              <a:t> Variables (1986), B-I parameter needed to cast the formalism with real variables.</a:t>
            </a:r>
          </a:p>
          <a:p>
            <a:r>
              <a:rPr lang="en-IN" dirty="0" smtClean="0"/>
              <a:t>Samuel gave the </a:t>
            </a:r>
            <a:r>
              <a:rPr lang="en-IN" dirty="0" err="1" smtClean="0"/>
              <a:t>Lagrangian</a:t>
            </a:r>
            <a:r>
              <a:rPr lang="en-IN" dirty="0" smtClean="0"/>
              <a:t> formulation </a:t>
            </a:r>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C00000"/>
                </a:solidFill>
              </a:rPr>
              <a:t>Quantum Aspects </a:t>
            </a:r>
            <a:endParaRPr lang="en-IN" dirty="0">
              <a:solidFill>
                <a:srgbClr val="C00000"/>
              </a:solidFill>
            </a:endParaRPr>
          </a:p>
        </p:txBody>
      </p:sp>
      <p:sp>
        <p:nvSpPr>
          <p:cNvPr id="3" name="Content Placeholder 2"/>
          <p:cNvSpPr>
            <a:spLocks noGrp="1"/>
          </p:cNvSpPr>
          <p:nvPr>
            <p:ph idx="1"/>
          </p:nvPr>
        </p:nvSpPr>
        <p:spPr/>
        <p:txBody>
          <a:bodyPr>
            <a:normAutofit fontScale="77500" lnSpcReduction="20000"/>
          </a:bodyPr>
          <a:lstStyle/>
          <a:p>
            <a:r>
              <a:rPr lang="en-IN" dirty="0" smtClean="0"/>
              <a:t>JVN &amp; Paddy:  Quantizing conformal </a:t>
            </a:r>
            <a:r>
              <a:rPr lang="en-IN" dirty="0" err="1" smtClean="0"/>
              <a:t>dgeree</a:t>
            </a:r>
            <a:r>
              <a:rPr lang="en-IN" dirty="0" smtClean="0"/>
              <a:t> of freedom showed Big-Bang avoidance </a:t>
            </a:r>
          </a:p>
          <a:p>
            <a:endParaRPr lang="en-IN" dirty="0" smtClean="0"/>
          </a:p>
          <a:p>
            <a:r>
              <a:rPr lang="en-IN" dirty="0" smtClean="0"/>
              <a:t>Special case of symmetry, LQC motivated by  LQG which has a formal field theoretic backup  also essentially does this. </a:t>
            </a:r>
          </a:p>
          <a:p>
            <a:endParaRPr lang="en-IN" dirty="0" smtClean="0"/>
          </a:p>
          <a:p>
            <a:r>
              <a:rPr lang="en-IN" dirty="0" smtClean="0"/>
              <a:t>Recently LQC has been addressing anisotropy but not </a:t>
            </a:r>
            <a:r>
              <a:rPr lang="en-IN" dirty="0" err="1" smtClean="0"/>
              <a:t>inhomogeneity</a:t>
            </a:r>
            <a:r>
              <a:rPr lang="en-IN" dirty="0" smtClean="0"/>
              <a:t> as yet. </a:t>
            </a:r>
          </a:p>
          <a:p>
            <a:endParaRPr lang="en-IN" dirty="0" smtClean="0"/>
          </a:p>
          <a:p>
            <a:r>
              <a:rPr lang="en-IN" dirty="0" smtClean="0"/>
              <a:t>A quantum </a:t>
            </a:r>
            <a:r>
              <a:rPr lang="en-IN" dirty="0" err="1" smtClean="0"/>
              <a:t>Raychaudhury</a:t>
            </a:r>
            <a:r>
              <a:rPr lang="en-IN" dirty="0" smtClean="0"/>
              <a:t> Equation Required ?</a:t>
            </a:r>
          </a:p>
          <a:p>
            <a:pPr>
              <a:buNone/>
            </a:pPr>
            <a:r>
              <a:rPr lang="en-IN"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ox(i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ox(in)">
                                      <p:cBhvr>
                                        <p:cTn id="22" dur="500"/>
                                        <p:tgtEl>
                                          <p:spTgt spid="3">
                                            <p:txEl>
                                              <p:pRg st="6" end="6"/>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box(in)">
                                      <p:cBhvr>
                                        <p:cTn id="2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C00000"/>
                </a:solidFill>
              </a:rPr>
              <a:t> Quantum  Aspects   </a:t>
            </a:r>
            <a:endParaRPr lang="en-IN" dirty="0">
              <a:solidFill>
                <a:srgbClr val="C00000"/>
              </a:solidFill>
            </a:endParaRPr>
          </a:p>
        </p:txBody>
      </p:sp>
      <p:sp>
        <p:nvSpPr>
          <p:cNvPr id="3" name="Content Placeholder 2"/>
          <p:cNvSpPr>
            <a:spLocks noGrp="1"/>
          </p:cNvSpPr>
          <p:nvPr>
            <p:ph idx="1"/>
          </p:nvPr>
        </p:nvSpPr>
        <p:spPr/>
        <p:txBody>
          <a:bodyPr/>
          <a:lstStyle/>
          <a:p>
            <a:r>
              <a:rPr lang="en-IN" dirty="0" err="1" smtClean="0"/>
              <a:t>Kaul</a:t>
            </a:r>
            <a:r>
              <a:rPr lang="en-IN" dirty="0" smtClean="0"/>
              <a:t>: Computed entropy of quantum BHs</a:t>
            </a:r>
          </a:p>
          <a:p>
            <a:r>
              <a:rPr lang="en-IN" dirty="0" err="1" smtClean="0"/>
              <a:t>Kaul</a:t>
            </a:r>
            <a:r>
              <a:rPr lang="en-IN" dirty="0" smtClean="0"/>
              <a:t>&amp; </a:t>
            </a:r>
            <a:r>
              <a:rPr lang="en-IN" dirty="0" err="1" smtClean="0"/>
              <a:t>Sengupta</a:t>
            </a:r>
            <a:r>
              <a:rPr lang="en-IN" dirty="0" smtClean="0"/>
              <a:t>: </a:t>
            </a:r>
            <a:r>
              <a:rPr lang="en-IN" dirty="0" err="1" smtClean="0"/>
              <a:t>Torsional</a:t>
            </a:r>
            <a:r>
              <a:rPr lang="en-IN" dirty="0" smtClean="0"/>
              <a:t> </a:t>
            </a:r>
            <a:r>
              <a:rPr lang="en-IN" dirty="0" err="1" smtClean="0"/>
              <a:t>instantons</a:t>
            </a:r>
            <a:r>
              <a:rPr lang="en-IN" dirty="0" smtClean="0"/>
              <a:t> in quantum gravity</a:t>
            </a:r>
          </a:p>
          <a:p>
            <a:r>
              <a:rPr lang="en-IN" dirty="0" smtClean="0"/>
              <a:t>TP Singh: Role of gravity in collapse of wave function </a:t>
            </a:r>
          </a:p>
          <a:p>
            <a:r>
              <a:rPr lang="en-IN" dirty="0" err="1" smtClean="0"/>
              <a:t>Madhavan</a:t>
            </a:r>
            <a:r>
              <a:rPr lang="en-IN" dirty="0" smtClean="0"/>
              <a:t>: </a:t>
            </a:r>
            <a:r>
              <a:rPr lang="en-IN" dirty="0" err="1" smtClean="0"/>
              <a:t>Anamoly</a:t>
            </a:r>
            <a:r>
              <a:rPr lang="en-IN" dirty="0" smtClean="0"/>
              <a:t> free quantum dynamics</a:t>
            </a:r>
          </a:p>
          <a:p>
            <a:r>
              <a:rPr lang="en-IN" dirty="0" smtClean="0"/>
              <a:t>LQC: </a:t>
            </a:r>
            <a:r>
              <a:rPr lang="en-IN" dirty="0" err="1" smtClean="0"/>
              <a:t>Shyam</a:t>
            </a:r>
            <a:r>
              <a:rPr lang="en-IN" dirty="0" smtClean="0"/>
              <a:t> Date, </a:t>
            </a:r>
            <a:r>
              <a:rPr lang="en-IN" dirty="0" err="1" smtClean="0"/>
              <a:t>Amit</a:t>
            </a:r>
            <a:r>
              <a:rPr lang="en-IN" dirty="0" smtClean="0"/>
              <a:t> </a:t>
            </a:r>
            <a:r>
              <a:rPr lang="en-IN" dirty="0" err="1" smtClean="0"/>
              <a:t>Ghosh</a:t>
            </a:r>
            <a:r>
              <a:rPr lang="en-IN" dirty="0" smtClean="0"/>
              <a:t>,  </a:t>
            </a:r>
            <a:r>
              <a:rPr lang="en-IN" dirty="0" err="1" smtClean="0"/>
              <a:t>Golam</a:t>
            </a:r>
            <a:r>
              <a:rPr lang="en-IN" dirty="0" smtClean="0"/>
              <a:t> </a:t>
            </a:r>
            <a:r>
              <a:rPr lang="en-IN" dirty="0" err="1" smtClean="0"/>
              <a:t>Hossain</a:t>
            </a:r>
            <a:r>
              <a:rPr lang="en-IN" dirty="0" smtClean="0"/>
              <a:t>, </a:t>
            </a:r>
            <a:r>
              <a:rPr lang="en-IN" dirty="0" err="1" smtClean="0"/>
              <a:t>Parampreet</a:t>
            </a:r>
            <a:r>
              <a:rPr lang="en-IN" dirty="0" smtClean="0"/>
              <a:t> Singh,... </a:t>
            </a:r>
          </a:p>
          <a:p>
            <a:endParaRPr lang="en-IN" dirty="0" smtClean="0"/>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C00000"/>
                </a:solidFill>
              </a:rPr>
              <a:t>Higher Dimensions and Lovelock </a:t>
            </a:r>
            <a:endParaRPr lang="en-IN" dirty="0">
              <a:solidFill>
                <a:srgbClr val="C00000"/>
              </a:solidFill>
            </a:endParaRPr>
          </a:p>
        </p:txBody>
      </p:sp>
      <p:sp>
        <p:nvSpPr>
          <p:cNvPr id="3" name="Content Placeholder 2"/>
          <p:cNvSpPr>
            <a:spLocks noGrp="1"/>
          </p:cNvSpPr>
          <p:nvPr>
            <p:ph idx="1"/>
          </p:nvPr>
        </p:nvSpPr>
        <p:spPr/>
        <p:txBody>
          <a:bodyPr>
            <a:normAutofit lnSpcReduction="10000"/>
          </a:bodyPr>
          <a:lstStyle/>
          <a:p>
            <a:r>
              <a:rPr lang="en-IN" dirty="0" smtClean="0"/>
              <a:t>High energy effects  perhaps point to higher dimensions. </a:t>
            </a:r>
          </a:p>
          <a:p>
            <a:r>
              <a:rPr lang="en-IN" dirty="0" smtClean="0"/>
              <a:t>What should be gravitational Equation in higher dimension? </a:t>
            </a:r>
          </a:p>
          <a:p>
            <a:r>
              <a:rPr lang="en-IN" dirty="0" smtClean="0"/>
              <a:t>Is there any property that has yet remained unexplored which may point the direction? </a:t>
            </a:r>
          </a:p>
          <a:p>
            <a:r>
              <a:rPr lang="en-IN" dirty="0" smtClean="0"/>
              <a:t>Einstein gravity is kinematic in 3D;i.e. Ricci =0 implies Riemann =0. Could this be universalized? </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C00000"/>
                </a:solidFill>
              </a:rPr>
              <a:t>Pure Lovelock </a:t>
            </a:r>
            <a:endParaRPr lang="en-IN" dirty="0">
              <a:solidFill>
                <a:srgbClr val="C00000"/>
              </a:solidFill>
            </a:endParaRPr>
          </a:p>
        </p:txBody>
      </p:sp>
      <p:sp>
        <p:nvSpPr>
          <p:cNvPr id="3" name="Content Placeholder 2"/>
          <p:cNvSpPr>
            <a:spLocks noGrp="1"/>
          </p:cNvSpPr>
          <p:nvPr>
            <p:ph idx="1"/>
          </p:nvPr>
        </p:nvSpPr>
        <p:spPr/>
        <p:txBody>
          <a:bodyPr>
            <a:normAutofit lnSpcReduction="10000"/>
          </a:bodyPr>
          <a:lstStyle/>
          <a:p>
            <a:r>
              <a:rPr lang="en-IN" dirty="0" smtClean="0"/>
              <a:t>Recently ND has made a case for pure Lovelock for higher dimensions. </a:t>
            </a:r>
          </a:p>
          <a:p>
            <a:r>
              <a:rPr lang="en-IN" dirty="0" smtClean="0"/>
              <a:t>Define Nth order Riemann and Ricci, then in all odd, D=2N+1, Ricci = 0 implies Riemann =0. </a:t>
            </a:r>
          </a:p>
          <a:p>
            <a:r>
              <a:rPr lang="en-IN" dirty="0" smtClean="0"/>
              <a:t>It singles out pure Lovelock which has only one Nth order term, no summation. </a:t>
            </a:r>
          </a:p>
          <a:p>
            <a:r>
              <a:rPr lang="en-IN" dirty="0" smtClean="0"/>
              <a:t>For pure Lovelock bound orbits exist in all even, D=2N+2, while for Einstein they exist only for D=4. </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solidFill>
                  <a:srgbClr val="C00000"/>
                </a:solidFill>
              </a:rPr>
              <a:t>Braneworld</a:t>
            </a:r>
            <a:r>
              <a:rPr lang="en-IN" dirty="0" smtClean="0">
                <a:solidFill>
                  <a:srgbClr val="C00000"/>
                </a:solidFill>
              </a:rPr>
              <a:t>   Gravity </a:t>
            </a:r>
            <a:endParaRPr lang="en-IN" dirty="0">
              <a:solidFill>
                <a:srgbClr val="C00000"/>
              </a:solidFill>
            </a:endParaRPr>
          </a:p>
        </p:txBody>
      </p:sp>
      <p:sp>
        <p:nvSpPr>
          <p:cNvPr id="3" name="Content Placeholder 2"/>
          <p:cNvSpPr>
            <a:spLocks noGrp="1"/>
          </p:cNvSpPr>
          <p:nvPr>
            <p:ph idx="1"/>
          </p:nvPr>
        </p:nvSpPr>
        <p:spPr/>
        <p:txBody>
          <a:bodyPr>
            <a:normAutofit fontScale="92500" lnSpcReduction="10000"/>
          </a:bodyPr>
          <a:lstStyle/>
          <a:p>
            <a:r>
              <a:rPr lang="en-IN" dirty="0" smtClean="0"/>
              <a:t>Randall—</a:t>
            </a:r>
            <a:r>
              <a:rPr lang="en-IN" dirty="0" err="1" smtClean="0"/>
              <a:t>Sundrum</a:t>
            </a:r>
            <a:r>
              <a:rPr lang="en-IN" dirty="0" smtClean="0"/>
              <a:t> </a:t>
            </a:r>
            <a:r>
              <a:rPr lang="en-IN" dirty="0" err="1" smtClean="0"/>
              <a:t>braneworld</a:t>
            </a:r>
            <a:r>
              <a:rPr lang="en-IN" dirty="0" smtClean="0"/>
              <a:t>: Curvature of  bulk is used to make extra dimension small and then junction condition project bulk </a:t>
            </a:r>
            <a:r>
              <a:rPr lang="en-IN" dirty="0" err="1" smtClean="0"/>
              <a:t>Weyl</a:t>
            </a:r>
            <a:r>
              <a:rPr lang="en-IN" dirty="0" smtClean="0"/>
              <a:t> on the 3-brane. </a:t>
            </a:r>
          </a:p>
          <a:p>
            <a:r>
              <a:rPr lang="en-IN" dirty="0" smtClean="0"/>
              <a:t>Black Hole on the </a:t>
            </a:r>
            <a:r>
              <a:rPr lang="en-IN" dirty="0" err="1" smtClean="0"/>
              <a:t>brane</a:t>
            </a:r>
            <a:r>
              <a:rPr lang="en-IN" dirty="0" smtClean="0"/>
              <a:t> is described by R-N charged BH metric (Roy </a:t>
            </a:r>
            <a:r>
              <a:rPr lang="en-IN" dirty="0" err="1" smtClean="0"/>
              <a:t>Maartens</a:t>
            </a:r>
            <a:r>
              <a:rPr lang="en-IN" dirty="0" smtClean="0"/>
              <a:t>, P </a:t>
            </a:r>
            <a:r>
              <a:rPr lang="en-IN" dirty="0" err="1" smtClean="0"/>
              <a:t>Papadopoulous</a:t>
            </a:r>
            <a:r>
              <a:rPr lang="en-IN" dirty="0" smtClean="0"/>
              <a:t>, V </a:t>
            </a:r>
            <a:r>
              <a:rPr lang="en-IN" dirty="0" err="1" smtClean="0"/>
              <a:t>Rezania</a:t>
            </a:r>
            <a:r>
              <a:rPr lang="en-IN" dirty="0" smtClean="0"/>
              <a:t> &amp; ND) </a:t>
            </a:r>
          </a:p>
          <a:p>
            <a:r>
              <a:rPr lang="en-IN" dirty="0" err="1" smtClean="0"/>
              <a:t>Sayan</a:t>
            </a:r>
            <a:r>
              <a:rPr lang="en-IN" dirty="0" smtClean="0"/>
              <a:t> </a:t>
            </a:r>
            <a:r>
              <a:rPr lang="en-IN" dirty="0" err="1" smtClean="0"/>
              <a:t>Kar</a:t>
            </a:r>
            <a:r>
              <a:rPr lang="en-IN" dirty="0" smtClean="0"/>
              <a:t> and collaborators, and others have investigated various aspects of </a:t>
            </a:r>
            <a:r>
              <a:rPr lang="en-IN" dirty="0" err="1" smtClean="0"/>
              <a:t>braneworld</a:t>
            </a:r>
            <a:r>
              <a:rPr lang="en-IN" dirty="0" smtClean="0"/>
              <a:t> gravity. </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C00000"/>
                </a:solidFill>
              </a:rPr>
              <a:t>Exact solutions</a:t>
            </a:r>
            <a:endParaRPr lang="en-IN" dirty="0">
              <a:solidFill>
                <a:srgbClr val="C00000"/>
              </a:solidFill>
            </a:endParaRPr>
          </a:p>
        </p:txBody>
      </p:sp>
      <p:sp>
        <p:nvSpPr>
          <p:cNvPr id="3" name="Content Placeholder 2"/>
          <p:cNvSpPr>
            <a:spLocks noGrp="1"/>
          </p:cNvSpPr>
          <p:nvPr>
            <p:ph idx="1"/>
          </p:nvPr>
        </p:nvSpPr>
        <p:spPr/>
        <p:txBody>
          <a:bodyPr>
            <a:normAutofit/>
          </a:bodyPr>
          <a:lstStyle/>
          <a:p>
            <a:r>
              <a:rPr lang="en-IN" dirty="0" smtClean="0"/>
              <a:t>S </a:t>
            </a:r>
            <a:r>
              <a:rPr lang="en-IN" dirty="0" err="1" smtClean="0"/>
              <a:t>Majumdar</a:t>
            </a:r>
            <a:r>
              <a:rPr lang="en-IN" dirty="0" smtClean="0"/>
              <a:t> (1947) Cylindrical Einstein-Maxwell solution: </a:t>
            </a:r>
            <a:r>
              <a:rPr lang="en-IN" dirty="0" err="1" smtClean="0"/>
              <a:t>Papapetrou-Majumdar</a:t>
            </a:r>
            <a:r>
              <a:rPr lang="en-IN" dirty="0" smtClean="0"/>
              <a:t> </a:t>
            </a:r>
          </a:p>
          <a:p>
            <a:r>
              <a:rPr lang="en-IN" dirty="0" smtClean="0"/>
              <a:t>Radiating Kerr BH: Take Kerr metric transform to </a:t>
            </a:r>
            <a:r>
              <a:rPr lang="en-IN" dirty="0" err="1" smtClean="0"/>
              <a:t>Eddington</a:t>
            </a:r>
            <a:r>
              <a:rPr lang="en-IN" dirty="0" smtClean="0"/>
              <a:t> time, and then make mass function of the retarded time. But it doesn’t satisfy the equation of null dust. But the solution has all desirable properties. </a:t>
            </a:r>
          </a:p>
          <a:p>
            <a:r>
              <a:rPr lang="en-IN" dirty="0" smtClean="0"/>
              <a:t> </a:t>
            </a:r>
            <a:r>
              <a:rPr lang="en-IN" dirty="0" err="1" smtClean="0"/>
              <a:t>Vaidya&amp;Patel</a:t>
            </a:r>
            <a:r>
              <a:rPr lang="en-IN" dirty="0" smtClean="0"/>
              <a:t> obtained two solutions</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C00000"/>
                </a:solidFill>
              </a:rPr>
              <a:t>Exact Solutions</a:t>
            </a:r>
            <a:endParaRPr lang="en-IN" dirty="0">
              <a:solidFill>
                <a:srgbClr val="C00000"/>
              </a:solidFill>
            </a:endParaRPr>
          </a:p>
        </p:txBody>
      </p:sp>
      <p:sp>
        <p:nvSpPr>
          <p:cNvPr id="3" name="Content Placeholder 2"/>
          <p:cNvSpPr>
            <a:spLocks noGrp="1"/>
          </p:cNvSpPr>
          <p:nvPr>
            <p:ph idx="1"/>
          </p:nvPr>
        </p:nvSpPr>
        <p:spPr/>
        <p:txBody>
          <a:bodyPr>
            <a:normAutofit fontScale="92500" lnSpcReduction="20000"/>
          </a:bodyPr>
          <a:lstStyle/>
          <a:p>
            <a:r>
              <a:rPr lang="en-IN" dirty="0" err="1" smtClean="0"/>
              <a:t>Vaidya-Tikekar</a:t>
            </a:r>
            <a:r>
              <a:rPr lang="en-IN" dirty="0" smtClean="0"/>
              <a:t> assumed t=const. Surface is </a:t>
            </a:r>
            <a:r>
              <a:rPr lang="en-IN" dirty="0" err="1" smtClean="0"/>
              <a:t>spheriodal</a:t>
            </a:r>
            <a:r>
              <a:rPr lang="en-IN" dirty="0" smtClean="0"/>
              <a:t> and instead of sphere and then built a model for star with satisfactory physical properties. </a:t>
            </a:r>
          </a:p>
          <a:p>
            <a:r>
              <a:rPr lang="en-IN" dirty="0" smtClean="0"/>
              <a:t>S </a:t>
            </a:r>
            <a:r>
              <a:rPr lang="en-IN" dirty="0" err="1" smtClean="0"/>
              <a:t>Mukherjee</a:t>
            </a:r>
            <a:r>
              <a:rPr lang="en-IN" dirty="0" smtClean="0"/>
              <a:t>, et al obtained the general solution in this setting</a:t>
            </a:r>
          </a:p>
          <a:p>
            <a:r>
              <a:rPr lang="en-IN" dirty="0" smtClean="0"/>
              <a:t>N </a:t>
            </a:r>
            <a:r>
              <a:rPr lang="en-IN" dirty="0" err="1" smtClean="0"/>
              <a:t>Banerjee</a:t>
            </a:r>
            <a:r>
              <a:rPr lang="en-IN" dirty="0" smtClean="0"/>
              <a:t> &amp; S </a:t>
            </a:r>
            <a:r>
              <a:rPr lang="en-IN" dirty="0" err="1" smtClean="0"/>
              <a:t>Sen</a:t>
            </a:r>
            <a:r>
              <a:rPr lang="en-IN" dirty="0" smtClean="0"/>
              <a:t>: BD goes to GR limit only for </a:t>
            </a:r>
            <a:r>
              <a:rPr lang="en-IN" dirty="0" err="1" smtClean="0"/>
              <a:t>traceful</a:t>
            </a:r>
            <a:r>
              <a:rPr lang="en-IN" dirty="0" smtClean="0"/>
              <a:t> matter distribution, T non-zero.</a:t>
            </a:r>
          </a:p>
          <a:p>
            <a:r>
              <a:rPr lang="en-IN" dirty="0" smtClean="0"/>
              <a:t> Few representatives names: A </a:t>
            </a:r>
            <a:r>
              <a:rPr lang="en-IN" dirty="0" err="1" smtClean="0"/>
              <a:t>Banerjee</a:t>
            </a:r>
            <a:r>
              <a:rPr lang="en-IN" dirty="0" smtClean="0"/>
              <a:t>, S  </a:t>
            </a:r>
            <a:r>
              <a:rPr lang="en-IN" dirty="0" err="1" smtClean="0"/>
              <a:t>Banerji</a:t>
            </a:r>
            <a:r>
              <a:rPr lang="en-IN" dirty="0" smtClean="0"/>
              <a:t>, LK Patel, </a:t>
            </a:r>
            <a:r>
              <a:rPr lang="en-IN" dirty="0" err="1" smtClean="0"/>
              <a:t>Tikekar</a:t>
            </a:r>
            <a:r>
              <a:rPr lang="en-IN" dirty="0" smtClean="0"/>
              <a:t>, MC </a:t>
            </a:r>
            <a:r>
              <a:rPr lang="en-IN" dirty="0" err="1" smtClean="0"/>
              <a:t>Durgapal</a:t>
            </a:r>
            <a:r>
              <a:rPr lang="en-IN" dirty="0" smtClean="0"/>
              <a:t>, N </a:t>
            </a:r>
            <a:r>
              <a:rPr lang="en-IN" dirty="0" err="1" smtClean="0"/>
              <a:t>Banerjee</a:t>
            </a:r>
            <a:r>
              <a:rPr lang="en-IN" dirty="0" smtClean="0"/>
              <a:t>, BC Paul, ...</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C00000"/>
                </a:solidFill>
              </a:rPr>
              <a:t>Prospects  </a:t>
            </a:r>
            <a:endParaRPr lang="en-IN" dirty="0">
              <a:solidFill>
                <a:srgbClr val="C00000"/>
              </a:solidFill>
            </a:endParaRPr>
          </a:p>
        </p:txBody>
      </p:sp>
      <p:sp>
        <p:nvSpPr>
          <p:cNvPr id="3" name="Content Placeholder 2"/>
          <p:cNvSpPr>
            <a:spLocks noGrp="1"/>
          </p:cNvSpPr>
          <p:nvPr>
            <p:ph idx="1"/>
          </p:nvPr>
        </p:nvSpPr>
        <p:spPr/>
        <p:txBody>
          <a:bodyPr>
            <a:normAutofit fontScale="92500" lnSpcReduction="10000"/>
          </a:bodyPr>
          <a:lstStyle/>
          <a:p>
            <a:r>
              <a:rPr lang="en-IN" dirty="0" smtClean="0"/>
              <a:t>GR is now fully matured and well engrained theory for high energy physics, cosmology and astrophysics. </a:t>
            </a:r>
          </a:p>
          <a:p>
            <a:r>
              <a:rPr lang="en-IN" dirty="0" smtClean="0"/>
              <a:t>GW: Will give rise to new view of the Universe, GW astronomy. </a:t>
            </a:r>
          </a:p>
          <a:p>
            <a:r>
              <a:rPr lang="en-IN" dirty="0" smtClean="0"/>
              <a:t>Numerical  Relativity</a:t>
            </a:r>
          </a:p>
          <a:p>
            <a:r>
              <a:rPr lang="en-IN" dirty="0" smtClean="0"/>
              <a:t>$\Lambda$, Quantum </a:t>
            </a:r>
            <a:r>
              <a:rPr lang="en-IN" dirty="0" err="1" smtClean="0"/>
              <a:t>spacetime</a:t>
            </a:r>
            <a:r>
              <a:rPr lang="en-IN" dirty="0" smtClean="0"/>
              <a:t>/gravity</a:t>
            </a:r>
          </a:p>
          <a:p>
            <a:r>
              <a:rPr lang="en-IN" dirty="0" smtClean="0"/>
              <a:t>Higher Dimensions, non-</a:t>
            </a:r>
            <a:r>
              <a:rPr lang="en-IN" dirty="0" err="1" smtClean="0"/>
              <a:t>commutativity</a:t>
            </a:r>
            <a:r>
              <a:rPr lang="en-IN" dirty="0" smtClean="0"/>
              <a:t>, ??? </a:t>
            </a:r>
          </a:p>
          <a:p>
            <a:r>
              <a:rPr lang="en-IN" dirty="0" smtClean="0"/>
              <a:t>Singularity: Big-Bang, BH.</a:t>
            </a:r>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smtClean="0">
                <a:solidFill>
                  <a:srgbClr val="C00000"/>
                </a:solidFill>
              </a:rPr>
              <a:t>BIG  - BANG:  COSMOLOGY </a:t>
            </a:r>
            <a:endParaRPr lang="en-IN" dirty="0">
              <a:solidFill>
                <a:srgbClr val="C00000"/>
              </a:solidFill>
            </a:endParaRPr>
          </a:p>
        </p:txBody>
      </p:sp>
      <p:sp>
        <p:nvSpPr>
          <p:cNvPr id="3" name="Content Placeholder 2"/>
          <p:cNvSpPr>
            <a:spLocks noGrp="1"/>
          </p:cNvSpPr>
          <p:nvPr>
            <p:ph idx="1"/>
          </p:nvPr>
        </p:nvSpPr>
        <p:spPr/>
        <p:txBody>
          <a:bodyPr>
            <a:normAutofit fontScale="92500" lnSpcReduction="10000"/>
          </a:bodyPr>
          <a:lstStyle/>
          <a:p>
            <a:r>
              <a:rPr lang="en-IN" dirty="0" smtClean="0"/>
              <a:t>AKR:   </a:t>
            </a:r>
            <a:r>
              <a:rPr lang="en-IN" dirty="0" err="1" smtClean="0"/>
              <a:t>Raychaudhury</a:t>
            </a:r>
            <a:r>
              <a:rPr lang="en-IN" dirty="0" smtClean="0"/>
              <a:t> Equation governing dynamics of the Universe. Perhaps the most important equation that inspired the famous Singularity theorems. Undoubtedly the most outstanding contribution to GR. </a:t>
            </a:r>
          </a:p>
          <a:p>
            <a:r>
              <a:rPr lang="en-IN" dirty="0" smtClean="0"/>
              <a:t>JVN:  Hoyle  - </a:t>
            </a:r>
            <a:r>
              <a:rPr lang="en-IN" dirty="0" err="1" smtClean="0"/>
              <a:t>Narlikar</a:t>
            </a:r>
            <a:r>
              <a:rPr lang="en-IN" dirty="0" smtClean="0"/>
              <a:t> theory  - new theory of gravitation. A brilliant attempt of incorporating Mach’s Principle. Unfortunately supported observationally  unfavoured Steady State Cosmology. </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rPr>
              <a:t>What made Difference </a:t>
            </a:r>
            <a:endParaRPr lang="en-IN"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IN" dirty="0" smtClean="0"/>
              <a:t>ICGC  series  started  in  Dec. 1987 </a:t>
            </a:r>
          </a:p>
          <a:p>
            <a:pPr>
              <a:buNone/>
            </a:pPr>
            <a:endParaRPr lang="en-IN" dirty="0" smtClean="0"/>
          </a:p>
          <a:p>
            <a:r>
              <a:rPr lang="en-IN" dirty="0" smtClean="0"/>
              <a:t>Summer Schools helped in grounding GR in Physics mid 80’s</a:t>
            </a:r>
          </a:p>
          <a:p>
            <a:endParaRPr lang="en-IN" dirty="0" smtClean="0"/>
          </a:p>
          <a:p>
            <a:r>
              <a:rPr lang="en-IN" dirty="0" smtClean="0"/>
              <a:t>GR groups emerging in Institutes </a:t>
            </a:r>
          </a:p>
          <a:p>
            <a:endParaRPr lang="en-IN" dirty="0" smtClean="0"/>
          </a:p>
          <a:p>
            <a:r>
              <a:rPr lang="en-IN" dirty="0" smtClean="0"/>
              <a:t>Regular IAGRG meetings and Many more</a:t>
            </a:r>
          </a:p>
          <a:p>
            <a:endParaRPr lang="en-IN" dirty="0" smtClean="0"/>
          </a:p>
          <a:p>
            <a:r>
              <a:rPr lang="en-IN" dirty="0" smtClean="0"/>
              <a:t>FTAG began in 2001,  growing  strong </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C00000"/>
                </a:solidFill>
              </a:rPr>
              <a:t>Cosmology  </a:t>
            </a:r>
            <a:endParaRPr lang="en-IN" dirty="0">
              <a:solidFill>
                <a:srgbClr val="C00000"/>
              </a:solidFill>
            </a:endParaRPr>
          </a:p>
        </p:txBody>
      </p:sp>
      <p:sp>
        <p:nvSpPr>
          <p:cNvPr id="3" name="Content Placeholder 2"/>
          <p:cNvSpPr>
            <a:spLocks noGrp="1"/>
          </p:cNvSpPr>
          <p:nvPr>
            <p:ph idx="1"/>
          </p:nvPr>
        </p:nvSpPr>
        <p:spPr/>
        <p:txBody>
          <a:bodyPr>
            <a:normAutofit fontScale="85000" lnSpcReduction="20000"/>
          </a:bodyPr>
          <a:lstStyle/>
          <a:p>
            <a:pPr>
              <a:buNone/>
            </a:pPr>
            <a:r>
              <a:rPr lang="en-IN" dirty="0" err="1" smtClean="0"/>
              <a:t>Senovilla</a:t>
            </a:r>
            <a:r>
              <a:rPr lang="en-IN" dirty="0" smtClean="0"/>
              <a:t>:   Singularity  Free  Solutions - cylindrical </a:t>
            </a:r>
          </a:p>
          <a:p>
            <a:pPr>
              <a:buNone/>
            </a:pPr>
            <a:r>
              <a:rPr lang="en-IN" dirty="0" smtClean="0"/>
              <a:t>LK Patel, RS </a:t>
            </a:r>
            <a:r>
              <a:rPr lang="en-IN" dirty="0" err="1" smtClean="0"/>
              <a:t>Tikekar</a:t>
            </a:r>
            <a:r>
              <a:rPr lang="en-IN" dirty="0" smtClean="0"/>
              <a:t>, ND,  &amp; AKR, ND - spherical</a:t>
            </a:r>
          </a:p>
          <a:p>
            <a:pPr>
              <a:buNone/>
            </a:pPr>
            <a:endParaRPr lang="en-IN" dirty="0" smtClean="0"/>
          </a:p>
          <a:p>
            <a:pPr>
              <a:buNone/>
            </a:pPr>
            <a:r>
              <a:rPr lang="en-IN" dirty="0" smtClean="0"/>
              <a:t>AKR:  Attempted to formulate criterion for singularity free models by asking space – time  averages of matter distribution should vanish. </a:t>
            </a:r>
          </a:p>
          <a:p>
            <a:pPr>
              <a:buNone/>
            </a:pPr>
            <a:endParaRPr lang="en-IN" dirty="0" smtClean="0"/>
          </a:p>
          <a:p>
            <a:pPr>
              <a:buNone/>
            </a:pPr>
            <a:r>
              <a:rPr lang="en-IN" dirty="0" smtClean="0"/>
              <a:t>Following that </a:t>
            </a:r>
            <a:r>
              <a:rPr lang="en-IN" dirty="0" err="1" smtClean="0"/>
              <a:t>Senovilla</a:t>
            </a:r>
            <a:r>
              <a:rPr lang="en-IN" dirty="0" smtClean="0"/>
              <a:t> has recently proposed positivity of energy is respected globally only on the </a:t>
            </a:r>
            <a:r>
              <a:rPr lang="en-IN" dirty="0" err="1" smtClean="0"/>
              <a:t>average;i.e</a:t>
            </a:r>
            <a:r>
              <a:rPr lang="en-IN" dirty="0" smtClean="0"/>
              <a:t>.  With Violation allowed locally he claims to have succeeded in what AKR had conjectured. A criterion for non-occurrence of Big—Bang Singularity.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ox(in)">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blinds(horizontal)">
                                      <p:cBhvr>
                                        <p:cTn id="2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C00000"/>
                </a:solidFill>
              </a:rPr>
              <a:t>Gravitational  Collapse </a:t>
            </a:r>
            <a:endParaRPr lang="en-IN" dirty="0">
              <a:solidFill>
                <a:srgbClr val="C00000"/>
              </a:solidFill>
            </a:endParaRPr>
          </a:p>
        </p:txBody>
      </p:sp>
      <p:sp>
        <p:nvSpPr>
          <p:cNvPr id="3" name="Content Placeholder 2"/>
          <p:cNvSpPr>
            <a:spLocks noGrp="1"/>
          </p:cNvSpPr>
          <p:nvPr>
            <p:ph idx="1"/>
          </p:nvPr>
        </p:nvSpPr>
        <p:spPr/>
        <p:txBody>
          <a:bodyPr>
            <a:normAutofit lnSpcReduction="10000"/>
          </a:bodyPr>
          <a:lstStyle/>
          <a:p>
            <a:r>
              <a:rPr lang="en-IN" dirty="0" err="1" smtClean="0"/>
              <a:t>Datt</a:t>
            </a:r>
            <a:r>
              <a:rPr lang="en-IN" dirty="0" smtClean="0"/>
              <a:t> (1938),  Oppenheimer – Snyder (1939)  homogeneous collapse </a:t>
            </a:r>
          </a:p>
          <a:p>
            <a:r>
              <a:rPr lang="en-IN" dirty="0" smtClean="0"/>
              <a:t>AKR: Unaware of the earlier work rediscovered D-OS collapse matching it with exterior empty space which was not done by D-OS.   </a:t>
            </a:r>
          </a:p>
          <a:p>
            <a:r>
              <a:rPr lang="en-IN" dirty="0" smtClean="0"/>
              <a:t>Singularity theorems and Penrose’s conjecture Of no naked singularity – always covered by horizon. </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C00000"/>
                </a:solidFill>
              </a:rPr>
              <a:t>Gravitational  Collapse </a:t>
            </a:r>
            <a:endParaRPr lang="en-IN" dirty="0">
              <a:solidFill>
                <a:srgbClr val="C00000"/>
              </a:solidFill>
            </a:endParaRPr>
          </a:p>
        </p:txBody>
      </p:sp>
      <p:sp>
        <p:nvSpPr>
          <p:cNvPr id="3" name="Content Placeholder 2"/>
          <p:cNvSpPr>
            <a:spLocks noGrp="1"/>
          </p:cNvSpPr>
          <p:nvPr>
            <p:ph idx="1"/>
          </p:nvPr>
        </p:nvSpPr>
        <p:spPr/>
        <p:txBody>
          <a:bodyPr>
            <a:normAutofit fontScale="92500" lnSpcReduction="20000"/>
          </a:bodyPr>
          <a:lstStyle/>
          <a:p>
            <a:r>
              <a:rPr lang="en-IN" dirty="0" smtClean="0"/>
              <a:t>Attempts to prove or disprove Penrose’s conjecture, constructing models.</a:t>
            </a:r>
          </a:p>
          <a:p>
            <a:r>
              <a:rPr lang="en-IN" dirty="0" smtClean="0"/>
              <a:t>Christodoulou in 1983 raised the first doubt that inhomogeneous collapse may lead to NS</a:t>
            </a:r>
          </a:p>
          <a:p>
            <a:r>
              <a:rPr lang="en-IN" dirty="0" smtClean="0"/>
              <a:t>Can a null ray come out from singularity before formation of apparent horizon? Could you take back a null ray to end at the singularity? </a:t>
            </a:r>
          </a:p>
          <a:p>
            <a:r>
              <a:rPr lang="en-IN" dirty="0" smtClean="0"/>
              <a:t>PSJ: It is the latter that has been mastered. A large number of examples of NS have been worked out by him and his collaborators, and also by large number of university workers. </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C00000"/>
                </a:solidFill>
              </a:rPr>
              <a:t>Naked  Singularity </a:t>
            </a:r>
            <a:endParaRPr lang="en-IN" dirty="0">
              <a:solidFill>
                <a:srgbClr val="C00000"/>
              </a:solidFill>
            </a:endParaRPr>
          </a:p>
        </p:txBody>
      </p:sp>
      <p:sp>
        <p:nvSpPr>
          <p:cNvPr id="3" name="Content Placeholder 2"/>
          <p:cNvSpPr>
            <a:spLocks noGrp="1"/>
          </p:cNvSpPr>
          <p:nvPr>
            <p:ph idx="1"/>
          </p:nvPr>
        </p:nvSpPr>
        <p:spPr/>
        <p:txBody>
          <a:bodyPr>
            <a:normAutofit lnSpcReduction="10000"/>
          </a:bodyPr>
          <a:lstStyle/>
          <a:p>
            <a:r>
              <a:rPr lang="en-IN" dirty="0" smtClean="0"/>
              <a:t>Joshi and </a:t>
            </a:r>
            <a:r>
              <a:rPr lang="en-IN" dirty="0" err="1" smtClean="0"/>
              <a:t>Dwivedi</a:t>
            </a:r>
            <a:r>
              <a:rPr lang="en-IN" dirty="0" smtClean="0"/>
              <a:t> showed that there exists enough choice in the initial data for BH &amp; NS. </a:t>
            </a:r>
          </a:p>
          <a:p>
            <a:r>
              <a:rPr lang="en-IN" dirty="0" smtClean="0"/>
              <a:t>Shear plays determining role, (PSJ, </a:t>
            </a:r>
            <a:r>
              <a:rPr lang="en-IN" dirty="0" err="1" smtClean="0"/>
              <a:t>Rituparna</a:t>
            </a:r>
            <a:r>
              <a:rPr lang="en-IN" dirty="0" smtClean="0"/>
              <a:t>, Roy, ND) </a:t>
            </a:r>
          </a:p>
          <a:p>
            <a:r>
              <a:rPr lang="en-IN" dirty="0" smtClean="0"/>
              <a:t>GRBs birth cries of BHs (Roy, PSJ, ND) </a:t>
            </a:r>
          </a:p>
          <a:p>
            <a:r>
              <a:rPr lang="en-IN" dirty="0" smtClean="0"/>
              <a:t>Question: Could we bring out a null ray emanating from NS? Field is diverging there, photon should get trapped, they shouldn’t be able to come out or infinitely red-shifted! </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C00000"/>
                </a:solidFill>
              </a:rPr>
              <a:t>Black  Holes </a:t>
            </a:r>
            <a:endParaRPr lang="en-IN" dirty="0">
              <a:solidFill>
                <a:srgbClr val="C00000"/>
              </a:solidFill>
            </a:endParaRPr>
          </a:p>
        </p:txBody>
      </p:sp>
      <p:sp>
        <p:nvSpPr>
          <p:cNvPr id="3" name="Content Placeholder 2"/>
          <p:cNvSpPr>
            <a:spLocks noGrp="1"/>
          </p:cNvSpPr>
          <p:nvPr>
            <p:ph idx="1"/>
          </p:nvPr>
        </p:nvSpPr>
        <p:spPr/>
        <p:txBody>
          <a:bodyPr>
            <a:normAutofit lnSpcReduction="10000"/>
          </a:bodyPr>
          <a:lstStyle/>
          <a:p>
            <a:r>
              <a:rPr lang="en-IN" dirty="0" smtClean="0"/>
              <a:t>Schwarzschild singularity became BH </a:t>
            </a:r>
          </a:p>
          <a:p>
            <a:r>
              <a:rPr lang="en-IN" dirty="0" smtClean="0"/>
              <a:t>Singularity Theorems </a:t>
            </a:r>
          </a:p>
          <a:p>
            <a:r>
              <a:rPr lang="en-IN" dirty="0" err="1" smtClean="0"/>
              <a:t>Eddington</a:t>
            </a:r>
            <a:r>
              <a:rPr lang="en-IN" dirty="0" smtClean="0"/>
              <a:t>-Finkelstein-</a:t>
            </a:r>
            <a:r>
              <a:rPr lang="en-IN" dirty="0" err="1" smtClean="0"/>
              <a:t>Kruskal</a:t>
            </a:r>
            <a:r>
              <a:rPr lang="en-IN" dirty="0" smtClean="0"/>
              <a:t> coordinates illuminated the darkest object, BH! </a:t>
            </a:r>
          </a:p>
          <a:p>
            <a:r>
              <a:rPr lang="en-IN" dirty="0" smtClean="0"/>
              <a:t>They became astrophysical objects, stability? </a:t>
            </a:r>
          </a:p>
          <a:p>
            <a:r>
              <a:rPr lang="en-IN" dirty="0" err="1" smtClean="0"/>
              <a:t>Vishu</a:t>
            </a:r>
            <a:r>
              <a:rPr lang="en-IN" dirty="0" smtClean="0"/>
              <a:t> in 1970 established stability of Schwarzschild BH and pioneered the quasi normal mode analysis –  BH music – </a:t>
            </a:r>
            <a:r>
              <a:rPr lang="en-IN" dirty="0" err="1" smtClean="0"/>
              <a:t>Vishu</a:t>
            </a:r>
            <a:r>
              <a:rPr lang="en-IN" dirty="0" smtClean="0"/>
              <a:t> Harmonic. </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C00000"/>
                </a:solidFill>
              </a:rPr>
              <a:t>Black Hole </a:t>
            </a:r>
            <a:r>
              <a:rPr lang="en-IN" dirty="0" err="1" smtClean="0">
                <a:solidFill>
                  <a:srgbClr val="C00000"/>
                </a:solidFill>
              </a:rPr>
              <a:t>Energetics</a:t>
            </a:r>
            <a:r>
              <a:rPr lang="en-IN" dirty="0" smtClean="0">
                <a:solidFill>
                  <a:srgbClr val="C00000"/>
                </a:solidFill>
              </a:rPr>
              <a:t> </a:t>
            </a:r>
            <a:endParaRPr lang="en-IN" dirty="0">
              <a:solidFill>
                <a:srgbClr val="C00000"/>
              </a:solidFill>
            </a:endParaRPr>
          </a:p>
        </p:txBody>
      </p:sp>
      <p:sp>
        <p:nvSpPr>
          <p:cNvPr id="3" name="Content Placeholder 2"/>
          <p:cNvSpPr>
            <a:spLocks noGrp="1"/>
          </p:cNvSpPr>
          <p:nvPr>
            <p:ph idx="1"/>
          </p:nvPr>
        </p:nvSpPr>
        <p:spPr/>
        <p:txBody>
          <a:bodyPr>
            <a:normAutofit fontScale="92500" lnSpcReduction="10000"/>
          </a:bodyPr>
          <a:lstStyle/>
          <a:p>
            <a:r>
              <a:rPr lang="en-IN" dirty="0" smtClean="0"/>
              <a:t>Kerr Rotating BH – </a:t>
            </a:r>
            <a:r>
              <a:rPr lang="en-IN" dirty="0" err="1" smtClean="0"/>
              <a:t>Ergosphere</a:t>
            </a:r>
            <a:r>
              <a:rPr lang="en-IN" dirty="0" smtClean="0"/>
              <a:t> </a:t>
            </a:r>
          </a:p>
          <a:p>
            <a:r>
              <a:rPr lang="en-IN" dirty="0" smtClean="0"/>
              <a:t>Penrose Process  --  Energy extraction --  powering high energy objects, Quasars, AGNs</a:t>
            </a:r>
          </a:p>
          <a:p>
            <a:r>
              <a:rPr lang="en-IN" dirty="0" smtClean="0"/>
              <a:t>A particle coming from infinity may split into two in the </a:t>
            </a:r>
            <a:r>
              <a:rPr lang="en-IN" dirty="0" err="1" smtClean="0"/>
              <a:t>ergosphere</a:t>
            </a:r>
            <a:r>
              <a:rPr lang="en-IN" dirty="0" smtClean="0"/>
              <a:t> where one of the fragments may attain negative energy and falls into the hole and then the other comes out with energy &gt; incident particle. </a:t>
            </a:r>
          </a:p>
          <a:p>
            <a:r>
              <a:rPr lang="en-IN" dirty="0" smtClean="0"/>
              <a:t>That’s how rotational energy of BH could be extracted and may power quasars.</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882</TotalTime>
  <Words>1915</Words>
  <Application>Microsoft Office PowerPoint</Application>
  <PresentationFormat>On-screen Show (4:3)</PresentationFormat>
  <Paragraphs>165</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GR Research: Indian Contributions </vt:lpstr>
      <vt:lpstr>Important  Problems </vt:lpstr>
      <vt:lpstr>BIG  - BANG:  COSMOLOGY </vt:lpstr>
      <vt:lpstr>Cosmology  </vt:lpstr>
      <vt:lpstr>Gravitational  Collapse </vt:lpstr>
      <vt:lpstr>Gravitational  Collapse </vt:lpstr>
      <vt:lpstr>Naked  Singularity </vt:lpstr>
      <vt:lpstr>Black  Holes </vt:lpstr>
      <vt:lpstr>Black Hole Energetics </vt:lpstr>
      <vt:lpstr>Magenetic Penrose process</vt:lpstr>
      <vt:lpstr>Magenetic Penrose process</vt:lpstr>
      <vt:lpstr>MPP </vt:lpstr>
      <vt:lpstr>Electromagnetics in curved spacetime </vt:lpstr>
      <vt:lpstr>Compact Objects  ...</vt:lpstr>
      <vt:lpstr>Gravitational Lensing </vt:lpstr>
      <vt:lpstr>Gravitational waves </vt:lpstr>
      <vt:lpstr>GW </vt:lpstr>
      <vt:lpstr>GR and Beyond</vt:lpstr>
      <vt:lpstr>Gravity and Thermodynamics </vt:lpstr>
      <vt:lpstr>Surface terms in action </vt:lpstr>
      <vt:lpstr>Barbero – Immirzi Parameter</vt:lpstr>
      <vt:lpstr>Quantum Aspects </vt:lpstr>
      <vt:lpstr> Quantum  Aspects   </vt:lpstr>
      <vt:lpstr>Higher Dimensions and Lovelock </vt:lpstr>
      <vt:lpstr>Pure Lovelock </vt:lpstr>
      <vt:lpstr>Braneworld   Gravity </vt:lpstr>
      <vt:lpstr>Exact solutions</vt:lpstr>
      <vt:lpstr>Exact Solutions</vt:lpstr>
      <vt:lpstr>Prospects  </vt:lpstr>
      <vt:lpstr>What made Difference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 IN INDIA POST INDEPENDENCE</dc:title>
  <dc:creator>admin</dc:creator>
  <cp:lastModifiedBy>admin</cp:lastModifiedBy>
  <cp:revision>88</cp:revision>
  <dcterms:created xsi:type="dcterms:W3CDTF">2015-03-08T06:37:42Z</dcterms:created>
  <dcterms:modified xsi:type="dcterms:W3CDTF">2015-03-18T08:22:46Z</dcterms:modified>
</cp:coreProperties>
</file>