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2.xml.rels" ContentType="application/vnd.openxmlformats-package.relationships+xml"/>
  <Override PartName="/ppt/notesSlides/notesSlide4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6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5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98.png" ContentType="image/png"/>
  <Override PartName="/ppt/media/image96.jpeg" ContentType="image/jpeg"/>
  <Override PartName="/ppt/media/image94.jpeg" ContentType="image/jpeg"/>
  <Override PartName="/ppt/media/image92.png" ContentType="image/png"/>
  <Override PartName="/ppt/media/image91.png" ContentType="image/png"/>
  <Override PartName="/ppt/media/image90.png" ContentType="image/png"/>
  <Override PartName="/ppt/media/image88.png" ContentType="image/png"/>
  <Override PartName="/ppt/media/image81.jpeg" ContentType="image/jpeg"/>
  <Override PartName="/ppt/media/image95.png" ContentType="image/png"/>
  <Override PartName="/ppt/media/image76.png" ContentType="image/png"/>
  <Override PartName="/ppt/media/image93.png" ContentType="image/png"/>
  <Override PartName="/ppt/media/image75.png" ContentType="image/png"/>
  <Override PartName="/ppt/media/image73.png" ContentType="image/png"/>
  <Override PartName="/ppt/media/image72.png" ContentType="image/png"/>
  <Override PartName="/ppt/media/image68.jpeg" ContentType="image/jpeg"/>
  <Override PartName="/ppt/media/image69.png" ContentType="image/png"/>
  <Override PartName="/ppt/media/image67.png" ContentType="image/png"/>
  <Override PartName="/ppt/media/image66.wmf" ContentType="image/x-wmf"/>
  <Override PartName="/ppt/media/image62.wmf" ContentType="image/x-wmf"/>
  <Override PartName="/ppt/media/image61.wmf" ContentType="image/x-wmf"/>
  <Override PartName="/ppt/media/image60.wmf" ContentType="image/x-wmf"/>
  <Override PartName="/ppt/media/image78.png" ContentType="image/png"/>
  <Override PartName="/ppt/media/image58.png" ContentType="image/png"/>
  <Override PartName="/ppt/media/image57.png" ContentType="image/png"/>
  <Override PartName="/ppt/media/image74.wmf" ContentType="image/x-wmf"/>
  <Override PartName="/ppt/media/image56.png" ContentType="image/png"/>
  <Override PartName="/ppt/media/image54.png" ContentType="image/png"/>
  <Override PartName="/ppt/media/image52.jpeg" ContentType="image/jpeg"/>
  <Override PartName="/ppt/media/image89.png" ContentType="image/png"/>
  <Override PartName="/ppt/media/image49.png" ContentType="image/png"/>
  <Override PartName="/ppt/media/image80.png" ContentType="image/png"/>
  <Override PartName="/ppt/media/image46.jpeg" ContentType="image/jpeg"/>
  <Override PartName="/ppt/media/image45.wmf" ContentType="image/x-wmf"/>
  <Override PartName="/ppt/media/image79.jpeg" ContentType="image/jpeg"/>
  <Override PartName="/ppt/media/image41.png" ContentType="image/png"/>
  <Override PartName="/ppt/media/image77.png" ContentType="image/png"/>
  <Override PartName="/ppt/media/image55.png" ContentType="image/png"/>
  <Override PartName="/ppt/media/image99.png" ContentType="image/png"/>
  <Override PartName="/ppt/media/image97.jpeg" ContentType="image/jpeg"/>
  <Override PartName="/ppt/media/image37.png" ContentType="image/png"/>
  <Override PartName="/ppt/media/image36.png" ContentType="image/png"/>
  <Override PartName="/ppt/media/image28.wmf" ContentType="image/x-wmf"/>
  <Override PartName="/ppt/media/image32.wmf" ContentType="image/x-wmf"/>
  <Override PartName="/ppt/media/image65.jpeg" ContentType="image/jpeg"/>
  <Override PartName="/ppt/media/image30.png" ContentType="image/png"/>
  <Override PartName="/ppt/media/image44.png" ContentType="image/png"/>
  <Override PartName="/ppt/media/image27.png" ContentType="image/png"/>
  <Override PartName="/ppt/media/image82.jpeg" ContentType="image/jpeg"/>
  <Override PartName="/ppt/media/image59.wmf" ContentType="image/x-wmf"/>
  <Override PartName="/ppt/media/image84.wmf" ContentType="image/x-wmf"/>
  <Override PartName="/ppt/media/image26.png" ContentType="image/png"/>
  <Override PartName="/ppt/media/image24.wmf" ContentType="image/x-wmf"/>
  <Override PartName="/ppt/media/image20.png" ContentType="image/png"/>
  <Override PartName="/ppt/media/image87.png" ContentType="image/png"/>
  <Override PartName="/ppt/media/image33.png" ContentType="image/png"/>
  <Override PartName="/ppt/media/image38.png" ContentType="image/png"/>
  <Override PartName="/ppt/media/image29.wmf" ContentType="image/x-wmf"/>
  <Override PartName="/ppt/media/image19.jpeg" ContentType="image/jpeg"/>
  <Override PartName="/ppt/media/image42.png" ContentType="image/png"/>
  <Override PartName="/ppt/media/image17.jpeg" ContentType="image/jpeg"/>
  <Override PartName="/ppt/media/image86.png" ContentType="image/png"/>
  <Override PartName="/ppt/media/image16.jpeg" ContentType="image/jpeg"/>
  <Override PartName="/ppt/media/image14.png" ContentType="image/png"/>
  <Override PartName="/ppt/media/image23.jpeg" ContentType="image/jpeg"/>
  <Override PartName="/ppt/media/image71.wmf" ContentType="image/x-wmf"/>
  <Override PartName="/ppt/media/image21.jpeg" ContentType="image/jpeg"/>
  <Override PartName="/ppt/media/image13.png" ContentType="image/png"/>
  <Override PartName="/ppt/media/image25.wmf" ContentType="image/x-wmf"/>
  <Override PartName="/ppt/media/image64.jpeg" ContentType="image/jpeg"/>
  <Override PartName="/ppt/media/image35.png" ContentType="image/png"/>
  <Override PartName="/ppt/media/image43.wmf" ContentType="image/x-wmf"/>
  <Override PartName="/ppt/media/image12.png" ContentType="image/png"/>
  <Override PartName="/ppt/media/image39.png" ContentType="image/png"/>
  <Override PartName="/ppt/media/image10.png" ContentType="image/png"/>
  <Override PartName="/ppt/media/image83.wmf" ContentType="image/x-wmf"/>
  <Override PartName="/ppt/media/image53.png" ContentType="image/png"/>
  <Override PartName="/ppt/media/image63.wmf" ContentType="image/x-wmf"/>
  <Override PartName="/ppt/media/image100.png" ContentType="image/png"/>
  <Override PartName="/ppt/media/image22.jpeg" ContentType="image/jpeg"/>
  <Override PartName="/ppt/media/image48.png" ContentType="image/png"/>
  <Override PartName="/ppt/media/image9.png" ContentType="image/png"/>
  <Override PartName="/ppt/media/image15.png" ContentType="image/png"/>
  <Override PartName="/ppt/media/image8.png" ContentType="image/png"/>
  <Override PartName="/ppt/media/image40.png" ContentType="image/png"/>
  <Override PartName="/ppt/media/image34.png" ContentType="image/png"/>
  <Override PartName="/ppt/media/image101.png" ContentType="image/png"/>
  <Override PartName="/ppt/media/image85.jpeg" ContentType="image/jpeg"/>
  <Override PartName="/ppt/media/image6.png" ContentType="image/png"/>
  <Override PartName="/ppt/media/image5.png" ContentType="image/png"/>
  <Override PartName="/ppt/media/image51.jpeg" ContentType="image/jpeg"/>
  <Override PartName="/ppt/media/image18.png" ContentType="image/png"/>
  <Override PartName="/ppt/media/image4.png" ContentType="image/png"/>
  <Override PartName="/ppt/media/image50.jpeg" ContentType="image/jpeg"/>
  <Override PartName="/ppt/media/image7.png" ContentType="image/png"/>
  <Override PartName="/ppt/media/image3.png" ContentType="image/png"/>
  <Override PartName="/ppt/media/image70.png" ContentType="image/png"/>
  <Override PartName="/ppt/media/image2.png" ContentType="image/png"/>
  <Override PartName="/ppt/media/image31.wmf" ContentType="image/x-wmf"/>
  <Override PartName="/ppt/media/image47.jpeg" ContentType="image/jpeg"/>
  <Override PartName="/ppt/media/image1.png" ContentType="image/png"/>
  <Override PartName="/ppt/media/image11.png" ContentType="image/png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9144000" cy="6858000"/>
  <p:notesSz cx="6997700" cy="9271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9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9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02F6ED9-1035-42C4-BED8-15618AA977BE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body"/>
          </p:nvPr>
        </p:nvSpPr>
        <p:spPr>
          <a:xfrm>
            <a:off x="933480" y="4403880"/>
            <a:ext cx="5130000" cy="4171320"/>
          </a:xfrm>
          <a:prstGeom prst="rect">
            <a:avLst/>
          </a:prstGeom>
        </p:spPr>
        <p:txBody>
          <a:bodyPr lIns="92880" rIns="92880" tIns="46440" bIns="46440"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000" strike="noStrike">
                <a:latin typeface="Arial"/>
              </a:rPr>
              <a:t>Photonic crystal microcavity, Painter group (Caltech)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000" strike="noStrike">
                <a:latin typeface="Arial"/>
              </a:rPr>
              <a:t>Lehnert group. Membrane capacitively cpld to SC microwavecircuit. Mass = 48 pg.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000" strike="noStrike">
                <a:latin typeface="Arial"/>
              </a:rPr>
              <a:t>Kippenberg group (Munich)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000" strike="noStrike">
                <a:latin typeface="Arial"/>
              </a:rPr>
              <a:t>Whispering gallery mode resonator couples through optical force to optical waveguide. Painter group (Caltech)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000" strike="noStrike">
                <a:latin typeface="Arial"/>
              </a:rPr>
              <a:t>Harris group (Yale)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000" strike="noStrike">
                <a:latin typeface="Arial"/>
              </a:rPr>
              <a:t>Bouwmeester group (UCSB)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000" strike="noStrike">
                <a:latin typeface="Arial"/>
              </a:rPr>
              <a:t>Buowmeester group (Leiden, 2011). Mass = 100 ng.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000" strike="noStrike">
                <a:latin typeface="Arial"/>
              </a:rPr>
              <a:t>Mavalvala group (MIT). Mass = 0.25 ug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000" strike="noStrike">
                <a:latin typeface="Arial"/>
              </a:rPr>
              <a:t>LIGO-MIT group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000" strike="noStrike">
                <a:latin typeface="Arial"/>
              </a:rPr>
              <a:t>LIGO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3965400" y="8807400"/>
            <a:ext cx="3031560" cy="46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BD21AFAB-1078-490B-AA15-555BB4C484DB}" type="slidenum">
              <a:rPr lang="en-US" sz="1200" strike="noStrike">
                <a:latin typeface="Times New Roman"/>
              </a:rPr>
              <a:t>&lt;number&gt;</a:t>
            </a:fld>
            <a:endParaRPr/>
          </a:p>
        </p:txBody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933480" y="4403880"/>
            <a:ext cx="5130000" cy="4171320"/>
          </a:xfrm>
          <a:prstGeom prst="rect">
            <a:avLst/>
          </a:prstGeom>
        </p:spPr>
        <p:txBody>
          <a:bodyPr lIns="92880" rIns="92880" tIns="46440" bIns="46440"/>
          <a:p>
            <a:r>
              <a:rPr lang="en-US" sz="2000" strike="noStrike">
                <a:latin typeface="Arial"/>
              </a:rPr>
              <a:t>Braginsky, Thorne, Caves, Unruh introduced these two ideas in the late 1970s, but then the optomechanics got forgotten.</a:t>
            </a:r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body"/>
          </p:nvPr>
        </p:nvSpPr>
        <p:spPr>
          <a:xfrm>
            <a:off x="933480" y="4403880"/>
            <a:ext cx="5130000" cy="4171320"/>
          </a:xfrm>
          <a:prstGeom prst="rect">
            <a:avLst/>
          </a:prstGeom>
        </p:spPr>
        <p:txBody>
          <a:bodyPr lIns="92880" rIns="92880" tIns="46440" bIns="46440"/>
          <a:p>
            <a:endParaRPr/>
          </a:p>
        </p:txBody>
      </p:sp>
      <p:sp>
        <p:nvSpPr>
          <p:cNvPr id="559" name="CustomShape 2"/>
          <p:cNvSpPr/>
          <p:nvPr/>
        </p:nvSpPr>
        <p:spPr>
          <a:xfrm>
            <a:off x="3965400" y="8807400"/>
            <a:ext cx="3031560" cy="462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1B8F821F-DBA2-4915-A3B0-B743C40542F0}" type="slidenum">
              <a:rPr lang="en-US" sz="1200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3965400" y="8807400"/>
            <a:ext cx="3031560" cy="46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/>
          <a:p>
            <a:pPr>
              <a:lnSpc>
                <a:spcPct val="100000"/>
              </a:lnSpc>
            </a:pPr>
            <a:fld id="{9614B507-5F92-4905-BDE4-CE852938E6B2}" type="slidenum">
              <a:rPr lang="en-US" sz="12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933480" y="4403880"/>
            <a:ext cx="5130000" cy="4171320"/>
          </a:xfrm>
          <a:prstGeom prst="rect">
            <a:avLst/>
          </a:prstGeom>
        </p:spPr>
        <p:txBody>
          <a:bodyPr lIns="92880" rIns="92880" tIns="46440" bIns="46440"/>
          <a:p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body"/>
          </p:nvPr>
        </p:nvSpPr>
        <p:spPr>
          <a:xfrm>
            <a:off x="933480" y="4403880"/>
            <a:ext cx="5130000" cy="4171320"/>
          </a:xfrm>
          <a:prstGeom prst="rect">
            <a:avLst/>
          </a:prstGeom>
        </p:spPr>
        <p:txBody>
          <a:bodyPr lIns="92880" rIns="92880" tIns="46440" bIns="46440"/>
          <a:p>
            <a:r>
              <a:rPr lang="en-US" sz="2000" strike="noStrike">
                <a:latin typeface="Times New Roman"/>
                <a:ea typeface="ＭＳ Ｐゴシック"/>
              </a:rPr>
              <a:t>Mechanical Q = 1.5e6</a:t>
            </a:r>
            <a:endParaRPr/>
          </a:p>
          <a:p>
            <a:endParaRPr/>
          </a:p>
          <a:p>
            <a:r>
              <a:rPr lang="en-US" sz="2000" strike="noStrike">
                <a:latin typeface="Times New Roman"/>
                <a:ea typeface="ＭＳ Ｐゴシック"/>
              </a:rPr>
              <a:t>Cooling factor larger than mechanical Q because Gamma = Omega_eff/Q. The OS increases Omega but doesn’t affect Gamma (OS is non-mechanical), so Q must increase to keep Gamma constant.</a:t>
            </a:r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CustomShape 1"/>
          <p:cNvSpPr/>
          <p:nvPr/>
        </p:nvSpPr>
        <p:spPr>
          <a:xfrm>
            <a:off x="3965400" y="8807400"/>
            <a:ext cx="3031560" cy="462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C8D31493-CE4B-4326-8769-B6DB253E54E6}" type="slidenum">
              <a:rPr lang="en-US" sz="1200" strike="noStrike">
                <a:latin typeface="Times New Roman"/>
              </a:rPr>
              <a:t>&lt;number&gt;</a:t>
            </a:fld>
            <a:endParaRPr/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933480" y="4403880"/>
            <a:ext cx="5130000" cy="4171320"/>
          </a:xfrm>
          <a:prstGeom prst="rect">
            <a:avLst/>
          </a:prstGeom>
        </p:spPr>
        <p:txBody>
          <a:bodyPr lIns="92880" rIns="92880" tIns="46440" bIns="46440"/>
          <a:p>
            <a:endParaRPr/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3965400" y="8807400"/>
            <a:ext cx="3031560" cy="462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ECC87B07-B612-4F1D-B20D-3A9305E7B263}" type="slidenum">
              <a:rPr lang="en-US" sz="1200" strike="noStrike">
                <a:latin typeface="Times New Roman"/>
              </a:rPr>
              <a:t>&lt;number&gt;</a:t>
            </a:fld>
            <a:endParaRPr/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933480" y="4403880"/>
            <a:ext cx="5130000" cy="4171320"/>
          </a:xfrm>
          <a:prstGeom prst="rect">
            <a:avLst/>
          </a:prstGeom>
        </p:spPr>
        <p:txBody>
          <a:bodyPr lIns="92880" rIns="92880" tIns="46440" bIns="46440"/>
          <a:p>
            <a:endParaRPr/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body"/>
          </p:nvPr>
        </p:nvSpPr>
        <p:spPr>
          <a:xfrm>
            <a:off x="933480" y="4403880"/>
            <a:ext cx="5130000" cy="4171320"/>
          </a:xfrm>
          <a:prstGeom prst="rect">
            <a:avLst/>
          </a:prstGeom>
        </p:spPr>
        <p:txBody>
          <a:bodyPr lIns="92880" rIns="92880" tIns="46440" bIns="46440"/>
          <a:p>
            <a:r>
              <a:rPr lang="en-US" sz="2000" strike="noStrike">
                <a:latin typeface="Arial"/>
              </a:rPr>
              <a:t>Back action evasion. E.g measure momentum of free particle. P commutes with Hamiltionian H = p^2/2m for free particle, so p is a qnd observable</a:t>
            </a:r>
            <a:endParaRPr/>
          </a:p>
        </p:txBody>
      </p:sp>
      <p:sp>
        <p:nvSpPr>
          <p:cNvPr id="566" name="CustomShape 2"/>
          <p:cNvSpPr/>
          <p:nvPr/>
        </p:nvSpPr>
        <p:spPr>
          <a:xfrm>
            <a:off x="3965400" y="8807400"/>
            <a:ext cx="3031560" cy="462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0AD296B2-AD17-4050-8BCD-E2E4730367C3}" type="slidenum">
              <a:rPr lang="en-US" sz="1200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3965400" y="8807400"/>
            <a:ext cx="3031560" cy="46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/>
          <a:p>
            <a:pPr>
              <a:lnSpc>
                <a:spcPct val="100000"/>
              </a:lnSpc>
            </a:pPr>
            <a:fld id="{6D7E84D4-6B73-4A0A-A531-B8B28283FE43}" type="slidenum">
              <a:rPr lang="en-US" sz="12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933480" y="4403880"/>
            <a:ext cx="5130000" cy="4171320"/>
          </a:xfrm>
          <a:prstGeom prst="rect">
            <a:avLst/>
          </a:prstGeom>
        </p:spPr>
        <p:txBody>
          <a:bodyPr lIns="92880" rIns="92880" tIns="46440" bIns="46440"/>
          <a:p>
            <a:endParaRPr/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ustomShape 1"/>
          <p:cNvSpPr/>
          <p:nvPr/>
        </p:nvSpPr>
        <p:spPr>
          <a:xfrm>
            <a:off x="3965400" y="8807400"/>
            <a:ext cx="3031560" cy="46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/>
          <a:p>
            <a:pPr>
              <a:lnSpc>
                <a:spcPct val="100000"/>
              </a:lnSpc>
            </a:pPr>
            <a:fld id="{BE029374-E267-4B55-93BF-FA85A35A2A1D}" type="slidenum">
              <a:rPr lang="en-US" sz="12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570" name="PlaceHolder 2"/>
          <p:cNvSpPr>
            <a:spLocks noGrp="1"/>
          </p:cNvSpPr>
          <p:nvPr>
            <p:ph type="body"/>
          </p:nvPr>
        </p:nvSpPr>
        <p:spPr>
          <a:xfrm>
            <a:off x="933480" y="4403880"/>
            <a:ext cx="5130000" cy="4171320"/>
          </a:xfrm>
          <a:prstGeom prst="rect">
            <a:avLst/>
          </a:prstGeom>
        </p:spPr>
        <p:txBody>
          <a:bodyPr lIns="92880" rIns="92880" tIns="46440" bIns="46440"/>
          <a:p>
            <a:endParaRPr/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body"/>
          </p:nvPr>
        </p:nvSpPr>
        <p:spPr>
          <a:xfrm>
            <a:off x="933480" y="4403880"/>
            <a:ext cx="5130000" cy="4171320"/>
          </a:xfrm>
          <a:prstGeom prst="rect">
            <a:avLst/>
          </a:prstGeom>
        </p:spPr>
        <p:txBody>
          <a:bodyPr lIns="92880" rIns="92880" tIns="46440" bIns="46440"/>
          <a:p>
            <a:r>
              <a:rPr lang="en-US" sz="12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Demonstration of frequency-dependent squeezing. Measured noise relative to that due to the naturally occurring vacuum</a:t>
            </a:r>
            <a:endParaRPr/>
          </a:p>
          <a:p>
            <a:r>
              <a:rPr lang="en-US" sz="12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state (shot noise) as a function of sideband frequency and readout quadrature . The dierence between the experimental</a:t>
            </a:r>
            <a:endParaRPr/>
          </a:p>
          <a:p>
            <a:r>
              <a:rPr lang="en-US" sz="12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lter cavity detuning (oset from resonance) and the desired value of 1248 Hz is denoted by </a:t>
            </a:r>
            <a:endParaRPr/>
          </a:p>
          <a:p>
            <a:r>
              <a:rPr lang="en-US" sz="12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. Dashed curves represent the</a:t>
            </a:r>
            <a:endParaRPr/>
          </a:p>
          <a:p>
            <a:r>
              <a:rPr lang="en-US" sz="12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output of the model described in [10] using the parameters given in the legend and Table. I. The deviation of the recorded</a:t>
            </a:r>
            <a:endParaRPr/>
          </a:p>
          <a:p>
            <a:r>
              <a:rPr lang="en-US" sz="12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data from prediction below 300Hz is due to unmodeled environmental disturbances rather than a fundamental limitation of</a:t>
            </a:r>
            <a:endParaRPr/>
          </a:p>
          <a:p>
            <a:r>
              <a:rPr lang="en-US" sz="12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the technique. Data in this band were excluded from our analyses. The solid black curve provides an estimate of the overall</a:t>
            </a:r>
            <a:endParaRPr/>
          </a:p>
          <a:p>
            <a:r>
              <a:rPr lang="en-US" sz="12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improvement achievable if this frequency-dependent squeezed vacuum source were applied to the appropriate interferometer.</a:t>
            </a:r>
            <a:endParaRPr/>
          </a:p>
          <a:p>
            <a:r>
              <a:rPr lang="en-US" sz="12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Ellipses illustrate the modeled squeezing magnitude and angle (Wigner function) at the frequency at which they are located.</a:t>
            </a:r>
            <a:endParaRPr/>
          </a:p>
          <a:p>
            <a:r>
              <a:rPr lang="en-US" sz="12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The measured noise is given by the projection of the ellipse onto the appropriately coloured readout vector</a:t>
            </a:r>
            <a:endParaRPr/>
          </a:p>
        </p:txBody>
      </p:sp>
      <p:sp>
        <p:nvSpPr>
          <p:cNvPr id="572" name="CustomShape 2"/>
          <p:cNvSpPr/>
          <p:nvPr/>
        </p:nvSpPr>
        <p:spPr>
          <a:xfrm>
            <a:off x="3965400" y="8807400"/>
            <a:ext cx="3031560" cy="462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/>
          <a:p>
            <a:pPr>
              <a:lnSpc>
                <a:spcPct val="100000"/>
              </a:lnSpc>
            </a:pPr>
            <a:fld id="{5E893F7D-5074-4229-87E4-9EE96CF708E6}" type="slidenum">
              <a:rPr lang="en-US" sz="1200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89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4b1f6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52280" y="152280"/>
            <a:ext cx="8838360" cy="6552360"/>
          </a:xfrm>
          <a:prstGeom prst="rect">
            <a:avLst/>
          </a:prstGeom>
          <a:noFill/>
          <a:ln w="284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5" descr=""/>
          <p:cNvPicPr/>
          <p:nvPr/>
        </p:nvPicPr>
        <p:blipFill>
          <a:blip r:embed="rId2"/>
          <a:srcRect l="0" t="2234341" r="0" b="1740149"/>
          <a:stretch/>
        </p:blipFill>
        <p:spPr>
          <a:xfrm>
            <a:off x="0" y="0"/>
            <a:ext cx="1142280" cy="816840"/>
          </a:xfrm>
          <a:prstGeom prst="rect">
            <a:avLst/>
          </a:prstGeom>
          <a:ln w="936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1295280" y="228600"/>
            <a:ext cx="7009560" cy="9900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4b1f6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52280" y="152280"/>
            <a:ext cx="8838360" cy="6552360"/>
          </a:xfrm>
          <a:prstGeom prst="rect">
            <a:avLst/>
          </a:prstGeom>
          <a:noFill/>
          <a:ln w="284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9" name="Picture 5" descr=""/>
          <p:cNvPicPr/>
          <p:nvPr/>
        </p:nvPicPr>
        <p:blipFill>
          <a:blip r:embed="rId2"/>
          <a:srcRect l="0" t="2234341" r="0" b="1740149"/>
          <a:stretch/>
        </p:blipFill>
        <p:spPr>
          <a:xfrm>
            <a:off x="0" y="0"/>
            <a:ext cx="1142280" cy="81684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4b1f6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52280" y="152280"/>
            <a:ext cx="8838360" cy="6552360"/>
          </a:xfrm>
          <a:prstGeom prst="rect">
            <a:avLst/>
          </a:prstGeom>
          <a:noFill/>
          <a:ln w="284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7" name="Picture 5" descr=""/>
          <p:cNvPicPr/>
          <p:nvPr/>
        </p:nvPicPr>
        <p:blipFill>
          <a:blip r:embed="rId2"/>
          <a:srcRect l="0" t="2234341" r="0" b="1740149"/>
          <a:stretch/>
        </p:blipFill>
        <p:spPr>
          <a:xfrm>
            <a:off x="0" y="0"/>
            <a:ext cx="1142280" cy="816840"/>
          </a:xfrm>
          <a:prstGeom prst="rect">
            <a:avLst/>
          </a:prstGeom>
          <a:ln w="9360">
            <a:noFill/>
          </a:ln>
        </p:spPr>
      </p:pic>
      <p:sp>
        <p:nvSpPr>
          <p:cNvPr id="7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4b1f6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52280" y="152280"/>
            <a:ext cx="8838360" cy="6552360"/>
          </a:xfrm>
          <a:prstGeom prst="rect">
            <a:avLst/>
          </a:prstGeom>
          <a:noFill/>
          <a:ln w="284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15" name="Picture 5" descr=""/>
          <p:cNvPicPr/>
          <p:nvPr/>
        </p:nvPicPr>
        <p:blipFill>
          <a:blip r:embed="rId2"/>
          <a:srcRect l="0" t="2234341" r="0" b="1740149"/>
          <a:stretch/>
        </p:blipFill>
        <p:spPr>
          <a:xfrm>
            <a:off x="0" y="0"/>
            <a:ext cx="1142280" cy="816840"/>
          </a:xfrm>
          <a:prstGeom prst="rect">
            <a:avLst/>
          </a:prstGeom>
          <a:ln w="9360">
            <a:noFill/>
          </a:ln>
        </p:spPr>
      </p:pic>
      <p:sp>
        <p:nvSpPr>
          <p:cNvPr id="116" name="PlaceHolder 2"/>
          <p:cNvSpPr>
            <a:spLocks noGrp="1"/>
          </p:cNvSpPr>
          <p:nvPr>
            <p:ph type="title"/>
          </p:nvPr>
        </p:nvSpPr>
        <p:spPr>
          <a:xfrm>
            <a:off x="1295280" y="228600"/>
            <a:ext cx="7009560" cy="9900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4b1f6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52280" y="152280"/>
            <a:ext cx="8838360" cy="6552360"/>
          </a:xfrm>
          <a:prstGeom prst="rect">
            <a:avLst/>
          </a:prstGeom>
          <a:noFill/>
          <a:ln w="284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53" name="Picture 5" descr=""/>
          <p:cNvPicPr/>
          <p:nvPr/>
        </p:nvPicPr>
        <p:blipFill>
          <a:blip r:embed="rId2"/>
          <a:srcRect l="0" t="2234341" r="0" b="1740149"/>
          <a:stretch/>
        </p:blipFill>
        <p:spPr>
          <a:xfrm>
            <a:off x="0" y="0"/>
            <a:ext cx="1142280" cy="816840"/>
          </a:xfrm>
          <a:prstGeom prst="rect">
            <a:avLst/>
          </a:prstGeom>
          <a:ln w="9360">
            <a:noFill/>
          </a:ln>
        </p:spPr>
      </p:pic>
      <p:sp>
        <p:nvSpPr>
          <p:cNvPr id="154" name="PlaceHolder 2"/>
          <p:cNvSpPr>
            <a:spLocks noGrp="1"/>
          </p:cNvSpPr>
          <p:nvPr>
            <p:ph type="title"/>
          </p:nvPr>
        </p:nvSpPr>
        <p:spPr>
          <a:xfrm>
            <a:off x="1295280" y="228600"/>
            <a:ext cx="7009560" cy="9900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09480" y="1371600"/>
            <a:ext cx="3940920" cy="50284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748040" y="1371600"/>
            <a:ext cx="3940920" cy="50284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slideLayout" Target="../slideLayouts/slideLayout4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slideLayout" Target="../slideLayouts/slideLayout4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4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4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png"/><Relationship Id="rId3" Type="http://schemas.openxmlformats.org/officeDocument/2006/relationships/image" Target="../media/image45.wmf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jpeg"/><Relationship Id="rId9" Type="http://schemas.openxmlformats.org/officeDocument/2006/relationships/image" Target="../media/image51.jpeg"/><Relationship Id="rId10" Type="http://schemas.openxmlformats.org/officeDocument/2006/relationships/image" Target="../media/image52.jpeg"/><Relationship Id="rId11" Type="http://schemas.openxmlformats.org/officeDocument/2006/relationships/slideLayout" Target="../slideLayouts/slideLayout41.xml"/><Relationship Id="rId1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slideLayout" Target="../slideLayouts/slideLayout5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4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wmf"/><Relationship Id="rId3" Type="http://schemas.openxmlformats.org/officeDocument/2006/relationships/image" Target="../media/image60.wmf"/><Relationship Id="rId4" Type="http://schemas.openxmlformats.org/officeDocument/2006/relationships/image" Target="../media/image61.wmf"/><Relationship Id="rId5" Type="http://schemas.openxmlformats.org/officeDocument/2006/relationships/image" Target="../media/image62.wmf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3.wmf"/><Relationship Id="rId2" Type="http://schemas.openxmlformats.org/officeDocument/2006/relationships/image" Target="../media/image64.jpeg"/><Relationship Id="rId3" Type="http://schemas.openxmlformats.org/officeDocument/2006/relationships/image" Target="../media/image65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6.wmf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jpeg"/><Relationship Id="rId3" Type="http://schemas.openxmlformats.org/officeDocument/2006/relationships/slideLayout" Target="../slideLayouts/slideLayout4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image" Target="../media/image71.wmf"/><Relationship Id="rId4" Type="http://schemas.openxmlformats.org/officeDocument/2006/relationships/slideLayout" Target="../slideLayouts/slideLayout5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slideLayout" Target="../slideLayouts/slideLayout5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wmf"/><Relationship Id="rId3" Type="http://schemas.openxmlformats.org/officeDocument/2006/relationships/slideLayout" Target="../slideLayouts/slideLayout52.xml"/><Relationship Id="rId4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slideLayout" Target="../slideLayouts/slideLayout4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79.jpeg"/><Relationship Id="rId2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image" Target="../media/image81.jpeg"/><Relationship Id="rId3" Type="http://schemas.openxmlformats.org/officeDocument/2006/relationships/image" Target="../media/image82.jpeg"/><Relationship Id="rId4" Type="http://schemas.openxmlformats.org/officeDocument/2006/relationships/image" Target="../media/image83.wmf"/><Relationship Id="rId5" Type="http://schemas.openxmlformats.org/officeDocument/2006/relationships/image" Target="../media/image84.wmf"/><Relationship Id="rId6" Type="http://schemas.openxmlformats.org/officeDocument/2006/relationships/slideLayout" Target="../slideLayouts/slideLayout5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85.jpeg"/><Relationship Id="rId2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slideLayout" Target="../slideLayouts/slideLayout4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87.png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slideLayout" Target="../slideLayouts/slideLayout4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slideLayout" Target="../slideLayouts/slideLayout4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94.jpeg"/><Relationship Id="rId2" Type="http://schemas.openxmlformats.org/officeDocument/2006/relationships/image" Target="../media/image95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wmf"/><Relationship Id="rId3" Type="http://schemas.openxmlformats.org/officeDocument/2006/relationships/image" Target="../media/image25.wmf"/><Relationship Id="rId4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96.jpeg"/><Relationship Id="rId2" Type="http://schemas.openxmlformats.org/officeDocument/2006/relationships/image" Target="../media/image97.jpe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0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wmf"/><Relationship Id="rId4" Type="http://schemas.openxmlformats.org/officeDocument/2006/relationships/slideLayout" Target="../slideLayouts/slideLayout4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slideLayout" Target="../slideLayouts/slideLayout4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4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144440" y="1812960"/>
            <a:ext cx="7152480" cy="3220200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2"/>
          <p:cNvSpPr/>
          <p:nvPr/>
        </p:nvSpPr>
        <p:spPr>
          <a:xfrm>
            <a:off x="2771640" y="3957480"/>
            <a:ext cx="3542760" cy="1499400"/>
          </a:xfrm>
          <a:prstGeom prst="rect">
            <a:avLst/>
          </a:prstGeom>
          <a:solidFill>
            <a:schemeClr val="bg1"/>
          </a:solidFill>
          <a:ln w="572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3"/>
          <p:cNvSpPr/>
          <p:nvPr/>
        </p:nvSpPr>
        <p:spPr>
          <a:xfrm>
            <a:off x="757080" y="390600"/>
            <a:ext cx="8049600" cy="943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en-US" sz="3600" strike="noStrike">
                <a:solidFill>
                  <a:srgbClr val="ffff00"/>
                </a:solidFill>
                <a:latin typeface="Arial"/>
              </a:rPr>
              <a:t>Quantum opportunities in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ffff00"/>
                </a:solidFill>
                <a:latin typeface="Arial"/>
              </a:rPr>
              <a:t>gravitational wave detectors</a:t>
            </a:r>
            <a:endParaRPr/>
          </a:p>
        </p:txBody>
      </p:sp>
      <p:sp>
        <p:nvSpPr>
          <p:cNvPr id="199" name="CustomShape 4"/>
          <p:cNvSpPr/>
          <p:nvPr/>
        </p:nvSpPr>
        <p:spPr>
          <a:xfrm>
            <a:off x="1188000" y="5688000"/>
            <a:ext cx="7107840" cy="1029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en-US" sz="2800" strike="noStrike">
                <a:solidFill>
                  <a:srgbClr val="ccffff"/>
                </a:solidFill>
                <a:latin typeface="Arial"/>
              </a:rPr>
              <a:t>Nergis Mavalvala, MIT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ccffff"/>
                </a:solidFill>
                <a:latin typeface="Arial"/>
              </a:rPr>
              <a:t>@ ICGC, Dec. 2015</a:t>
            </a:r>
            <a:endParaRPr/>
          </a:p>
        </p:txBody>
      </p:sp>
      <p:pic>
        <p:nvPicPr>
          <p:cNvPr id="200" name="Picture 17" descr=""/>
          <p:cNvPicPr/>
          <p:nvPr/>
        </p:nvPicPr>
        <p:blipFill>
          <a:blip r:embed="rId1"/>
          <a:stretch/>
        </p:blipFill>
        <p:spPr>
          <a:xfrm>
            <a:off x="1476360" y="1758960"/>
            <a:ext cx="2475720" cy="1789920"/>
          </a:xfrm>
          <a:prstGeom prst="rect">
            <a:avLst/>
          </a:prstGeom>
          <a:ln w="57240">
            <a:solidFill>
              <a:srgbClr val="ffff00"/>
            </a:solidFill>
            <a:miter/>
          </a:ln>
        </p:spPr>
      </p:pic>
      <p:sp>
        <p:nvSpPr>
          <p:cNvPr id="201" name="CustomShape 5"/>
          <p:cNvSpPr/>
          <p:nvPr/>
        </p:nvSpPr>
        <p:spPr>
          <a:xfrm>
            <a:off x="1476000" y="1731960"/>
            <a:ext cx="2511000" cy="765720"/>
          </a:xfrm>
          <a:prstGeom prst="rect">
            <a:avLst/>
          </a:prstGeom>
          <a:solidFill>
            <a:srgbClr val="cc9900">
              <a:alpha val="11000"/>
            </a:srgb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lang="en-US" sz="2400" strike="noStrike">
                <a:solidFill>
                  <a:srgbClr val="000000"/>
                </a:solidFill>
                <a:latin typeface="Times New Roman"/>
                <a:ea typeface="DejaVu Sans"/>
              </a:rPr>
              <a:t>Gravitational wave</a:t>
            </a:r>
            <a:endParaRPr/>
          </a:p>
          <a:p>
            <a:pPr algn="r">
              <a:lnSpc>
                <a:spcPct val="85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DejaVu Sans"/>
              </a:rPr>
              <a:t>detectors</a:t>
            </a:r>
            <a:endParaRPr/>
          </a:p>
        </p:txBody>
      </p:sp>
      <p:pic>
        <p:nvPicPr>
          <p:cNvPr id="202" name="Picture 19" descr=""/>
          <p:cNvPicPr/>
          <p:nvPr/>
        </p:nvPicPr>
        <p:blipFill>
          <a:blip r:embed="rId2"/>
          <a:stretch/>
        </p:blipFill>
        <p:spPr>
          <a:xfrm>
            <a:off x="4863960" y="2007000"/>
            <a:ext cx="3077280" cy="1313640"/>
          </a:xfrm>
          <a:prstGeom prst="rect">
            <a:avLst/>
          </a:prstGeom>
          <a:ln w="38160">
            <a:solidFill>
              <a:srgbClr val="ffff00"/>
            </a:solidFill>
            <a:miter/>
          </a:ln>
        </p:spPr>
      </p:pic>
      <p:sp>
        <p:nvSpPr>
          <p:cNvPr id="203" name="CustomShape 6"/>
          <p:cNvSpPr/>
          <p:nvPr/>
        </p:nvSpPr>
        <p:spPr>
          <a:xfrm>
            <a:off x="5078880" y="2899440"/>
            <a:ext cx="272412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DejaVu Sans"/>
              </a:rPr>
              <a:t>Quantization of light</a:t>
            </a:r>
            <a:endParaRPr/>
          </a:p>
        </p:txBody>
      </p:sp>
      <p:sp>
        <p:nvSpPr>
          <p:cNvPr id="204" name="CustomShape 7"/>
          <p:cNvSpPr/>
          <p:nvPr/>
        </p:nvSpPr>
        <p:spPr>
          <a:xfrm>
            <a:off x="2907360" y="4979160"/>
            <a:ext cx="2969640" cy="4557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DejaVu Sans"/>
              </a:rPr>
              <a:t>Cavity Optomechanics</a:t>
            </a:r>
            <a:endParaRPr/>
          </a:p>
        </p:txBody>
      </p:sp>
      <p:pic>
        <p:nvPicPr>
          <p:cNvPr id="205" name="Picture 12" descr=""/>
          <p:cNvPicPr/>
          <p:nvPr/>
        </p:nvPicPr>
        <p:blipFill>
          <a:blip r:embed="rId3"/>
          <a:stretch/>
        </p:blipFill>
        <p:spPr>
          <a:xfrm>
            <a:off x="2895480" y="4095720"/>
            <a:ext cx="3301200" cy="9849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622080" y="2481480"/>
            <a:ext cx="7771680" cy="1939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en-US" sz="4400" strike="noStrike">
                <a:solidFill>
                  <a:srgbClr val="ccffff"/>
                </a:solidFill>
                <a:latin typeface="Arial"/>
              </a:rPr>
              <a:t>Squeezed vacuum injection </a:t>
            </a:r>
            <a:endParaRPr/>
          </a:p>
          <a:p>
            <a:pPr>
              <a:lnSpc>
                <a:spcPct val="100000"/>
              </a:lnSpc>
            </a:pPr>
            <a:r>
              <a:rPr lang="en-US" sz="4400" strike="noStrike">
                <a:solidFill>
                  <a:srgbClr val="ccffff"/>
                </a:solidFill>
                <a:latin typeface="Arial"/>
              </a:rPr>
              <a:t>in a LIGO interferometer</a:t>
            </a:r>
            <a:endParaRPr/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354240" y="990720"/>
            <a:ext cx="8420400" cy="56635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2" name="CustomShape 2"/>
          <p:cNvSpPr/>
          <p:nvPr/>
        </p:nvSpPr>
        <p:spPr>
          <a:xfrm>
            <a:off x="1295280" y="96840"/>
            <a:ext cx="7009560" cy="888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Squeezing injection in LIGO</a:t>
            </a:r>
            <a:endParaRPr/>
          </a:p>
        </p:txBody>
      </p:sp>
      <p:pic>
        <p:nvPicPr>
          <p:cNvPr id="303" name="Picture 2" descr=""/>
          <p:cNvPicPr/>
          <p:nvPr/>
        </p:nvPicPr>
        <p:blipFill>
          <a:blip r:embed="rId1"/>
          <a:stretch/>
        </p:blipFill>
        <p:spPr>
          <a:xfrm>
            <a:off x="876240" y="1126800"/>
            <a:ext cx="7670160" cy="5450400"/>
          </a:xfrm>
          <a:prstGeom prst="rect">
            <a:avLst/>
          </a:prstGeom>
          <a:ln>
            <a:noFill/>
          </a:ln>
        </p:spPr>
      </p:pic>
      <p:sp>
        <p:nvSpPr>
          <p:cNvPr id="304" name="CustomShape 3"/>
          <p:cNvSpPr/>
          <p:nvPr/>
        </p:nvSpPr>
        <p:spPr>
          <a:xfrm>
            <a:off x="6756480" y="1143000"/>
            <a:ext cx="1777320" cy="3225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5" name="CustomShape 4"/>
          <p:cNvSpPr/>
          <p:nvPr/>
        </p:nvSpPr>
        <p:spPr>
          <a:xfrm>
            <a:off x="6586560" y="1355760"/>
            <a:ext cx="2095200" cy="118728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imes New Roman"/>
                <a:ea typeface="DejaVu Sans"/>
              </a:rPr>
              <a:t>Correlate  randomly fluctuating sidebands </a:t>
            </a:r>
            <a:r>
              <a:rPr lang="en-US" strike="noStrike">
                <a:solidFill>
                  <a:srgbClr val="000000"/>
                </a:solidFill>
                <a:latin typeface="Wingdings"/>
                <a:ea typeface="DejaVu Sans"/>
              </a:rPr>
              <a:t></a:t>
            </a:r>
            <a:r>
              <a:rPr lang="en-US" strike="noStrike">
                <a:solidFill>
                  <a:srgbClr val="000000"/>
                </a:solidFill>
                <a:latin typeface="Times New Roman"/>
                <a:ea typeface="DejaVu Sans"/>
              </a:rPr>
              <a:t> noise cancellations </a:t>
            </a:r>
            <a:endParaRPr/>
          </a:p>
        </p:txBody>
      </p:sp>
      <p:sp>
        <p:nvSpPr>
          <p:cNvPr id="306" name="CustomShape 5"/>
          <p:cNvSpPr/>
          <p:nvPr/>
        </p:nvSpPr>
        <p:spPr>
          <a:xfrm>
            <a:off x="5109120" y="4977000"/>
            <a:ext cx="811440" cy="118080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7" name="CustomShape 6"/>
          <p:cNvSpPr/>
          <p:nvPr/>
        </p:nvSpPr>
        <p:spPr>
          <a:xfrm flipH="1">
            <a:off x="5514480" y="2556360"/>
            <a:ext cx="2118600" cy="2419920"/>
          </a:xfrm>
          <a:prstGeom prst="straightConnector1">
            <a:avLst/>
          </a:prstGeom>
          <a:noFill/>
          <a:ln>
            <a:solidFill>
              <a:srgbClr val="ff0000"/>
            </a:solidFill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267480" y="1029240"/>
            <a:ext cx="8648640" cy="4972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09" name="Picture 1" descr=""/>
          <p:cNvPicPr/>
          <p:nvPr/>
        </p:nvPicPr>
        <p:blipFill>
          <a:blip r:embed="rId1"/>
          <a:stretch/>
        </p:blipFill>
        <p:spPr>
          <a:xfrm>
            <a:off x="473760" y="1082880"/>
            <a:ext cx="8343360" cy="4812480"/>
          </a:xfrm>
          <a:prstGeom prst="rect">
            <a:avLst/>
          </a:prstGeom>
          <a:ln>
            <a:noFill/>
          </a:ln>
        </p:spPr>
      </p:pic>
      <p:sp>
        <p:nvSpPr>
          <p:cNvPr id="310" name="CustomShape 2"/>
          <p:cNvSpPr/>
          <p:nvPr/>
        </p:nvSpPr>
        <p:spPr>
          <a:xfrm>
            <a:off x="4081320" y="4564440"/>
            <a:ext cx="1955160" cy="638640"/>
          </a:xfrm>
          <a:prstGeom prst="rect">
            <a:avLst/>
          </a:prstGeom>
          <a:ln>
            <a:solidFill>
              <a:srgbClr val="00c79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  <a:softEdge rad="1016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DejaVu Sans"/>
              </a:rPr>
              <a:t>Squeezing down to 150 Hz</a:t>
            </a:r>
            <a:endParaRPr/>
          </a:p>
        </p:txBody>
      </p:sp>
      <p:sp>
        <p:nvSpPr>
          <p:cNvPr id="311" name="CustomShape 3"/>
          <p:cNvSpPr/>
          <p:nvPr/>
        </p:nvSpPr>
        <p:spPr>
          <a:xfrm>
            <a:off x="7055280" y="2751120"/>
            <a:ext cx="1582560" cy="638640"/>
          </a:xfrm>
          <a:prstGeom prst="rect">
            <a:avLst/>
          </a:prstGeom>
          <a:ln>
            <a:solidFill>
              <a:srgbClr val="00c79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DejaVu Sans"/>
              </a:rPr>
              <a:t>2 dB (25%) improvement</a:t>
            </a:r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1295280" y="16920"/>
            <a:ext cx="7009560" cy="990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LIGO H1 Squeezed</a:t>
            </a:r>
            <a:endParaRPr/>
          </a:p>
        </p:txBody>
      </p:sp>
      <p:sp>
        <p:nvSpPr>
          <p:cNvPr id="313" name="CustomShape 5"/>
          <p:cNvSpPr/>
          <p:nvPr/>
        </p:nvSpPr>
        <p:spPr>
          <a:xfrm>
            <a:off x="4126680" y="6135120"/>
            <a:ext cx="476028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ffff00"/>
                </a:solidFill>
                <a:latin typeface="Times New Roman"/>
                <a:ea typeface="DejaVu Sans"/>
              </a:rPr>
              <a:t>LIGO Scientific Collaboration, Nature Photonics (2013)</a:t>
            </a:r>
            <a:endParaRPr/>
          </a:p>
        </p:txBody>
      </p:sp>
    </p:spTree>
  </p:cSld>
  <p:timing>
    <p:tnLst>
      <p:par>
        <p:cTn id="78" dur="indefinite" restart="never" nodeType="tmRoot">
          <p:childTnLst>
            <p:seq>
              <p:cTn id="7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295280" y="228600"/>
            <a:ext cx="7009560" cy="990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Why are losses so bad?</a:t>
            </a:r>
            <a:endParaRPr/>
          </a:p>
        </p:txBody>
      </p:sp>
      <p:pic>
        <p:nvPicPr>
          <p:cNvPr id="315" name="Picture 3" descr=""/>
          <p:cNvPicPr/>
          <p:nvPr/>
        </p:nvPicPr>
        <p:blipFill>
          <a:blip r:embed="rId1"/>
          <a:srcRect l="800393" t="1337961" r="564288" b="1699850"/>
          <a:stretch/>
        </p:blipFill>
        <p:spPr>
          <a:xfrm>
            <a:off x="1371600" y="1360080"/>
            <a:ext cx="6222240" cy="5206320"/>
          </a:xfrm>
          <a:prstGeom prst="rect">
            <a:avLst/>
          </a:prstGeom>
          <a:ln w="9360">
            <a:noFill/>
          </a:ln>
        </p:spPr>
      </p:pic>
      <p:sp>
        <p:nvSpPr>
          <p:cNvPr id="316" name="CustomShape 2"/>
          <p:cNvSpPr/>
          <p:nvPr/>
        </p:nvSpPr>
        <p:spPr>
          <a:xfrm>
            <a:off x="3378240" y="5187960"/>
            <a:ext cx="456480" cy="380160"/>
          </a:xfrm>
          <a:prstGeom prst="star5">
            <a:avLst>
              <a:gd name="adj" fmla="val 14925"/>
              <a:gd name="hf" fmla="val 33512"/>
              <a:gd name="vf" fmla="val 34680"/>
            </a:avLst>
          </a:prstGeom>
          <a:solidFill>
            <a:srgbClr val="ffcc00"/>
          </a:solidFill>
          <a:ln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CustomShape 3"/>
          <p:cNvSpPr/>
          <p:nvPr/>
        </p:nvSpPr>
        <p:spPr>
          <a:xfrm>
            <a:off x="3356280" y="5530680"/>
            <a:ext cx="5526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cc00"/>
                </a:solidFill>
                <a:latin typeface="Times New Roman"/>
                <a:ea typeface="DejaVu Sans"/>
              </a:rPr>
              <a:t>H1</a:t>
            </a:r>
            <a:endParaRPr/>
          </a:p>
        </p:txBody>
      </p:sp>
      <p:sp>
        <p:nvSpPr>
          <p:cNvPr id="318" name="CustomShape 4"/>
          <p:cNvSpPr/>
          <p:nvPr/>
        </p:nvSpPr>
        <p:spPr>
          <a:xfrm>
            <a:off x="4597560" y="3765600"/>
            <a:ext cx="456480" cy="380160"/>
          </a:xfrm>
          <a:prstGeom prst="star5">
            <a:avLst>
              <a:gd name="adj" fmla="val 14925"/>
              <a:gd name="hf" fmla="val 33512"/>
              <a:gd name="vf" fmla="val 34680"/>
            </a:avLst>
          </a:prstGeom>
          <a:solidFill>
            <a:srgbClr val="ff0000">
              <a:alpha val="55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5"/>
          <p:cNvSpPr/>
          <p:nvPr/>
        </p:nvSpPr>
        <p:spPr>
          <a:xfrm>
            <a:off x="5073480" y="3575160"/>
            <a:ext cx="10432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0000"/>
                </a:solidFill>
                <a:latin typeface="Times New Roman"/>
                <a:ea typeface="DejaVu Sans"/>
              </a:rPr>
              <a:t>aLIGO</a:t>
            </a:r>
            <a:endParaRPr/>
          </a:p>
        </p:txBody>
      </p:sp>
    </p:spTree>
  </p:cSld>
  <p:timing>
    <p:tnLst>
      <p:par>
        <p:cTn id="80" dur="indefinite" restart="never" nodeType="tmRoot">
          <p:childTnLst>
            <p:seq>
              <p:cTn id="8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893160" y="120240"/>
            <a:ext cx="8037360" cy="943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Adv. LIGO with squeeze injection</a:t>
            </a:r>
            <a:endParaRPr/>
          </a:p>
        </p:txBody>
      </p:sp>
      <p:pic>
        <p:nvPicPr>
          <p:cNvPr id="321" name="Picture 7" descr=""/>
          <p:cNvPicPr/>
          <p:nvPr/>
        </p:nvPicPr>
        <p:blipFill>
          <a:blip r:embed="rId1"/>
          <a:stretch/>
        </p:blipFill>
        <p:spPr>
          <a:xfrm>
            <a:off x="825480" y="1022760"/>
            <a:ext cx="7622280" cy="4953960"/>
          </a:xfrm>
          <a:prstGeom prst="rect">
            <a:avLst/>
          </a:prstGeom>
          <a:ln w="9360">
            <a:noFill/>
          </a:ln>
        </p:spPr>
      </p:pic>
      <p:pic>
        <p:nvPicPr>
          <p:cNvPr id="322" name="Picture 8" descr=""/>
          <p:cNvPicPr/>
          <p:nvPr/>
        </p:nvPicPr>
        <p:blipFill>
          <a:blip r:embed="rId2"/>
          <a:stretch/>
        </p:blipFill>
        <p:spPr>
          <a:xfrm>
            <a:off x="825480" y="1022760"/>
            <a:ext cx="7622280" cy="4953960"/>
          </a:xfrm>
          <a:prstGeom prst="rect">
            <a:avLst/>
          </a:prstGeom>
          <a:ln w="9360">
            <a:noFill/>
          </a:ln>
        </p:spPr>
      </p:pic>
      <p:pic>
        <p:nvPicPr>
          <p:cNvPr id="323" name="Picture 9" descr=""/>
          <p:cNvPicPr/>
          <p:nvPr/>
        </p:nvPicPr>
        <p:blipFill>
          <a:blip r:embed="rId3"/>
          <a:stretch/>
        </p:blipFill>
        <p:spPr>
          <a:xfrm>
            <a:off x="825480" y="1024200"/>
            <a:ext cx="7622280" cy="4953960"/>
          </a:xfrm>
          <a:prstGeom prst="rect">
            <a:avLst/>
          </a:prstGeom>
          <a:ln w="9360">
            <a:noFill/>
          </a:ln>
        </p:spPr>
      </p:pic>
      <p:sp>
        <p:nvSpPr>
          <p:cNvPr id="324" name="CustomShape 2"/>
          <p:cNvSpPr/>
          <p:nvPr/>
        </p:nvSpPr>
        <p:spPr>
          <a:xfrm>
            <a:off x="4851360" y="3013200"/>
            <a:ext cx="2396520" cy="274320"/>
          </a:xfrm>
          <a:prstGeom prst="rect">
            <a:avLst/>
          </a:prstGeom>
          <a:gradFill>
            <a:gsLst>
              <a:gs pos="0">
                <a:schemeClr val="bg1">
                  <a:alpha val="24001"/>
                </a:schemeClr>
              </a:gs>
              <a:gs pos="100000">
                <a:schemeClr val="bg1">
                  <a:gamma val="-1"/>
                  <a:shade val="46275"/>
                  <a:invGamma val="-1"/>
                  <a:alpha val="24001"/>
                </a:schemeClr>
              </a:gs>
            </a:gsLst>
            <a:lin ang="5400000"/>
          </a:gradFill>
          <a:ln w="28440">
            <a:solidFill>
              <a:srgbClr val="99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n-US" strike="noStrike">
                <a:solidFill>
                  <a:srgbClr val="990000"/>
                </a:solidFill>
                <a:latin typeface="Arial"/>
                <a:ea typeface="DejaVu Sans"/>
              </a:rPr>
              <a:t>Shot noise</a:t>
            </a:r>
            <a:endParaRPr/>
          </a:p>
        </p:txBody>
      </p:sp>
      <p:sp>
        <p:nvSpPr>
          <p:cNvPr id="325" name="CustomShape 3"/>
          <p:cNvSpPr/>
          <p:nvPr/>
        </p:nvSpPr>
        <p:spPr>
          <a:xfrm>
            <a:off x="2289240" y="2222640"/>
            <a:ext cx="2396520" cy="274320"/>
          </a:xfrm>
          <a:prstGeom prst="rect">
            <a:avLst/>
          </a:prstGeom>
          <a:gradFill>
            <a:gsLst>
              <a:gs pos="0">
                <a:schemeClr val="bg1">
                  <a:alpha val="24001"/>
                </a:schemeClr>
              </a:gs>
              <a:gs pos="100000">
                <a:schemeClr val="bg1">
                  <a:gamma val="-1"/>
                  <a:shade val="46275"/>
                  <a:invGamma val="-1"/>
                  <a:alpha val="24001"/>
                </a:schemeClr>
              </a:gs>
            </a:gsLst>
            <a:lin ang="5400000"/>
          </a:gradFill>
          <a:ln w="28440">
            <a:solidFill>
              <a:srgbClr val="99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n-US" strike="noStrike">
                <a:solidFill>
                  <a:srgbClr val="990000"/>
                </a:solidFill>
                <a:latin typeface="Arial"/>
                <a:ea typeface="DejaVu Sans"/>
              </a:rPr>
              <a:t>Radiation pressure</a:t>
            </a:r>
            <a:endParaRPr/>
          </a:p>
        </p:txBody>
      </p:sp>
      <p:sp>
        <p:nvSpPr>
          <p:cNvPr id="326" name="CustomShape 4"/>
          <p:cNvSpPr/>
          <p:nvPr/>
        </p:nvSpPr>
        <p:spPr>
          <a:xfrm>
            <a:off x="5591520" y="4784040"/>
            <a:ext cx="983520" cy="256680"/>
          </a:xfrm>
          <a:prstGeom prst="ellipse">
            <a:avLst/>
          </a:prstGeom>
          <a:solidFill>
            <a:schemeClr val="tx1">
              <a:alpha val="56000"/>
            </a:schemeClr>
          </a:solidFill>
          <a:ln w="28440">
            <a:solidFill>
              <a:schemeClr val="tx1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7" name="CustomShape 5"/>
          <p:cNvSpPr/>
          <p:nvPr/>
        </p:nvSpPr>
        <p:spPr>
          <a:xfrm rot="16200000">
            <a:off x="2068560" y="4440600"/>
            <a:ext cx="983520" cy="256680"/>
          </a:xfrm>
          <a:prstGeom prst="ellipse">
            <a:avLst/>
          </a:prstGeom>
          <a:solidFill>
            <a:schemeClr val="tx1">
              <a:alpha val="56000"/>
            </a:schemeClr>
          </a:solidFill>
          <a:ln w="28440">
            <a:solidFill>
              <a:schemeClr val="tx1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8" name="CustomShape 6"/>
          <p:cNvSpPr/>
          <p:nvPr/>
        </p:nvSpPr>
        <p:spPr>
          <a:xfrm rot="19147200">
            <a:off x="3257640" y="5193000"/>
            <a:ext cx="983520" cy="256680"/>
          </a:xfrm>
          <a:prstGeom prst="ellipse">
            <a:avLst/>
          </a:prstGeom>
          <a:solidFill>
            <a:schemeClr val="tx1">
              <a:alpha val="56000"/>
            </a:schemeClr>
          </a:solidFill>
          <a:ln w="28440">
            <a:solidFill>
              <a:schemeClr val="tx1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9" name="CustomShape 7"/>
          <p:cNvSpPr/>
          <p:nvPr/>
        </p:nvSpPr>
        <p:spPr>
          <a:xfrm>
            <a:off x="1915920" y="6307920"/>
            <a:ext cx="697932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ffff00"/>
                </a:solidFill>
                <a:latin typeface="Times New Roman"/>
                <a:ea typeface="DejaVu Sans"/>
              </a:rPr>
              <a:t>McClelland, Mavalvala, Schnabel, and Chen, Lasers and Photonics Reviews (2011)</a:t>
            </a:r>
            <a:endParaRPr/>
          </a:p>
        </p:txBody>
      </p:sp>
      <p:sp>
        <p:nvSpPr>
          <p:cNvPr id="330" name="CustomShape 8"/>
          <p:cNvSpPr/>
          <p:nvPr/>
        </p:nvSpPr>
        <p:spPr>
          <a:xfrm>
            <a:off x="1928520" y="6026760"/>
            <a:ext cx="635292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ffff00"/>
                </a:solidFill>
                <a:latin typeface="Times New Roman"/>
                <a:ea typeface="DejaVu Sans"/>
              </a:rPr>
              <a:t>Schnabel, Mavalvala, McClelland, and Lam, Nature Communication (2010)</a:t>
            </a:r>
            <a:endParaRPr/>
          </a:p>
        </p:txBody>
      </p:sp>
    </p:spTree>
  </p:cSld>
  <p:timing>
    <p:tnLst>
      <p:par>
        <p:cTn id="82" dur="indefinite" restart="never" nodeType="tmRoot">
          <p:childTnLst>
            <p:seq>
              <p:cTn id="83" dur="indefinite" nodeType="mainSeq">
                <p:childTnLst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901800" y="189000"/>
            <a:ext cx="8136720" cy="970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  <a:ea typeface="ＭＳ Ｐゴシック"/>
              </a:rPr>
              <a:t>Frequency-dependent squeezed light</a:t>
            </a:r>
            <a:endParaRPr/>
          </a:p>
        </p:txBody>
      </p:sp>
      <p:sp>
        <p:nvSpPr>
          <p:cNvPr id="332" name="CustomShape 2"/>
          <p:cNvSpPr/>
          <p:nvPr/>
        </p:nvSpPr>
        <p:spPr>
          <a:xfrm>
            <a:off x="352440" y="1468440"/>
            <a:ext cx="6082920" cy="1836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3200" strike="noStrike">
                <a:solidFill>
                  <a:srgbClr val="ffff00"/>
                </a:solidFill>
                <a:latin typeface="Arial"/>
              </a:rPr>
              <a:t>A squeezed light source for Advanced LIGO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3200" strike="noStrike">
                <a:solidFill>
                  <a:srgbClr val="ffff00"/>
                </a:solidFill>
                <a:latin typeface="Arial"/>
              </a:rPr>
              <a:t>Goal: 2x SNR improvement </a:t>
            </a:r>
            <a:r>
              <a:rPr lang="en-US" sz="3200" strike="noStrike">
                <a:solidFill>
                  <a:srgbClr val="ffff00"/>
                </a:solidFill>
                <a:latin typeface="Wingdings"/>
              </a:rPr>
              <a:t></a:t>
            </a:r>
            <a:r>
              <a:rPr lang="en-US" sz="3200" strike="noStrike">
                <a:solidFill>
                  <a:srgbClr val="ffff00"/>
                </a:solidFill>
                <a:latin typeface="Arial"/>
              </a:rPr>
              <a:t> 8x more volume in space !</a:t>
            </a:r>
            <a:endParaRPr/>
          </a:p>
        </p:txBody>
      </p:sp>
      <p:pic>
        <p:nvPicPr>
          <p:cNvPr id="333" name="Picture 5" descr=""/>
          <p:cNvPicPr/>
          <p:nvPr/>
        </p:nvPicPr>
        <p:blipFill>
          <a:blip r:embed="rId1"/>
          <a:stretch/>
        </p:blipFill>
        <p:spPr>
          <a:xfrm>
            <a:off x="4655520" y="3489840"/>
            <a:ext cx="1725120" cy="27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4" name="CustomShape 3"/>
          <p:cNvSpPr/>
          <p:nvPr/>
        </p:nvSpPr>
        <p:spPr>
          <a:xfrm>
            <a:off x="6786720" y="1006560"/>
            <a:ext cx="2047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ffffff"/>
                </a:solidFill>
                <a:latin typeface="Candara"/>
                <a:ea typeface="ＭＳ Ｐゴシック"/>
              </a:rPr>
              <a:t>Mavalvala + Evans</a:t>
            </a:r>
            <a:endParaRPr/>
          </a:p>
        </p:txBody>
      </p:sp>
      <p:pic>
        <p:nvPicPr>
          <p:cNvPr id="335" name="Picture 1" descr=""/>
          <p:cNvPicPr/>
          <p:nvPr/>
        </p:nvPicPr>
        <p:blipFill>
          <a:blip r:embed="rId2"/>
          <a:stretch/>
        </p:blipFill>
        <p:spPr>
          <a:xfrm>
            <a:off x="339840" y="3435840"/>
            <a:ext cx="4286160" cy="3092760"/>
          </a:xfrm>
          <a:prstGeom prst="rect">
            <a:avLst/>
          </a:prstGeom>
          <a:ln>
            <a:noFill/>
          </a:ln>
        </p:spPr>
      </p:pic>
      <p:sp>
        <p:nvSpPr>
          <p:cNvPr id="336" name="CustomShape 4"/>
          <p:cNvSpPr/>
          <p:nvPr/>
        </p:nvSpPr>
        <p:spPr>
          <a:xfrm rot="1618200">
            <a:off x="7201440" y="2797560"/>
            <a:ext cx="1091520" cy="3294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5"/>
          <p:cNvSpPr/>
          <p:nvPr/>
        </p:nvSpPr>
        <p:spPr>
          <a:xfrm rot="5400000">
            <a:off x="7903080" y="4017960"/>
            <a:ext cx="1091520" cy="3294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6"/>
          <p:cNvSpPr/>
          <p:nvPr/>
        </p:nvSpPr>
        <p:spPr>
          <a:xfrm flipV="1" rot="5400000">
            <a:off x="7155720" y="5578200"/>
            <a:ext cx="155520" cy="507240"/>
          </a:xfrm>
          <a:prstGeom prst="rect">
            <a:avLst/>
          </a:prstGeom>
          <a:solidFill>
            <a:srgbClr val="c3c5d1"/>
          </a:solidFill>
          <a:ln>
            <a:solidFill>
              <a:srgbClr val="000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9" name="Line 7"/>
          <p:cNvSpPr/>
          <p:nvPr/>
        </p:nvSpPr>
        <p:spPr>
          <a:xfrm flipH="1">
            <a:off x="7632360" y="4073040"/>
            <a:ext cx="558360" cy="5400"/>
          </a:xfrm>
          <a:prstGeom prst="line">
            <a:avLst/>
          </a:prstGeom>
          <a:ln w="2844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340" name="CustomShape 8"/>
          <p:cNvSpPr/>
          <p:nvPr/>
        </p:nvSpPr>
        <p:spPr>
          <a:xfrm rot="18900000">
            <a:off x="7440480" y="3824280"/>
            <a:ext cx="155520" cy="50724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1" name="CustomShape 9"/>
          <p:cNvSpPr/>
          <p:nvPr/>
        </p:nvSpPr>
        <p:spPr>
          <a:xfrm flipH="1" rot="2700000">
            <a:off x="6854400" y="3843720"/>
            <a:ext cx="155160" cy="507240"/>
          </a:xfrm>
          <a:prstGeom prst="rect">
            <a:avLst/>
          </a:prstGeom>
          <a:solidFill>
            <a:srgbClr val="c3c5d1"/>
          </a:solidFill>
          <a:ln>
            <a:solidFill>
              <a:srgbClr val="000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2" name="Line 10"/>
          <p:cNvSpPr/>
          <p:nvPr/>
        </p:nvSpPr>
        <p:spPr>
          <a:xfrm flipV="1">
            <a:off x="7233480" y="3209400"/>
            <a:ext cx="354240" cy="2549160"/>
          </a:xfrm>
          <a:prstGeom prst="line">
            <a:avLst/>
          </a:prstGeom>
          <a:ln w="2844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343" name="Line 11"/>
          <p:cNvSpPr/>
          <p:nvPr/>
        </p:nvSpPr>
        <p:spPr>
          <a:xfrm flipH="1" flipV="1">
            <a:off x="6988320" y="4152960"/>
            <a:ext cx="245160" cy="1601280"/>
          </a:xfrm>
          <a:prstGeom prst="line">
            <a:avLst/>
          </a:prstGeom>
          <a:ln>
            <a:solidFill>
              <a:srgbClr val="ff0000"/>
            </a:solidFill>
          </a:ln>
        </p:spPr>
      </p:sp>
      <p:sp>
        <p:nvSpPr>
          <p:cNvPr id="344" name="Line 12"/>
          <p:cNvSpPr/>
          <p:nvPr/>
        </p:nvSpPr>
        <p:spPr>
          <a:xfrm flipV="1">
            <a:off x="6988320" y="4133520"/>
            <a:ext cx="475200" cy="19440"/>
          </a:xfrm>
          <a:prstGeom prst="line">
            <a:avLst/>
          </a:prstGeom>
          <a:ln>
            <a:noFill/>
          </a:ln>
        </p:spPr>
      </p:sp>
      <p:sp>
        <p:nvSpPr>
          <p:cNvPr id="345" name="CustomShape 13"/>
          <p:cNvSpPr/>
          <p:nvPr/>
        </p:nvSpPr>
        <p:spPr>
          <a:xfrm>
            <a:off x="6680160" y="1876320"/>
            <a:ext cx="18352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ccffff"/>
                </a:solidFill>
                <a:latin typeface="Arial"/>
                <a:ea typeface="DejaVu Sans"/>
              </a:rPr>
              <a:t>Filter cavity</a:t>
            </a:r>
            <a:endParaRPr/>
          </a:p>
        </p:txBody>
      </p:sp>
      <p:sp>
        <p:nvSpPr>
          <p:cNvPr id="346" name="CustomShape 14"/>
          <p:cNvSpPr/>
          <p:nvPr/>
        </p:nvSpPr>
        <p:spPr>
          <a:xfrm>
            <a:off x="6496560" y="1677600"/>
            <a:ext cx="2309760" cy="4482000"/>
          </a:xfrm>
          <a:prstGeom prst="rect">
            <a:avLst/>
          </a:prstGeom>
          <a:noFill/>
          <a:ln w="19080">
            <a:solidFill>
              <a:srgbClr val="ccffff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7" name="CustomShape 15"/>
          <p:cNvSpPr/>
          <p:nvPr/>
        </p:nvSpPr>
        <p:spPr>
          <a:xfrm>
            <a:off x="4731120" y="6243840"/>
            <a:ext cx="227772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ccffff"/>
                </a:solidFill>
                <a:latin typeface="Arial"/>
                <a:ea typeface="DejaVu Sans"/>
              </a:rPr>
              <a:t>Oelker, Isogai et al. (2015)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685800" y="1830240"/>
            <a:ext cx="7771680" cy="1939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en-US" sz="4000" strike="noStrike">
                <a:solidFill>
                  <a:srgbClr val="ccffff"/>
                </a:solidFill>
                <a:latin typeface="Arial"/>
              </a:rPr>
              <a:t>Cavity optomechanics &amp;</a:t>
            </a:r>
            <a:endParaRPr/>
          </a:p>
          <a:p>
            <a:r>
              <a:rPr lang="en-US" sz="4000" strike="noStrike">
                <a:solidFill>
                  <a:srgbClr val="ccffff"/>
                </a:solidFill>
                <a:latin typeface="Arial"/>
              </a:rPr>
              <a:t>Radiation Pressure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49" name="CustomShape 2"/>
          <p:cNvSpPr/>
          <p:nvPr/>
        </p:nvSpPr>
        <p:spPr>
          <a:xfrm>
            <a:off x="2799000" y="3664800"/>
            <a:ext cx="3339360" cy="1374120"/>
          </a:xfrm>
          <a:prstGeom prst="rect">
            <a:avLst/>
          </a:prstGeom>
          <a:solidFill>
            <a:schemeClr val="accent3"/>
          </a:solidFill>
          <a:ln w="19080">
            <a:solidFill>
              <a:srgbClr val="ff0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0" name="CustomShape 3"/>
          <p:cNvSpPr/>
          <p:nvPr/>
        </p:nvSpPr>
        <p:spPr>
          <a:xfrm flipH="1">
            <a:off x="3563640" y="3785760"/>
            <a:ext cx="509040" cy="1143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560">
            <a:solidFill>
              <a:schemeClr val="accent1">
                <a:lumMod val="5000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1" name="CustomShape 4"/>
          <p:cNvSpPr/>
          <p:nvPr/>
        </p:nvSpPr>
        <p:spPr>
          <a:xfrm flipH="1">
            <a:off x="3749400" y="3785760"/>
            <a:ext cx="699480" cy="1177200"/>
          </a:xfrm>
          <a:prstGeom prst="arc">
            <a:avLst>
              <a:gd name="adj1" fmla="val 16200000"/>
              <a:gd name="adj2" fmla="val 0"/>
            </a:avLst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2" name="CustomShape 5"/>
          <p:cNvSpPr/>
          <p:nvPr/>
        </p:nvSpPr>
        <p:spPr>
          <a:xfrm flipH="1" flipV="1">
            <a:off x="3747600" y="3751560"/>
            <a:ext cx="700920" cy="1177200"/>
          </a:xfrm>
          <a:prstGeom prst="arc">
            <a:avLst>
              <a:gd name="adj1" fmla="val 16200000"/>
              <a:gd name="adj2" fmla="val 0"/>
            </a:avLst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353" name="Picture 5" descr=""/>
          <p:cNvPicPr/>
          <p:nvPr/>
        </p:nvPicPr>
        <p:blipFill>
          <a:blip r:embed="rId1"/>
          <a:srcRect l="3682" t="37579" r="55648" b="16081"/>
          <a:stretch/>
        </p:blipFill>
        <p:spPr>
          <a:xfrm>
            <a:off x="2860560" y="4064760"/>
            <a:ext cx="686520" cy="529920"/>
          </a:xfrm>
          <a:prstGeom prst="rect">
            <a:avLst/>
          </a:prstGeom>
          <a:ln>
            <a:noFill/>
          </a:ln>
        </p:spPr>
      </p:pic>
      <p:sp>
        <p:nvSpPr>
          <p:cNvPr id="354" name="Line 6"/>
          <p:cNvSpPr/>
          <p:nvPr/>
        </p:nvSpPr>
        <p:spPr>
          <a:xfrm flipV="1">
            <a:off x="3060720" y="4336200"/>
            <a:ext cx="2184480" cy="12960"/>
          </a:xfrm>
          <a:prstGeom prst="line">
            <a:avLst/>
          </a:prstGeom>
          <a:ln w="44280">
            <a:solidFill>
              <a:srgbClr val="ff0000"/>
            </a:solidFill>
            <a:round/>
          </a:ln>
        </p:spPr>
      </p:sp>
      <p:pic>
        <p:nvPicPr>
          <p:cNvPr id="355" name="Picture 7" descr=""/>
          <p:cNvPicPr/>
          <p:nvPr/>
        </p:nvPicPr>
        <p:blipFill>
          <a:blip r:embed="rId2"/>
          <a:stretch/>
        </p:blipFill>
        <p:spPr>
          <a:xfrm rot="16200000">
            <a:off x="5418720" y="4060800"/>
            <a:ext cx="341640" cy="554040"/>
          </a:xfrm>
          <a:prstGeom prst="rect">
            <a:avLst/>
          </a:prstGeom>
          <a:ln>
            <a:noFill/>
          </a:ln>
        </p:spPr>
      </p:pic>
      <p:sp>
        <p:nvSpPr>
          <p:cNvPr id="356" name="CustomShape 7"/>
          <p:cNvSpPr/>
          <p:nvPr/>
        </p:nvSpPr>
        <p:spPr>
          <a:xfrm>
            <a:off x="5258160" y="4160160"/>
            <a:ext cx="96120" cy="350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560">
            <a:solidFill>
              <a:schemeClr val="accent1">
                <a:lumMod val="5000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7" name="CustomShape 8"/>
          <p:cNvSpPr/>
          <p:nvPr/>
        </p:nvSpPr>
        <p:spPr>
          <a:xfrm>
            <a:off x="3775320" y="4309560"/>
            <a:ext cx="1477080" cy="72360"/>
          </a:xfrm>
          <a:prstGeom prst="roundRect">
            <a:avLst>
              <a:gd name="adj" fmla="val 14400"/>
            </a:avLst>
          </a:prstGeom>
          <a:solidFill>
            <a:srgbClr val="ff0000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8" name="CustomShape 9"/>
          <p:cNvSpPr/>
          <p:nvPr/>
        </p:nvSpPr>
        <p:spPr>
          <a:xfrm>
            <a:off x="5737320" y="3839400"/>
            <a:ext cx="388080" cy="1004040"/>
          </a:xfrm>
          <a:prstGeom prst="roundRect">
            <a:avLst>
              <a:gd name="adj" fmla="val 14400"/>
            </a:avLst>
          </a:prstGeom>
          <a:gradFill>
            <a:gsLst>
              <a:gs pos="0">
                <a:srgbClr val="0000ff"/>
              </a:gs>
              <a:gs pos="100000">
                <a:srgbClr val="ffffff"/>
              </a:gs>
            </a:gsLst>
            <a:lin ang="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59" name="Picture 11" descr=""/>
          <p:cNvPicPr/>
          <p:nvPr/>
        </p:nvPicPr>
        <p:blipFill>
          <a:blip r:embed="rId3"/>
          <a:srcRect l="10848" t="68183" r="62479" b="3760"/>
          <a:stretch/>
        </p:blipFill>
        <p:spPr>
          <a:xfrm>
            <a:off x="3778560" y="4109760"/>
            <a:ext cx="1466280" cy="454680"/>
          </a:xfrm>
          <a:prstGeom prst="rect">
            <a:avLst/>
          </a:prstGeom>
          <a:ln>
            <a:noFill/>
          </a:ln>
        </p:spPr>
      </p:pic>
      <p:sp>
        <p:nvSpPr>
          <p:cNvPr id="360" name="CustomShape 10"/>
          <p:cNvSpPr/>
          <p:nvPr/>
        </p:nvSpPr>
        <p:spPr>
          <a:xfrm>
            <a:off x="3764160" y="3785400"/>
            <a:ext cx="699840" cy="1177560"/>
          </a:xfrm>
          <a:prstGeom prst="arc">
            <a:avLst>
              <a:gd name="adj1" fmla="val 16200000"/>
              <a:gd name="adj2" fmla="val 0"/>
            </a:avLst>
          </a:prstGeom>
          <a:noFill/>
          <a:ln>
            <a:solidFill>
              <a:schemeClr val="accent1">
                <a:lumMod val="50000"/>
              </a:schemeClr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1" name="CustomShape 11"/>
          <p:cNvSpPr/>
          <p:nvPr/>
        </p:nvSpPr>
        <p:spPr>
          <a:xfrm flipV="1">
            <a:off x="3763440" y="3751920"/>
            <a:ext cx="699840" cy="1177560"/>
          </a:xfrm>
          <a:prstGeom prst="arc">
            <a:avLst>
              <a:gd name="adj1" fmla="val 16200000"/>
              <a:gd name="adj2" fmla="val 0"/>
            </a:avLst>
          </a:prstGeom>
          <a:noFill/>
          <a:ln>
            <a:solidFill>
              <a:schemeClr val="accent1">
                <a:lumMod val="50000"/>
              </a:schemeClr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1295280" y="228600"/>
            <a:ext cx="7009560" cy="990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Radiation Pressure</a:t>
            </a:r>
            <a:endParaRPr/>
          </a:p>
        </p:txBody>
      </p:sp>
      <p:pic>
        <p:nvPicPr>
          <p:cNvPr id="363" name="Picture 3" descr=""/>
          <p:cNvPicPr/>
          <p:nvPr/>
        </p:nvPicPr>
        <p:blipFill>
          <a:blip r:embed="rId1"/>
          <a:stretch/>
        </p:blipFill>
        <p:spPr>
          <a:xfrm>
            <a:off x="158760" y="1284120"/>
            <a:ext cx="8810640" cy="5051520"/>
          </a:xfrm>
          <a:prstGeom prst="rect">
            <a:avLst/>
          </a:prstGeom>
          <a:ln>
            <a:noFill/>
          </a:ln>
        </p:spPr>
      </p:pic>
      <p:sp>
        <p:nvSpPr>
          <p:cNvPr id="364" name="CustomShape 2"/>
          <p:cNvSpPr/>
          <p:nvPr/>
        </p:nvSpPr>
        <p:spPr>
          <a:xfrm flipH="1" flipV="1" rot="5400000">
            <a:off x="4311720" y="2155320"/>
            <a:ext cx="368640" cy="6245280"/>
          </a:xfrm>
          <a:prstGeom prst="corner">
            <a:avLst>
              <a:gd name="adj1" fmla="val 143058"/>
              <a:gd name="adj2" fmla="val 62776"/>
            </a:avLst>
          </a:prstGeom>
          <a:noFill/>
          <a:ln w="38160">
            <a:solidFill>
              <a:srgbClr val="ff0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99" dur="indefinite" restart="never" nodeType="tmRoot">
          <p:childTnLst>
            <p:seq>
              <p:cTn id="100" dur="indefinite" nodeType="mainSeq"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1257480" y="241200"/>
            <a:ext cx="7009560" cy="1065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en-US" sz="3600" strike="noStrike">
                <a:solidFill>
                  <a:srgbClr val="ffff00"/>
                </a:solidFill>
                <a:latin typeface="Arial"/>
              </a:rPr>
              <a:t>When radiation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pressure dominates …</a:t>
            </a:r>
            <a:endParaRPr/>
          </a:p>
        </p:txBody>
      </p:sp>
      <p:sp>
        <p:nvSpPr>
          <p:cNvPr id="366" name="CustomShape 2"/>
          <p:cNvSpPr/>
          <p:nvPr/>
        </p:nvSpPr>
        <p:spPr>
          <a:xfrm>
            <a:off x="507960" y="1709640"/>
            <a:ext cx="8273160" cy="4953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Techniques for improving gravitational wave detector sensitivity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Opportunities to study quantum effects in macroscopic systems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ffff00"/>
                </a:solidFill>
                <a:latin typeface="Arial"/>
                <a:ea typeface="ＭＳ Ｐゴシック"/>
              </a:rPr>
              <a:t>Observation of quantum radiation pressure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ffff00"/>
                </a:solidFill>
                <a:latin typeface="Arial"/>
                <a:ea typeface="ＭＳ Ｐゴシック"/>
              </a:rPr>
              <a:t>Generation of squeezed states of light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ffff00"/>
                </a:solidFill>
                <a:latin typeface="Arial"/>
                <a:ea typeface="ＭＳ Ｐゴシック"/>
              </a:rPr>
              <a:t>Quantum states preparation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  <a:ea typeface="ＭＳ Ｐゴシック"/>
              </a:rPr>
              <a:t>Tools for quantum information science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  <a:ea typeface="ＭＳ Ｐゴシック"/>
              </a:rPr>
              <a:t>Hybrid quantum systems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7731000" y="1689120"/>
            <a:ext cx="1207440" cy="1194840"/>
          </a:xfrm>
          <a:prstGeom prst="rect">
            <a:avLst/>
          </a:prstGeom>
          <a:solidFill>
            <a:schemeClr val="bg1"/>
          </a:solidFill>
          <a:ln>
            <a:solidFill>
              <a:srgbClr val="00c795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8" name="CustomShape 2"/>
          <p:cNvSpPr/>
          <p:nvPr/>
        </p:nvSpPr>
        <p:spPr>
          <a:xfrm>
            <a:off x="1295280" y="116640"/>
            <a:ext cx="7009560" cy="761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Optomechanics experiments</a:t>
            </a:r>
            <a:endParaRPr/>
          </a:p>
        </p:txBody>
      </p:sp>
      <p:sp>
        <p:nvSpPr>
          <p:cNvPr id="369" name="CustomShape 3"/>
          <p:cNvSpPr/>
          <p:nvPr/>
        </p:nvSpPr>
        <p:spPr>
          <a:xfrm>
            <a:off x="-176040" y="1647720"/>
            <a:ext cx="9319320" cy="4625280"/>
          </a:xfrm>
          <a:custGeom>
            <a:avLst/>
            <a:gdLst/>
            <a:ahLst/>
            <a:rect l="0" t="0" r="r" b="b"/>
            <a:pathLst>
              <a:path w="5779" h="2874">
                <a:moveTo>
                  <a:pt x="415" y="384"/>
                </a:moveTo>
                <a:cubicBezTo>
                  <a:pt x="2060" y="192"/>
                  <a:pt x="3705" y="0"/>
                  <a:pt x="4502" y="101"/>
                </a:cubicBezTo>
                <a:cubicBezTo>
                  <a:pt x="5299" y="202"/>
                  <a:pt x="5778" y="720"/>
                  <a:pt x="5197" y="993"/>
                </a:cubicBezTo>
                <a:cubicBezTo>
                  <a:pt x="4616" y="1266"/>
                  <a:pt x="1756" y="1470"/>
                  <a:pt x="1013" y="1742"/>
                </a:cubicBezTo>
                <a:cubicBezTo>
                  <a:pt x="270" y="2014"/>
                  <a:pt x="0" y="2434"/>
                  <a:pt x="741" y="2623"/>
                </a:cubicBezTo>
                <a:cubicBezTo>
                  <a:pt x="1482" y="2812"/>
                  <a:pt x="4672" y="2831"/>
                  <a:pt x="5458" y="2873"/>
                </a:cubicBezTo>
              </a:path>
            </a:pathLst>
          </a:custGeom>
          <a:noFill/>
          <a:ln w="57240">
            <a:solidFill>
              <a:srgbClr val="ff0000"/>
            </a:solidFill>
            <a:round/>
            <a:tailEnd len="med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4"/>
          <p:cNvSpPr/>
          <p:nvPr/>
        </p:nvSpPr>
        <p:spPr>
          <a:xfrm>
            <a:off x="307080" y="1353960"/>
            <a:ext cx="253512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PC zipper </a:t>
            </a:r>
            <a:r>
              <a:rPr lang="en-US" sz="2400" strike="noStrike">
                <a:solidFill>
                  <a:srgbClr val="ccffff"/>
                </a:solidFill>
                <a:latin typeface="Wingdings"/>
                <a:ea typeface="DejaVu Sans"/>
              </a:rPr>
              <a:t>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10</a:t>
            </a:r>
            <a:r>
              <a:rPr lang="en-US" sz="2400" strike="noStrike" baseline="30000">
                <a:solidFill>
                  <a:srgbClr val="ccffff"/>
                </a:solidFill>
                <a:latin typeface="Symbol"/>
                <a:ea typeface="DejaVu Sans"/>
              </a:rPr>
              <a:t>-</a:t>
            </a:r>
            <a:r>
              <a:rPr lang="en-US" sz="2400" strike="noStrike" baseline="30000">
                <a:solidFill>
                  <a:srgbClr val="ccffff"/>
                </a:solidFill>
                <a:latin typeface="Times New Roman"/>
                <a:ea typeface="DejaVu Sans"/>
              </a:rPr>
              <a:t>12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g</a:t>
            </a:r>
            <a:endParaRPr/>
          </a:p>
        </p:txBody>
      </p:sp>
      <p:sp>
        <p:nvSpPr>
          <p:cNvPr id="371" name="CustomShape 5"/>
          <p:cNvSpPr/>
          <p:nvPr/>
        </p:nvSpPr>
        <p:spPr>
          <a:xfrm>
            <a:off x="5499000" y="3213000"/>
            <a:ext cx="1285200" cy="1283400"/>
          </a:xfrm>
          <a:prstGeom prst="rect">
            <a:avLst/>
          </a:prstGeom>
          <a:solidFill>
            <a:schemeClr val="bg1"/>
          </a:solidFill>
          <a:ln w="936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72" name="Picture 10" descr=""/>
          <p:cNvPicPr/>
          <p:nvPr/>
        </p:nvPicPr>
        <p:blipFill>
          <a:blip r:embed="rId1"/>
          <a:stretch/>
        </p:blipFill>
        <p:spPr>
          <a:xfrm>
            <a:off x="5544720" y="3233880"/>
            <a:ext cx="1185120" cy="1156680"/>
          </a:xfrm>
          <a:prstGeom prst="rect">
            <a:avLst/>
          </a:prstGeom>
          <a:ln w="9360">
            <a:noFill/>
          </a:ln>
        </p:spPr>
      </p:pic>
      <p:sp>
        <p:nvSpPr>
          <p:cNvPr id="373" name="CustomShape 6"/>
          <p:cNvSpPr/>
          <p:nvPr/>
        </p:nvSpPr>
        <p:spPr>
          <a:xfrm>
            <a:off x="6874560" y="3654360"/>
            <a:ext cx="2179080" cy="87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SiN</a:t>
            </a:r>
            <a:r>
              <a:rPr lang="en-US" sz="2400" strike="noStrike" baseline="-25000">
                <a:solidFill>
                  <a:srgbClr val="ccffff"/>
                </a:solidFill>
                <a:latin typeface="Times New Roman"/>
                <a:ea typeface="DejaVu Sans"/>
              </a:rPr>
              <a:t>3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membrane 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ccffff"/>
                </a:solidFill>
                <a:latin typeface="Wingdings"/>
                <a:ea typeface="DejaVu Sans"/>
              </a:rPr>
              <a:t>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10</a:t>
            </a:r>
            <a:r>
              <a:rPr lang="en-US" sz="2400" strike="noStrike" baseline="30000">
                <a:solidFill>
                  <a:srgbClr val="ccffff"/>
                </a:solidFill>
                <a:latin typeface="Symbol"/>
                <a:ea typeface="DejaVu Sans"/>
              </a:rPr>
              <a:t>-</a:t>
            </a:r>
            <a:r>
              <a:rPr lang="en-US" sz="2400" strike="noStrike" baseline="30000">
                <a:solidFill>
                  <a:srgbClr val="ccffff"/>
                </a:solidFill>
                <a:latin typeface="Times New Roman"/>
                <a:ea typeface="DejaVu Sans"/>
              </a:rPr>
              <a:t>8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g</a:t>
            </a:r>
            <a:endParaRPr/>
          </a:p>
        </p:txBody>
      </p:sp>
      <p:sp>
        <p:nvSpPr>
          <p:cNvPr id="374" name="CustomShape 7"/>
          <p:cNvSpPr/>
          <p:nvPr/>
        </p:nvSpPr>
        <p:spPr>
          <a:xfrm>
            <a:off x="4863960" y="1143000"/>
            <a:ext cx="1324800" cy="1277280"/>
          </a:xfrm>
          <a:prstGeom prst="rect">
            <a:avLst/>
          </a:prstGeom>
          <a:solidFill>
            <a:schemeClr val="bg1"/>
          </a:solidFill>
          <a:ln w="936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75" name="Picture 14" descr=""/>
          <p:cNvPicPr/>
          <p:nvPr/>
        </p:nvPicPr>
        <p:blipFill>
          <a:blip r:embed="rId2"/>
          <a:stretch/>
        </p:blipFill>
        <p:spPr>
          <a:xfrm>
            <a:off x="4912920" y="1206360"/>
            <a:ext cx="1230120" cy="1148760"/>
          </a:xfrm>
          <a:prstGeom prst="rect">
            <a:avLst/>
          </a:prstGeom>
          <a:ln w="9360">
            <a:noFill/>
          </a:ln>
        </p:spPr>
      </p:pic>
      <p:sp>
        <p:nvSpPr>
          <p:cNvPr id="376" name="CustomShape 8"/>
          <p:cNvSpPr/>
          <p:nvPr/>
        </p:nvSpPr>
        <p:spPr>
          <a:xfrm>
            <a:off x="6171480" y="965160"/>
            <a:ext cx="2748600" cy="821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Toroidal microcavity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</a:t>
            </a:r>
            <a:r>
              <a:rPr lang="en-US" sz="2400" strike="noStrike">
                <a:solidFill>
                  <a:srgbClr val="ccffff"/>
                </a:solidFill>
                <a:latin typeface="Wingdings"/>
                <a:ea typeface="DejaVu Sans"/>
              </a:rPr>
              <a:t>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10</a:t>
            </a:r>
            <a:r>
              <a:rPr lang="en-US" sz="2400" strike="noStrike" baseline="30000">
                <a:solidFill>
                  <a:srgbClr val="ccffff"/>
                </a:solidFill>
                <a:latin typeface="Symbol"/>
                <a:ea typeface="DejaVu Sans"/>
              </a:rPr>
              <a:t>-</a:t>
            </a:r>
            <a:r>
              <a:rPr lang="en-US" sz="2400" strike="noStrike" baseline="30000">
                <a:solidFill>
                  <a:srgbClr val="ccffff"/>
                </a:solidFill>
                <a:latin typeface="Times New Roman"/>
                <a:ea typeface="DejaVu Sans"/>
              </a:rPr>
              <a:t>11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g</a:t>
            </a:r>
            <a:endParaRPr/>
          </a:p>
        </p:txBody>
      </p:sp>
      <p:pic>
        <p:nvPicPr>
          <p:cNvPr id="377" name="Picture 19" descr=""/>
          <p:cNvPicPr/>
          <p:nvPr/>
        </p:nvPicPr>
        <p:blipFill>
          <a:blip r:embed="rId3"/>
          <a:srcRect l="0" t="26350" r="0" b="8657"/>
          <a:stretch/>
        </p:blipFill>
        <p:spPr>
          <a:xfrm rot="5400000">
            <a:off x="3764520" y="3366720"/>
            <a:ext cx="1189800" cy="1485360"/>
          </a:xfrm>
          <a:prstGeom prst="rect">
            <a:avLst/>
          </a:prstGeom>
          <a:ln w="9360">
            <a:noFill/>
          </a:ln>
        </p:spPr>
      </p:pic>
      <p:sp>
        <p:nvSpPr>
          <p:cNvPr id="378" name="CustomShape 9"/>
          <p:cNvSpPr/>
          <p:nvPr/>
        </p:nvSpPr>
        <p:spPr>
          <a:xfrm>
            <a:off x="119520" y="3666960"/>
            <a:ext cx="1825200" cy="821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Micromirrors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</a:t>
            </a:r>
            <a:r>
              <a:rPr lang="en-US" sz="2400" strike="noStrike">
                <a:solidFill>
                  <a:srgbClr val="ccffff"/>
                </a:solidFill>
                <a:latin typeface="Wingdings"/>
                <a:ea typeface="DejaVu Sans"/>
              </a:rPr>
              <a:t>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10</a:t>
            </a:r>
            <a:r>
              <a:rPr lang="en-US" sz="2400" strike="noStrike" baseline="30000">
                <a:solidFill>
                  <a:srgbClr val="ccffff"/>
                </a:solidFill>
                <a:latin typeface="Symbol"/>
                <a:ea typeface="DejaVu Sans"/>
              </a:rPr>
              <a:t>-</a:t>
            </a:r>
            <a:r>
              <a:rPr lang="en-US" sz="2400" strike="noStrike" baseline="30000">
                <a:solidFill>
                  <a:srgbClr val="ccffff"/>
                </a:solidFill>
                <a:latin typeface="Times New Roman"/>
                <a:ea typeface="DejaVu Sans"/>
              </a:rPr>
              <a:t>6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g</a:t>
            </a:r>
            <a:endParaRPr/>
          </a:p>
        </p:txBody>
      </p:sp>
      <p:pic>
        <p:nvPicPr>
          <p:cNvPr id="379" name="Picture 21" descr=""/>
          <p:cNvPicPr/>
          <p:nvPr/>
        </p:nvPicPr>
        <p:blipFill>
          <a:blip r:embed="rId4"/>
          <a:stretch/>
        </p:blipFill>
        <p:spPr>
          <a:xfrm>
            <a:off x="3520800" y="5061240"/>
            <a:ext cx="1715400" cy="1494720"/>
          </a:xfrm>
          <a:prstGeom prst="rect">
            <a:avLst/>
          </a:prstGeom>
          <a:ln w="57240">
            <a:solidFill>
              <a:schemeClr val="bg1"/>
            </a:solidFill>
            <a:round/>
          </a:ln>
        </p:spPr>
      </p:pic>
      <p:pic>
        <p:nvPicPr>
          <p:cNvPr id="380" name="Picture 24" descr=""/>
          <p:cNvPicPr/>
          <p:nvPr/>
        </p:nvPicPr>
        <p:blipFill>
          <a:blip r:embed="rId5"/>
          <a:stretch/>
        </p:blipFill>
        <p:spPr>
          <a:xfrm>
            <a:off x="5994360" y="5034960"/>
            <a:ext cx="1548720" cy="1561320"/>
          </a:xfrm>
          <a:prstGeom prst="rect">
            <a:avLst/>
          </a:prstGeom>
          <a:ln w="57240">
            <a:solidFill>
              <a:schemeClr val="bg1"/>
            </a:solidFill>
            <a:miter/>
          </a:ln>
        </p:spPr>
      </p:pic>
      <p:sp>
        <p:nvSpPr>
          <p:cNvPr id="381" name="CustomShape 10"/>
          <p:cNvSpPr/>
          <p:nvPr/>
        </p:nvSpPr>
        <p:spPr>
          <a:xfrm>
            <a:off x="1145160" y="6164280"/>
            <a:ext cx="227016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Minimirror </a:t>
            </a:r>
            <a:r>
              <a:rPr lang="en-US" sz="2400" strike="noStrike">
                <a:solidFill>
                  <a:srgbClr val="ccffff"/>
                </a:solidFill>
                <a:latin typeface="Wingdings"/>
                <a:ea typeface="DejaVu Sans"/>
              </a:rPr>
              <a:t>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1 g</a:t>
            </a:r>
            <a:endParaRPr/>
          </a:p>
        </p:txBody>
      </p:sp>
      <p:sp>
        <p:nvSpPr>
          <p:cNvPr id="382" name="CustomShape 11"/>
          <p:cNvSpPr/>
          <p:nvPr/>
        </p:nvSpPr>
        <p:spPr>
          <a:xfrm>
            <a:off x="7725240" y="5118120"/>
            <a:ext cx="1061640" cy="821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LIGO 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ccffff"/>
                </a:solidFill>
                <a:latin typeface="Wingdings"/>
                <a:ea typeface="DejaVu Sans"/>
              </a:rPr>
              <a:t>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10</a:t>
            </a:r>
            <a:r>
              <a:rPr lang="en-US" sz="2400" strike="noStrike" baseline="30000">
                <a:solidFill>
                  <a:srgbClr val="ccffff"/>
                </a:solidFill>
                <a:latin typeface="Times New Roman"/>
                <a:ea typeface="DejaVu Sans"/>
              </a:rPr>
              <a:t>3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g</a:t>
            </a:r>
            <a:endParaRPr/>
          </a:p>
        </p:txBody>
      </p:sp>
      <p:sp>
        <p:nvSpPr>
          <p:cNvPr id="383" name="CustomShape 12"/>
          <p:cNvSpPr/>
          <p:nvPr/>
        </p:nvSpPr>
        <p:spPr>
          <a:xfrm>
            <a:off x="3328920" y="2708280"/>
            <a:ext cx="2239560" cy="821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AFM cantilevers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</a:t>
            </a:r>
            <a:r>
              <a:rPr lang="en-US" sz="2400" strike="noStrike">
                <a:solidFill>
                  <a:srgbClr val="ccffff"/>
                </a:solidFill>
                <a:latin typeface="Wingdings"/>
                <a:ea typeface="DejaVu Sans"/>
              </a:rPr>
              <a:t>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10</a:t>
            </a:r>
            <a:r>
              <a:rPr lang="en-US" sz="2400" strike="noStrike" baseline="30000">
                <a:solidFill>
                  <a:srgbClr val="ccffff"/>
                </a:solidFill>
                <a:latin typeface="Symbol"/>
                <a:ea typeface="DejaVu Sans"/>
              </a:rPr>
              <a:t>-</a:t>
            </a:r>
            <a:r>
              <a:rPr lang="en-US" sz="2400" strike="noStrike" baseline="30000">
                <a:solidFill>
                  <a:srgbClr val="ccffff"/>
                </a:solidFill>
                <a:latin typeface="Times New Roman"/>
                <a:ea typeface="DejaVu Sans"/>
              </a:rPr>
              <a:t>8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g</a:t>
            </a:r>
            <a:endParaRPr/>
          </a:p>
        </p:txBody>
      </p:sp>
      <p:pic>
        <p:nvPicPr>
          <p:cNvPr id="384" name="Picture 27" descr=""/>
          <p:cNvPicPr/>
          <p:nvPr/>
        </p:nvPicPr>
        <p:blipFill>
          <a:blip r:embed="rId6"/>
          <a:stretch/>
        </p:blipFill>
        <p:spPr>
          <a:xfrm>
            <a:off x="7788240" y="1736640"/>
            <a:ext cx="1075680" cy="1075680"/>
          </a:xfrm>
          <a:prstGeom prst="rect">
            <a:avLst/>
          </a:prstGeom>
          <a:ln w="9360">
            <a:noFill/>
          </a:ln>
        </p:spPr>
      </p:pic>
      <p:sp>
        <p:nvSpPr>
          <p:cNvPr id="385" name="CustomShape 13"/>
          <p:cNvSpPr/>
          <p:nvPr/>
        </p:nvSpPr>
        <p:spPr>
          <a:xfrm>
            <a:off x="6230520" y="2103480"/>
            <a:ext cx="1563120" cy="821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WG-WGM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</a:t>
            </a:r>
            <a:r>
              <a:rPr lang="en-US" sz="2400" strike="noStrike">
                <a:solidFill>
                  <a:srgbClr val="ccffff"/>
                </a:solidFill>
                <a:latin typeface="Wingdings"/>
                <a:ea typeface="DejaVu Sans"/>
              </a:rPr>
              <a:t>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10</a:t>
            </a:r>
            <a:r>
              <a:rPr lang="en-US" sz="2400" strike="noStrike" baseline="30000">
                <a:solidFill>
                  <a:srgbClr val="ccffff"/>
                </a:solidFill>
                <a:latin typeface="Symbol"/>
                <a:ea typeface="DejaVu Sans"/>
              </a:rPr>
              <a:t>-</a:t>
            </a:r>
            <a:r>
              <a:rPr lang="en-US" sz="2400" strike="noStrike" baseline="30000">
                <a:solidFill>
                  <a:srgbClr val="ccffff"/>
                </a:solidFill>
                <a:latin typeface="Times New Roman"/>
                <a:ea typeface="DejaVu Sans"/>
              </a:rPr>
              <a:t>11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g</a:t>
            </a:r>
            <a:endParaRPr/>
          </a:p>
        </p:txBody>
      </p:sp>
      <p:pic>
        <p:nvPicPr>
          <p:cNvPr id="386" name="Picture 32" descr=""/>
          <p:cNvPicPr/>
          <p:nvPr/>
        </p:nvPicPr>
        <p:blipFill>
          <a:blip r:embed="rId7"/>
          <a:stretch/>
        </p:blipFill>
        <p:spPr>
          <a:xfrm>
            <a:off x="2247840" y="3898800"/>
            <a:ext cx="964440" cy="964440"/>
          </a:xfrm>
          <a:prstGeom prst="rect">
            <a:avLst/>
          </a:prstGeom>
          <a:ln>
            <a:noFill/>
          </a:ln>
        </p:spPr>
      </p:pic>
      <p:sp>
        <p:nvSpPr>
          <p:cNvPr id="387" name="CustomShape 14"/>
          <p:cNvSpPr/>
          <p:nvPr/>
        </p:nvSpPr>
        <p:spPr>
          <a:xfrm>
            <a:off x="1694880" y="3083040"/>
            <a:ext cx="1710720" cy="821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Trampolines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</a:t>
            </a:r>
            <a:r>
              <a:rPr lang="en-US" sz="2400" strike="noStrike">
                <a:solidFill>
                  <a:srgbClr val="ccffff"/>
                </a:solidFill>
                <a:latin typeface="Wingdings"/>
                <a:ea typeface="DejaVu Sans"/>
              </a:rPr>
              <a:t>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10</a:t>
            </a:r>
            <a:r>
              <a:rPr lang="en-US" sz="2400" strike="noStrike" baseline="30000">
                <a:solidFill>
                  <a:srgbClr val="ccffff"/>
                </a:solidFill>
                <a:latin typeface="Symbol"/>
                <a:ea typeface="DejaVu Sans"/>
              </a:rPr>
              <a:t>-</a:t>
            </a:r>
            <a:r>
              <a:rPr lang="en-US" sz="2400" strike="noStrike" baseline="30000">
                <a:solidFill>
                  <a:srgbClr val="ccffff"/>
                </a:solidFill>
                <a:latin typeface="Times New Roman"/>
                <a:ea typeface="DejaVu Sans"/>
              </a:rPr>
              <a:t>7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g</a:t>
            </a:r>
            <a:endParaRPr/>
          </a:p>
        </p:txBody>
      </p:sp>
      <p:pic>
        <p:nvPicPr>
          <p:cNvPr id="388" name="Picture 34" descr=""/>
          <p:cNvPicPr/>
          <p:nvPr/>
        </p:nvPicPr>
        <p:blipFill>
          <a:blip r:embed="rId8"/>
          <a:stretch/>
        </p:blipFill>
        <p:spPr>
          <a:xfrm>
            <a:off x="165960" y="4685400"/>
            <a:ext cx="1326960" cy="922320"/>
          </a:xfrm>
          <a:prstGeom prst="rect">
            <a:avLst/>
          </a:prstGeom>
          <a:ln w="127080">
            <a:solidFill>
              <a:srgbClr val="000000"/>
            </a:solidFill>
            <a:miter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389" name="Picture 35" descr=""/>
          <p:cNvPicPr/>
          <p:nvPr/>
        </p:nvPicPr>
        <p:blipFill>
          <a:blip r:embed="rId9"/>
          <a:stretch/>
        </p:blipFill>
        <p:spPr>
          <a:xfrm>
            <a:off x="2946240" y="1518480"/>
            <a:ext cx="1364400" cy="1020600"/>
          </a:xfrm>
          <a:prstGeom prst="rect">
            <a:avLst/>
          </a:prstGeom>
          <a:ln>
            <a:noFill/>
          </a:ln>
        </p:spPr>
      </p:pic>
      <p:sp>
        <p:nvSpPr>
          <p:cNvPr id="390" name="CustomShape 15"/>
          <p:cNvSpPr/>
          <p:nvPr/>
        </p:nvSpPr>
        <p:spPr>
          <a:xfrm>
            <a:off x="2576880" y="973080"/>
            <a:ext cx="216180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NEMS </a:t>
            </a:r>
            <a:r>
              <a:rPr lang="en-US" sz="2400" strike="noStrike">
                <a:solidFill>
                  <a:srgbClr val="ccffff"/>
                </a:solidFill>
                <a:latin typeface="Wingdings"/>
                <a:ea typeface="DejaVu Sans"/>
              </a:rPr>
              <a:t>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10</a:t>
            </a:r>
            <a:r>
              <a:rPr lang="en-US" sz="2400" strike="noStrike" baseline="30000">
                <a:solidFill>
                  <a:srgbClr val="ccffff"/>
                </a:solidFill>
                <a:latin typeface="Symbol"/>
                <a:ea typeface="DejaVu Sans"/>
              </a:rPr>
              <a:t>-</a:t>
            </a:r>
            <a:r>
              <a:rPr lang="en-US" sz="2400" strike="noStrike" baseline="30000">
                <a:solidFill>
                  <a:srgbClr val="ccffff"/>
                </a:solidFill>
                <a:latin typeface="Times New Roman"/>
                <a:ea typeface="DejaVu Sans"/>
              </a:rPr>
              <a:t>11</a:t>
            </a:r>
            <a:r>
              <a:rPr lang="en-US" sz="2400" strike="noStrike">
                <a:solidFill>
                  <a:srgbClr val="ccffff"/>
                </a:solidFill>
                <a:latin typeface="Times New Roman"/>
                <a:ea typeface="DejaVu Sans"/>
              </a:rPr>
              <a:t> g</a:t>
            </a:r>
            <a:endParaRPr/>
          </a:p>
        </p:txBody>
      </p:sp>
      <p:pic>
        <p:nvPicPr>
          <p:cNvPr id="391" name="Picture 1" descr=""/>
          <p:cNvPicPr/>
          <p:nvPr/>
        </p:nvPicPr>
        <p:blipFill>
          <a:blip r:embed="rId10"/>
          <a:stretch/>
        </p:blipFill>
        <p:spPr>
          <a:xfrm>
            <a:off x="673200" y="1854360"/>
            <a:ext cx="1728360" cy="875520"/>
          </a:xfrm>
          <a:prstGeom prst="rect">
            <a:avLst/>
          </a:prstGeom>
          <a:ln w="38160">
            <a:solidFill>
              <a:schemeClr val="bg1"/>
            </a:solidFill>
            <a:round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5544720" y="5531400"/>
            <a:ext cx="3268440" cy="103032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7" name="CustomShape 2"/>
          <p:cNvSpPr/>
          <p:nvPr/>
        </p:nvSpPr>
        <p:spPr>
          <a:xfrm>
            <a:off x="1295280" y="228600"/>
            <a:ext cx="7009560" cy="842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Quantum opportunities</a:t>
            </a:r>
            <a:endParaRPr/>
          </a:p>
        </p:txBody>
      </p:sp>
      <p:sp>
        <p:nvSpPr>
          <p:cNvPr id="208" name="CustomShape 3"/>
          <p:cNvSpPr/>
          <p:nvPr/>
        </p:nvSpPr>
        <p:spPr>
          <a:xfrm>
            <a:off x="466560" y="1168200"/>
            <a:ext cx="5997240" cy="546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Gravitational wave detectors are the most sensitive position meters ever constructed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  <a:ea typeface="ＭＳ Ｐゴシック"/>
              </a:rPr>
              <a:t>They must measure relative mirror displacements of 10</a:t>
            </a:r>
            <a:r>
              <a:rPr lang="en-US" sz="2800" strike="noStrike" baseline="30000">
                <a:solidFill>
                  <a:srgbClr val="ffff00"/>
                </a:solidFill>
                <a:latin typeface="Symbol"/>
                <a:ea typeface="ＭＳ Ｐゴシック"/>
              </a:rPr>
              <a:t>-</a:t>
            </a:r>
            <a:r>
              <a:rPr lang="en-US" sz="2800" strike="noStrike" baseline="30000">
                <a:solidFill>
                  <a:srgbClr val="ffff00"/>
                </a:solidFill>
                <a:latin typeface="Arial"/>
                <a:ea typeface="ＭＳ Ｐゴシック"/>
              </a:rPr>
              <a:t>19 </a:t>
            </a:r>
            <a:r>
              <a:rPr lang="en-US" sz="2800" strike="noStrike">
                <a:solidFill>
                  <a:srgbClr val="ffff00"/>
                </a:solidFill>
                <a:latin typeface="Arial"/>
                <a:ea typeface="ＭＳ Ｐゴシック"/>
              </a:rPr>
              <a:t>m 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  <a:ea typeface="ＭＳ Ｐゴシック"/>
              </a:rPr>
              <a:t>They are kilometers long, with nearly a Megawatt of laser power incident on 40 kg quasi-freely moving mirrors 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  <a:ea typeface="ＭＳ Ｐゴシック"/>
              </a:rPr>
              <a:t>The quantum optical noise limits the sensitivity of gravitational wave detectors 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  <a:ea typeface="ＭＳ Ｐゴシック"/>
              </a:rPr>
              <a:t>Quantum opportunities in gravitational 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  <a:ea typeface="ＭＳ Ｐゴシック"/>
              </a:rPr>
              <a:t>wave detectors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ffff00"/>
                </a:solidFill>
                <a:latin typeface="Arial"/>
                <a:ea typeface="ＭＳ Ｐゴシック"/>
              </a:rPr>
              <a:t>Applications of quantum optics </a:t>
            </a:r>
            <a:endParaRPr/>
          </a:p>
          <a:p>
            <a:pPr lvl="1">
              <a:lnSpc>
                <a:spcPct val="12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ffff00"/>
                </a:solidFill>
                <a:latin typeface="Arial"/>
                <a:ea typeface="ＭＳ Ｐゴシック"/>
              </a:rPr>
              <a:t>techniques</a:t>
            </a:r>
            <a:endParaRPr/>
          </a:p>
          <a:p>
            <a:pPr lvl="1">
              <a:lnSpc>
                <a:spcPct val="12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ffff00"/>
                </a:solidFill>
                <a:latin typeface="Arial"/>
                <a:ea typeface="ＭＳ Ｐゴシック"/>
              </a:rPr>
              <a:t>New tools for quantum optomechanics </a:t>
            </a:r>
            <a:endParaRPr/>
          </a:p>
          <a:p>
            <a:pPr lvl="1">
              <a:lnSpc>
                <a:spcPct val="12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ffff00"/>
                </a:solidFill>
                <a:latin typeface="Arial"/>
                <a:ea typeface="ＭＳ Ｐゴシック"/>
              </a:rPr>
              <a:t>on truly macroscopic (human) scales</a:t>
            </a:r>
            <a:endParaRPr/>
          </a:p>
        </p:txBody>
      </p:sp>
      <p:pic>
        <p:nvPicPr>
          <p:cNvPr id="209" name="Picture 6" descr=""/>
          <p:cNvPicPr/>
          <p:nvPr/>
        </p:nvPicPr>
        <p:blipFill>
          <a:blip r:embed="rId1"/>
          <a:stretch/>
        </p:blipFill>
        <p:spPr>
          <a:xfrm>
            <a:off x="5740200" y="4345920"/>
            <a:ext cx="3077280" cy="1058040"/>
          </a:xfrm>
          <a:prstGeom prst="rect">
            <a:avLst/>
          </a:prstGeom>
          <a:ln w="38160">
            <a:noFill/>
          </a:ln>
        </p:spPr>
      </p:pic>
      <p:pic>
        <p:nvPicPr>
          <p:cNvPr id="210" name="Picture 12" descr=""/>
          <p:cNvPicPr/>
          <p:nvPr/>
        </p:nvPicPr>
        <p:blipFill>
          <a:blip r:embed="rId2"/>
          <a:stretch/>
        </p:blipFill>
        <p:spPr>
          <a:xfrm>
            <a:off x="5597640" y="5560920"/>
            <a:ext cx="3301200" cy="984960"/>
          </a:xfrm>
          <a:prstGeom prst="rect">
            <a:avLst/>
          </a:prstGeom>
          <a:ln w="9360">
            <a:noFill/>
          </a:ln>
        </p:spPr>
      </p:pic>
      <p:pic>
        <p:nvPicPr>
          <p:cNvPr id="211" name="Picture 4" descr=""/>
          <p:cNvPicPr/>
          <p:nvPr/>
        </p:nvPicPr>
        <p:blipFill>
          <a:blip r:embed="rId3"/>
          <a:stretch/>
        </p:blipFill>
        <p:spPr>
          <a:xfrm>
            <a:off x="7024680" y="1157760"/>
            <a:ext cx="1798200" cy="1538280"/>
          </a:xfrm>
          <a:prstGeom prst="rect">
            <a:avLst/>
          </a:prstGeom>
          <a:ln w="3240">
            <a:solidFill>
              <a:srgbClr val="3333cc"/>
            </a:solidFill>
            <a:miter/>
          </a:ln>
        </p:spPr>
      </p:pic>
      <p:pic>
        <p:nvPicPr>
          <p:cNvPr id="212" name="Picture 5" descr=""/>
          <p:cNvPicPr/>
          <p:nvPr/>
        </p:nvPicPr>
        <p:blipFill>
          <a:blip r:embed="rId4"/>
          <a:stretch/>
        </p:blipFill>
        <p:spPr>
          <a:xfrm>
            <a:off x="7021080" y="2771640"/>
            <a:ext cx="1782360" cy="1458360"/>
          </a:xfrm>
          <a:prstGeom prst="rect">
            <a:avLst/>
          </a:prstGeom>
          <a:ln w="3240">
            <a:solidFill>
              <a:srgbClr val="3333cc"/>
            </a:solidFill>
            <a:miter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1295280" y="153360"/>
            <a:ext cx="7009560" cy="82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Cavity Optomechanics</a:t>
            </a:r>
            <a:endParaRPr/>
          </a:p>
        </p:txBody>
      </p:sp>
      <p:sp>
        <p:nvSpPr>
          <p:cNvPr id="393" name="CustomShape 2"/>
          <p:cNvSpPr/>
          <p:nvPr/>
        </p:nvSpPr>
        <p:spPr>
          <a:xfrm>
            <a:off x="204840" y="1306440"/>
            <a:ext cx="4295880" cy="5198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ffff00"/>
                </a:solidFill>
                <a:latin typeface="Arial"/>
              </a:rPr>
              <a:t>Movable mirror oscillator interacts strong laser field in optical cavity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ffff00"/>
                </a:solidFill>
                <a:latin typeface="Arial"/>
              </a:rPr>
              <a:t>Detune optical field from cavity resonance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ffff00"/>
                </a:solidFill>
                <a:latin typeface="Arial"/>
                <a:ea typeface="ＭＳ Ｐゴシック"/>
              </a:rPr>
              <a:t>Change in mirror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ffff00"/>
                </a:solidFill>
                <a:latin typeface="Arial"/>
                <a:ea typeface="ＭＳ Ｐゴシック"/>
              </a:rPr>
              <a:t>position changes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ffff00"/>
                </a:solidFill>
                <a:latin typeface="Arial"/>
                <a:ea typeface="ＭＳ Ｐゴシック"/>
              </a:rPr>
              <a:t>intracavity power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ffff00"/>
                </a:solidFill>
                <a:latin typeface="Wingdings"/>
                <a:ea typeface="ＭＳ Ｐゴシック"/>
              </a:rPr>
              <a:t></a:t>
            </a:r>
            <a:r>
              <a:rPr lang="en-US" sz="2000" strike="noStrike">
                <a:solidFill>
                  <a:srgbClr val="ffff00"/>
                </a:solidFill>
                <a:latin typeface="Arial"/>
                <a:ea typeface="ＭＳ Ｐゴシック"/>
              </a:rPr>
              <a:t> </a:t>
            </a:r>
            <a:r>
              <a:rPr lang="en-US" sz="2000" strike="noStrike">
                <a:solidFill>
                  <a:srgbClr val="ffff00"/>
                </a:solidFill>
                <a:latin typeface="Arial"/>
                <a:ea typeface="ＭＳ Ｐゴシック"/>
              </a:rPr>
              <a:t>radiation pressure 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ffff00"/>
                </a:solidFill>
                <a:latin typeface="Arial"/>
                <a:ea typeface="ＭＳ Ｐゴシック"/>
              </a:rPr>
              <a:t>exerts force on mirror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ffff00"/>
                </a:solidFill>
                <a:latin typeface="Arial"/>
                <a:ea typeface="ＭＳ Ｐゴシック"/>
              </a:rPr>
              <a:t>Time delay in cavity 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ffff00"/>
                </a:solidFill>
                <a:latin typeface="Arial"/>
                <a:ea typeface="ＭＳ Ｐゴシック"/>
              </a:rPr>
              <a:t>results in cavity 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ffff00"/>
                </a:solidFill>
                <a:latin typeface="Arial"/>
                <a:ea typeface="ＭＳ Ｐゴシック"/>
              </a:rPr>
              <a:t>response doing work 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ffff00"/>
                </a:solidFill>
                <a:latin typeface="Arial"/>
                <a:ea typeface="ＭＳ Ｐゴシック"/>
              </a:rPr>
              <a:t>on mechanics</a:t>
            </a:r>
            <a:endParaRPr/>
          </a:p>
        </p:txBody>
      </p:sp>
      <p:pic>
        <p:nvPicPr>
          <p:cNvPr id="394" name="Picture 2" descr=""/>
          <p:cNvPicPr/>
          <p:nvPr/>
        </p:nvPicPr>
        <p:blipFill>
          <a:blip r:embed="rId1"/>
          <a:stretch/>
        </p:blipFill>
        <p:spPr>
          <a:xfrm>
            <a:off x="4202280" y="2838240"/>
            <a:ext cx="4892040" cy="3933000"/>
          </a:xfrm>
          <a:prstGeom prst="rect">
            <a:avLst/>
          </a:prstGeom>
          <a:ln w="9360">
            <a:noFill/>
          </a:ln>
        </p:spPr>
      </p:pic>
      <p:sp>
        <p:nvSpPr>
          <p:cNvPr id="395" name="CustomShape 3"/>
          <p:cNvSpPr/>
          <p:nvPr/>
        </p:nvSpPr>
        <p:spPr>
          <a:xfrm>
            <a:off x="5041800" y="1207080"/>
            <a:ext cx="3695400" cy="147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6" name="CustomShape 4"/>
          <p:cNvSpPr/>
          <p:nvPr/>
        </p:nvSpPr>
        <p:spPr>
          <a:xfrm flipH="1">
            <a:off x="5888160" y="1336680"/>
            <a:ext cx="563040" cy="1228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560">
            <a:solidFill>
              <a:schemeClr val="accent1">
                <a:lumMod val="5000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7" name="CustomShape 5"/>
          <p:cNvSpPr/>
          <p:nvPr/>
        </p:nvSpPr>
        <p:spPr>
          <a:xfrm flipH="1">
            <a:off x="6093000" y="1336680"/>
            <a:ext cx="773640" cy="1264680"/>
          </a:xfrm>
          <a:prstGeom prst="arc">
            <a:avLst>
              <a:gd name="adj1" fmla="val 16200000"/>
              <a:gd name="adj2" fmla="val 0"/>
            </a:avLst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98" name="CustomShape 6"/>
          <p:cNvSpPr/>
          <p:nvPr/>
        </p:nvSpPr>
        <p:spPr>
          <a:xfrm flipH="1" flipV="1">
            <a:off x="6092280" y="1300680"/>
            <a:ext cx="773640" cy="1264680"/>
          </a:xfrm>
          <a:prstGeom prst="arc">
            <a:avLst>
              <a:gd name="adj1" fmla="val 16200000"/>
              <a:gd name="adj2" fmla="val 0"/>
            </a:avLst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399" name="Picture 7" descr=""/>
          <p:cNvPicPr/>
          <p:nvPr/>
        </p:nvPicPr>
        <p:blipFill>
          <a:blip r:embed="rId2"/>
          <a:stretch/>
        </p:blipFill>
        <p:spPr>
          <a:xfrm>
            <a:off x="5110200" y="1636560"/>
            <a:ext cx="759600" cy="569520"/>
          </a:xfrm>
          <a:prstGeom prst="rect">
            <a:avLst/>
          </a:prstGeom>
          <a:ln>
            <a:noFill/>
          </a:ln>
        </p:spPr>
      </p:pic>
      <p:sp>
        <p:nvSpPr>
          <p:cNvPr id="400" name="Line 7"/>
          <p:cNvSpPr/>
          <p:nvPr/>
        </p:nvSpPr>
        <p:spPr>
          <a:xfrm flipV="1">
            <a:off x="5331240" y="1928160"/>
            <a:ext cx="2418120" cy="13320"/>
          </a:xfrm>
          <a:prstGeom prst="line">
            <a:avLst/>
          </a:prstGeom>
          <a:ln w="44280">
            <a:solidFill>
              <a:srgbClr val="ff0000"/>
            </a:solidFill>
            <a:round/>
          </a:ln>
        </p:spPr>
      </p:sp>
      <p:pic>
        <p:nvPicPr>
          <p:cNvPr id="401" name="Picture 9" descr=""/>
          <p:cNvPicPr/>
          <p:nvPr/>
        </p:nvPicPr>
        <p:blipFill>
          <a:blip r:embed="rId3"/>
          <a:stretch/>
        </p:blipFill>
        <p:spPr>
          <a:xfrm rot="16200000">
            <a:off x="7945920" y="1623240"/>
            <a:ext cx="367200" cy="613080"/>
          </a:xfrm>
          <a:prstGeom prst="rect">
            <a:avLst/>
          </a:prstGeom>
          <a:ln>
            <a:noFill/>
          </a:ln>
        </p:spPr>
      </p:pic>
      <p:sp>
        <p:nvSpPr>
          <p:cNvPr id="402" name="CustomShape 8"/>
          <p:cNvSpPr/>
          <p:nvPr/>
        </p:nvSpPr>
        <p:spPr>
          <a:xfrm>
            <a:off x="7763400" y="1739160"/>
            <a:ext cx="105480" cy="37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560">
            <a:solidFill>
              <a:schemeClr val="accent1">
                <a:lumMod val="5000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3" name="CustomShape 9"/>
          <p:cNvSpPr/>
          <p:nvPr/>
        </p:nvSpPr>
        <p:spPr>
          <a:xfrm>
            <a:off x="6122880" y="1900080"/>
            <a:ext cx="1635120" cy="77400"/>
          </a:xfrm>
          <a:prstGeom prst="roundRect">
            <a:avLst>
              <a:gd name="adj" fmla="val 14400"/>
            </a:avLst>
          </a:prstGeom>
          <a:solidFill>
            <a:srgbClr val="ff0000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4" name="CustomShape 10"/>
          <p:cNvSpPr/>
          <p:nvPr/>
        </p:nvSpPr>
        <p:spPr>
          <a:xfrm>
            <a:off x="8294040" y="1394280"/>
            <a:ext cx="428760" cy="1079640"/>
          </a:xfrm>
          <a:prstGeom prst="roundRect">
            <a:avLst>
              <a:gd name="adj" fmla="val 14400"/>
            </a:avLst>
          </a:prstGeom>
          <a:gradFill>
            <a:gsLst>
              <a:gs pos="0">
                <a:srgbClr val="0000ff"/>
              </a:gs>
              <a:gs pos="100000">
                <a:srgbClr val="ffffff"/>
              </a:gs>
            </a:gsLst>
            <a:lin ang="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05" name="Picture 13" descr=""/>
          <p:cNvPicPr/>
          <p:nvPr/>
        </p:nvPicPr>
        <p:blipFill>
          <a:blip r:embed="rId4"/>
          <a:stretch/>
        </p:blipFill>
        <p:spPr>
          <a:xfrm>
            <a:off x="6125760" y="1684800"/>
            <a:ext cx="1622520" cy="488520"/>
          </a:xfrm>
          <a:prstGeom prst="rect">
            <a:avLst/>
          </a:prstGeom>
          <a:ln>
            <a:noFill/>
          </a:ln>
        </p:spPr>
      </p:pic>
      <p:sp>
        <p:nvSpPr>
          <p:cNvPr id="406" name="CustomShape 11"/>
          <p:cNvSpPr/>
          <p:nvPr/>
        </p:nvSpPr>
        <p:spPr>
          <a:xfrm>
            <a:off x="6109920" y="1336680"/>
            <a:ext cx="774360" cy="1264680"/>
          </a:xfrm>
          <a:prstGeom prst="arc">
            <a:avLst>
              <a:gd name="adj1" fmla="val 16200000"/>
              <a:gd name="adj2" fmla="val 0"/>
            </a:avLst>
          </a:prstGeom>
          <a:noFill/>
          <a:ln>
            <a:solidFill>
              <a:schemeClr val="accent1">
                <a:lumMod val="50000"/>
              </a:schemeClr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07" name="CustomShape 12"/>
          <p:cNvSpPr/>
          <p:nvPr/>
        </p:nvSpPr>
        <p:spPr>
          <a:xfrm flipV="1">
            <a:off x="6109200" y="1300680"/>
            <a:ext cx="774360" cy="1264680"/>
          </a:xfrm>
          <a:prstGeom prst="arc">
            <a:avLst>
              <a:gd name="adj1" fmla="val 16200000"/>
              <a:gd name="adj2" fmla="val 0"/>
            </a:avLst>
          </a:prstGeom>
          <a:noFill/>
          <a:ln>
            <a:solidFill>
              <a:schemeClr val="accent1">
                <a:lumMod val="50000"/>
              </a:schemeClr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timing>
    <p:tnLst>
      <p:par>
        <p:cTn id="106" dur="indefinite" restart="never" nodeType="tmRoot">
          <p:childTnLst>
            <p:seq>
              <p:cTn id="10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1351800" y="327240"/>
            <a:ext cx="7009560" cy="990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Optomechanical dynamics in Advanced LIGO</a:t>
            </a:r>
            <a:endParaRPr/>
          </a:p>
        </p:txBody>
      </p:sp>
      <p:pic>
        <p:nvPicPr>
          <p:cNvPr id="409" name="Picture 5" descr=""/>
          <p:cNvPicPr/>
          <p:nvPr/>
        </p:nvPicPr>
        <p:blipFill>
          <a:blip r:embed="rId1"/>
          <a:stretch/>
        </p:blipFill>
        <p:spPr>
          <a:xfrm>
            <a:off x="1040400" y="1828440"/>
            <a:ext cx="7021440" cy="4565880"/>
          </a:xfrm>
          <a:prstGeom prst="rect">
            <a:avLst/>
          </a:prstGeom>
          <a:ln>
            <a:noFill/>
          </a:ln>
        </p:spPr>
      </p:pic>
      <p:sp>
        <p:nvSpPr>
          <p:cNvPr id="410" name="CustomShape 2"/>
          <p:cNvSpPr/>
          <p:nvPr/>
        </p:nvSpPr>
        <p:spPr>
          <a:xfrm>
            <a:off x="5008320" y="4991760"/>
            <a:ext cx="8071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SQL</a:t>
            </a:r>
            <a:endParaRPr/>
          </a:p>
        </p:txBody>
      </p:sp>
      <p:sp>
        <p:nvSpPr>
          <p:cNvPr id="411" name="CustomShape 3"/>
          <p:cNvSpPr/>
          <p:nvPr/>
        </p:nvSpPr>
        <p:spPr>
          <a:xfrm>
            <a:off x="3086280" y="3396600"/>
            <a:ext cx="1106640" cy="1860120"/>
          </a:xfrm>
          <a:prstGeom prst="ellipse">
            <a:avLst/>
          </a:prstGeom>
          <a:solidFill>
            <a:srgbClr val="ffffff">
              <a:alpha val="18000"/>
            </a:srgbClr>
          </a:solidFill>
          <a:ln w="38160">
            <a:solidFill>
              <a:srgbClr val="ff0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2" name="CustomShape 4"/>
          <p:cNvSpPr/>
          <p:nvPr/>
        </p:nvSpPr>
        <p:spPr>
          <a:xfrm>
            <a:off x="5522760" y="3544200"/>
            <a:ext cx="1889280" cy="1309680"/>
          </a:xfrm>
          <a:prstGeom prst="rect">
            <a:avLst/>
          </a:prstGeom>
          <a:solidFill>
            <a:schemeClr val="bg1">
              <a:alpha val="49000"/>
            </a:schemeClr>
          </a:solidFill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ff0000"/>
                </a:solidFill>
                <a:latin typeface="Arial"/>
                <a:ea typeface="DejaVu Sans"/>
              </a:rPr>
              <a:t>SN-RPN correlations due to optical spring effect</a:t>
            </a:r>
            <a:endParaRPr/>
          </a:p>
        </p:txBody>
      </p:sp>
      <p:sp>
        <p:nvSpPr>
          <p:cNvPr id="413" name="CustomShape 5"/>
          <p:cNvSpPr/>
          <p:nvPr/>
        </p:nvSpPr>
        <p:spPr>
          <a:xfrm flipH="1" flipV="1">
            <a:off x="4148640" y="4739760"/>
            <a:ext cx="1357920" cy="14040"/>
          </a:xfrm>
          <a:prstGeom prst="straightConnector1">
            <a:avLst/>
          </a:prstGeom>
          <a:noFill/>
          <a:ln w="38160">
            <a:solidFill>
              <a:srgbClr val="ff0000"/>
            </a:solidFill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4" name="CustomShape 6"/>
          <p:cNvSpPr/>
          <p:nvPr/>
        </p:nvSpPr>
        <p:spPr>
          <a:xfrm rot="16200000">
            <a:off x="3909240" y="1562760"/>
            <a:ext cx="1933920" cy="5366880"/>
          </a:xfrm>
          <a:prstGeom prst="diagStripe">
            <a:avLst>
              <a:gd name="adj" fmla="val 17218"/>
            </a:avLst>
          </a:prstGeom>
          <a:solidFill>
            <a:srgbClr val="cc00ff">
              <a:alpha val="30000"/>
            </a:srgbClr>
          </a:solidFill>
          <a:ln w="28440">
            <a:solidFill>
              <a:srgbClr val="cc00ff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5" name="CustomShape 7"/>
          <p:cNvSpPr/>
          <p:nvPr/>
        </p:nvSpPr>
        <p:spPr>
          <a:xfrm>
            <a:off x="5455440" y="3943080"/>
            <a:ext cx="18374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cc00ff"/>
                </a:solidFill>
                <a:latin typeface="Arial"/>
                <a:ea typeface="DejaVu Sans"/>
              </a:rPr>
              <a:t>Thermal Noise</a:t>
            </a:r>
            <a:endParaRPr/>
          </a:p>
        </p:txBody>
      </p:sp>
    </p:spTree>
  </p:cSld>
  <p:timing>
    <p:tnLst>
      <p:par>
        <p:cTn id="108" dur="indefinite" restart="never" nodeType="tmRoot">
          <p:childTnLst>
            <p:seq>
              <p:cTn id="109" dur="indefinite" nodeType="mainSeq">
                <p:childTnLst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4" dur="500"/>
                                      </p:cBhvr>
                                    </p:animEffect>
                                    <p:set>
                                      <p:cBhvr>
                                        <p:cTn id="115" dur="1" fill="hold"/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0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17" descr=""/>
          <p:cNvPicPr/>
          <p:nvPr/>
        </p:nvPicPr>
        <p:blipFill>
          <a:blip r:embed="rId1"/>
          <a:srcRect l="0" t="4385" r="6028" b="0"/>
          <a:stretch/>
        </p:blipFill>
        <p:spPr>
          <a:xfrm>
            <a:off x="5526360" y="1501920"/>
            <a:ext cx="3400920" cy="3565080"/>
          </a:xfrm>
          <a:prstGeom prst="rect">
            <a:avLst/>
          </a:prstGeom>
          <a:ln>
            <a:noFill/>
          </a:ln>
        </p:spPr>
      </p:pic>
      <p:sp>
        <p:nvSpPr>
          <p:cNvPr id="417" name="CustomShape 1"/>
          <p:cNvSpPr/>
          <p:nvPr/>
        </p:nvSpPr>
        <p:spPr>
          <a:xfrm>
            <a:off x="1295280" y="228600"/>
            <a:ext cx="7009560" cy="990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Clash with Thermal Noise</a:t>
            </a:r>
            <a:endParaRPr/>
          </a:p>
        </p:txBody>
      </p:sp>
      <p:sp>
        <p:nvSpPr>
          <p:cNvPr id="418" name="CustomShape 2"/>
          <p:cNvSpPr/>
          <p:nvPr/>
        </p:nvSpPr>
        <p:spPr>
          <a:xfrm>
            <a:off x="457200" y="1396440"/>
            <a:ext cx="4901400" cy="3682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3200" strike="noStrike">
                <a:solidFill>
                  <a:srgbClr val="ffff00"/>
                </a:solidFill>
                <a:latin typeface="Arial"/>
              </a:rPr>
              <a:t>Must eliminate all classical forces to reach the quantum radiation pressure limit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3200" strike="noStrike">
                <a:solidFill>
                  <a:srgbClr val="ffff00"/>
                </a:solidFill>
                <a:latin typeface="Arial"/>
              </a:rPr>
              <a:t>Nemesis: Thermal noise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3200" strike="noStrike">
                <a:solidFill>
                  <a:srgbClr val="ffff00"/>
                </a:solidFill>
                <a:latin typeface="Arial"/>
              </a:rPr>
              <a:t>Antidote: Classical radiation pressure forces 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  <a:ea typeface="ＭＳ Ｐゴシック"/>
              </a:rPr>
              <a:t>Intrinsically “cold” 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  <a:ea typeface="ＭＳ Ｐゴシック"/>
              </a:rPr>
              <a:t>Can be used to drain thermal energy from the mechanics</a:t>
            </a:r>
            <a:endParaRPr/>
          </a:p>
        </p:txBody>
      </p:sp>
      <p:sp>
        <p:nvSpPr>
          <p:cNvPr id="419" name="CustomShape 3"/>
          <p:cNvSpPr/>
          <p:nvPr/>
        </p:nvSpPr>
        <p:spPr>
          <a:xfrm>
            <a:off x="937800" y="5350680"/>
            <a:ext cx="1793520" cy="1305000"/>
          </a:xfrm>
          <a:prstGeom prst="roundRect">
            <a:avLst>
              <a:gd name="adj" fmla="val 14400"/>
            </a:avLst>
          </a:prstGeom>
          <a:gradFill>
            <a:gsLst>
              <a:gs pos="0">
                <a:srgbClr val="3366ff"/>
              </a:gs>
              <a:gs pos="100000">
                <a:srgbClr val="ffffff"/>
              </a:gs>
            </a:gsLst>
            <a:lin ang="0"/>
          </a:gradFill>
          <a:ln w="19080">
            <a:solidFill>
              <a:schemeClr val="tx1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r>
              <a:rPr lang="en-US" sz="2000" strike="noStrike">
                <a:solidFill>
                  <a:srgbClr val="000000"/>
                </a:solidFill>
                <a:latin typeface="Franklin Gothic Book"/>
                <a:ea typeface="DejaVu Sans"/>
              </a:rPr>
              <a:t>Environment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Franklin Gothic Book"/>
                <a:ea typeface="DejaVu Sans"/>
              </a:rPr>
              <a:t>T ~ 300 K</a:t>
            </a:r>
            <a:endParaRPr/>
          </a:p>
        </p:txBody>
      </p:sp>
      <p:sp>
        <p:nvSpPr>
          <p:cNvPr id="420" name="CustomShape 4"/>
          <p:cNvSpPr/>
          <p:nvPr/>
        </p:nvSpPr>
        <p:spPr>
          <a:xfrm>
            <a:off x="3843720" y="5348880"/>
            <a:ext cx="1544400" cy="1305000"/>
          </a:xfrm>
          <a:prstGeom prst="roundRect">
            <a:avLst>
              <a:gd name="adj" fmla="val 14400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/>
          </a:gradFill>
          <a:ln w="19080">
            <a:solidFill>
              <a:srgbClr val="000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r>
              <a:rPr lang="en-US" sz="2000" strike="noStrike">
                <a:solidFill>
                  <a:srgbClr val="000000"/>
                </a:solidFill>
                <a:latin typeface="Franklin Gothic Book"/>
                <a:ea typeface="DejaVu Sans"/>
              </a:rPr>
              <a:t>Mechanics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Franklin Gothic Book"/>
                <a:ea typeface="DejaVu Sans"/>
              </a:rPr>
              <a:t>T</a:t>
            </a:r>
            <a:r>
              <a:rPr lang="en-US" sz="2000" strike="noStrike" baseline="-25000">
                <a:solidFill>
                  <a:srgbClr val="000000"/>
                </a:solidFill>
                <a:latin typeface="Franklin Gothic Book"/>
                <a:ea typeface="DejaVu Sans"/>
              </a:rPr>
              <a:t>eff</a:t>
            </a:r>
            <a:endParaRPr/>
          </a:p>
        </p:txBody>
      </p:sp>
      <p:sp>
        <p:nvSpPr>
          <p:cNvPr id="421" name="CustomShape 5"/>
          <p:cNvSpPr/>
          <p:nvPr/>
        </p:nvSpPr>
        <p:spPr>
          <a:xfrm>
            <a:off x="6478920" y="5348880"/>
            <a:ext cx="1769760" cy="1305000"/>
          </a:xfrm>
          <a:prstGeom prst="roundRect">
            <a:avLst>
              <a:gd name="adj" fmla="val 14400"/>
            </a:avLst>
          </a:prstGeom>
          <a:gradFill>
            <a:gsLst>
              <a:gs pos="0">
                <a:srgbClr val="efa7e4"/>
              </a:gs>
              <a:gs pos="100000">
                <a:srgbClr val="ffffff"/>
              </a:gs>
            </a:gsLst>
            <a:lin ang="0"/>
          </a:gradFill>
          <a:ln w="19080">
            <a:solidFill>
              <a:srgbClr val="000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r>
              <a:rPr lang="en-US" sz="2000" strike="noStrike">
                <a:solidFill>
                  <a:srgbClr val="000000"/>
                </a:solidFill>
                <a:latin typeface="Franklin Gothic Book"/>
                <a:ea typeface="DejaVu Sans"/>
              </a:rPr>
              <a:t>Laser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Franklin Gothic Book"/>
                <a:ea typeface="DejaVu Sans"/>
              </a:rPr>
              <a:t>T ~ 0 K</a:t>
            </a:r>
            <a:endParaRPr/>
          </a:p>
        </p:txBody>
      </p:sp>
      <p:sp>
        <p:nvSpPr>
          <p:cNvPr id="422" name="CustomShape 6"/>
          <p:cNvSpPr/>
          <p:nvPr/>
        </p:nvSpPr>
        <p:spPr>
          <a:xfrm>
            <a:off x="2754360" y="5861160"/>
            <a:ext cx="1067760" cy="237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3">
              <a:lumMod val="85000"/>
            </a:schemeClr>
          </a:solidFill>
          <a:ln>
            <a:solidFill>
              <a:srgbClr val="000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3" name="CustomShape 7"/>
          <p:cNvSpPr/>
          <p:nvPr/>
        </p:nvSpPr>
        <p:spPr>
          <a:xfrm>
            <a:off x="5398920" y="5859720"/>
            <a:ext cx="1067760" cy="235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solidFill>
              <a:srgbClr val="000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24" name="Picture 4" descr=""/>
          <p:cNvPicPr/>
          <p:nvPr/>
        </p:nvPicPr>
        <p:blipFill>
          <a:blip r:embed="rId2"/>
          <a:stretch/>
        </p:blipFill>
        <p:spPr>
          <a:xfrm>
            <a:off x="5619600" y="5483520"/>
            <a:ext cx="697680" cy="405720"/>
          </a:xfrm>
          <a:prstGeom prst="rect">
            <a:avLst/>
          </a:prstGeom>
          <a:ln>
            <a:noFill/>
          </a:ln>
        </p:spPr>
      </p:pic>
      <p:pic>
        <p:nvPicPr>
          <p:cNvPr id="425" name="Picture 5" descr=""/>
          <p:cNvPicPr/>
          <p:nvPr/>
        </p:nvPicPr>
        <p:blipFill>
          <a:blip r:embed="rId3"/>
          <a:stretch/>
        </p:blipFill>
        <p:spPr>
          <a:xfrm>
            <a:off x="3076200" y="5495040"/>
            <a:ext cx="507240" cy="354960"/>
          </a:xfrm>
          <a:prstGeom prst="rect">
            <a:avLst/>
          </a:prstGeom>
          <a:ln>
            <a:noFill/>
          </a:ln>
        </p:spPr>
      </p:pic>
      <p:pic>
        <p:nvPicPr>
          <p:cNvPr id="426" name="Picture 6" descr=""/>
          <p:cNvPicPr/>
          <p:nvPr/>
        </p:nvPicPr>
        <p:blipFill>
          <a:blip r:embed="rId4"/>
          <a:stretch/>
        </p:blipFill>
        <p:spPr>
          <a:xfrm>
            <a:off x="3043080" y="6144120"/>
            <a:ext cx="545400" cy="354960"/>
          </a:xfrm>
          <a:prstGeom prst="rect">
            <a:avLst/>
          </a:prstGeom>
          <a:ln>
            <a:noFill/>
          </a:ln>
        </p:spPr>
      </p:pic>
      <p:pic>
        <p:nvPicPr>
          <p:cNvPr id="427" name="Picture 7" descr=""/>
          <p:cNvPicPr/>
          <p:nvPr/>
        </p:nvPicPr>
        <p:blipFill>
          <a:blip r:embed="rId5"/>
          <a:stretch/>
        </p:blipFill>
        <p:spPr>
          <a:xfrm>
            <a:off x="5628960" y="6146640"/>
            <a:ext cx="735840" cy="40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345960" y="628560"/>
            <a:ext cx="8452800" cy="1575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ccffff"/>
                </a:solidFill>
                <a:latin typeface="Arial"/>
                <a:ea typeface="ＭＳ Ｐゴシック"/>
              </a:rPr>
              <a:t>Three scales on which we study quantum light-mirror coupling</a:t>
            </a:r>
            <a:endParaRPr/>
          </a:p>
        </p:txBody>
      </p:sp>
      <p:pic>
        <p:nvPicPr>
          <p:cNvPr id="429" name="Picture 25" descr=""/>
          <p:cNvPicPr/>
          <p:nvPr/>
        </p:nvPicPr>
        <p:blipFill>
          <a:blip r:embed="rId1"/>
          <a:srcRect l="3747" t="4712" r="12152" b="6299"/>
          <a:stretch/>
        </p:blipFill>
        <p:spPr>
          <a:xfrm>
            <a:off x="3406680" y="3597120"/>
            <a:ext cx="2245680" cy="1874160"/>
          </a:xfrm>
          <a:prstGeom prst="rect">
            <a:avLst/>
          </a:prstGeom>
          <a:ln w="9360">
            <a:solidFill>
              <a:srgbClr val="ff0000"/>
            </a:solidFill>
            <a:miter/>
          </a:ln>
        </p:spPr>
      </p:pic>
      <p:pic>
        <p:nvPicPr>
          <p:cNvPr id="430" name="Picture 3" descr=""/>
          <p:cNvPicPr/>
          <p:nvPr/>
        </p:nvPicPr>
        <p:blipFill>
          <a:blip r:embed="rId2"/>
          <a:stretch/>
        </p:blipFill>
        <p:spPr>
          <a:xfrm rot="5400000">
            <a:off x="619920" y="3243960"/>
            <a:ext cx="2428200" cy="2042280"/>
          </a:xfrm>
          <a:prstGeom prst="rect">
            <a:avLst/>
          </a:prstGeom>
          <a:ln w="25560">
            <a:solidFill>
              <a:srgbClr val="ff0000"/>
            </a:solidFill>
            <a:miter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431" name="Picture 7" descr=""/>
          <p:cNvPicPr/>
          <p:nvPr/>
        </p:nvPicPr>
        <p:blipFill>
          <a:blip r:embed="rId3"/>
          <a:stretch/>
        </p:blipFill>
        <p:spPr>
          <a:xfrm>
            <a:off x="6005520" y="2465280"/>
            <a:ext cx="1939320" cy="300276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</p:pic>
      <p:sp>
        <p:nvSpPr>
          <p:cNvPr id="432" name="CustomShape 2"/>
          <p:cNvSpPr/>
          <p:nvPr/>
        </p:nvSpPr>
        <p:spPr>
          <a:xfrm>
            <a:off x="1346040" y="5911920"/>
            <a:ext cx="9867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ffff00"/>
                </a:solidFill>
                <a:latin typeface="Arial"/>
                <a:ea typeface="ＭＳ Ｐゴシック"/>
              </a:rPr>
              <a:t>250 ng</a:t>
            </a:r>
            <a:endParaRPr/>
          </a:p>
        </p:txBody>
      </p:sp>
      <p:sp>
        <p:nvSpPr>
          <p:cNvPr id="433" name="CustomShape 3"/>
          <p:cNvSpPr/>
          <p:nvPr/>
        </p:nvSpPr>
        <p:spPr>
          <a:xfrm>
            <a:off x="4179240" y="5921280"/>
            <a:ext cx="54792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ffff00"/>
                </a:solidFill>
                <a:latin typeface="Arial"/>
                <a:ea typeface="ＭＳ Ｐゴシック"/>
              </a:rPr>
              <a:t>1 g</a:t>
            </a:r>
            <a:endParaRPr/>
          </a:p>
        </p:txBody>
      </p:sp>
      <p:sp>
        <p:nvSpPr>
          <p:cNvPr id="434" name="CustomShape 4"/>
          <p:cNvSpPr/>
          <p:nvPr/>
        </p:nvSpPr>
        <p:spPr>
          <a:xfrm>
            <a:off x="6620400" y="5932440"/>
            <a:ext cx="8316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ffff00"/>
                </a:solidFill>
                <a:latin typeface="Arial"/>
                <a:ea typeface="ＭＳ Ｐゴシック"/>
              </a:rPr>
              <a:t>10 kg</a:t>
            </a:r>
            <a:endParaRPr/>
          </a:p>
        </p:txBody>
      </p:sp>
      <p:sp>
        <p:nvSpPr>
          <p:cNvPr id="435" name="CustomShape 5"/>
          <p:cNvSpPr/>
          <p:nvPr/>
        </p:nvSpPr>
        <p:spPr>
          <a:xfrm flipV="1">
            <a:off x="1235160" y="5898600"/>
            <a:ext cx="1161360" cy="474120"/>
          </a:xfrm>
          <a:prstGeom prst="wedgeRectCallout">
            <a:avLst>
              <a:gd name="adj1" fmla="val -37157"/>
              <a:gd name="adj2" fmla="val 221528"/>
            </a:avLst>
          </a:prstGeom>
          <a:noFill/>
          <a:ln w="255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6"/>
          <p:cNvSpPr/>
          <p:nvPr/>
        </p:nvSpPr>
        <p:spPr>
          <a:xfrm flipV="1">
            <a:off x="3879720" y="5896800"/>
            <a:ext cx="1161360" cy="474120"/>
          </a:xfrm>
          <a:prstGeom prst="wedgeRectCallout">
            <a:avLst>
              <a:gd name="adj1" fmla="val 5699"/>
              <a:gd name="adj2" fmla="val 299028"/>
            </a:avLst>
          </a:prstGeom>
          <a:noFill/>
          <a:ln w="255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7"/>
          <p:cNvSpPr/>
          <p:nvPr/>
        </p:nvSpPr>
        <p:spPr>
          <a:xfrm flipV="1">
            <a:off x="6478560" y="5896800"/>
            <a:ext cx="1162800" cy="474120"/>
          </a:xfrm>
          <a:prstGeom prst="wedgeRectCallout">
            <a:avLst>
              <a:gd name="adj1" fmla="val -13690"/>
              <a:gd name="adj2" fmla="val 251528"/>
            </a:avLst>
          </a:prstGeom>
          <a:noFill/>
          <a:ln w="255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887400" y="2438280"/>
            <a:ext cx="7771680" cy="1458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ccffff"/>
                </a:solidFill>
                <a:latin typeface="Arial"/>
                <a:ea typeface="ＭＳ Ｐゴシック"/>
              </a:rPr>
              <a:t>Gram-scale mirrors</a:t>
            </a:r>
            <a:endParaRPr/>
          </a:p>
        </p:txBody>
      </p:sp>
      <p:sp>
        <p:nvSpPr>
          <p:cNvPr id="439" name="CustomShape 2"/>
          <p:cNvSpPr/>
          <p:nvPr/>
        </p:nvSpPr>
        <p:spPr>
          <a:xfrm>
            <a:off x="838080" y="3051000"/>
            <a:ext cx="7771680" cy="178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0" name="Picture 13" descr=""/>
          <p:cNvPicPr/>
          <p:nvPr/>
        </p:nvPicPr>
        <p:blipFill>
          <a:blip r:embed="rId1"/>
          <a:srcRect l="3747" t="4712" r="12152" b="6299"/>
          <a:stretch/>
        </p:blipFill>
        <p:spPr>
          <a:xfrm>
            <a:off x="3441600" y="4086360"/>
            <a:ext cx="2369520" cy="1977480"/>
          </a:xfrm>
          <a:prstGeom prst="rect">
            <a:avLst/>
          </a:prstGeom>
          <a:ln w="25560">
            <a:solidFill>
              <a:srgbClr val="ffff00"/>
            </a:solidFill>
            <a:miter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403200" y="1084320"/>
            <a:ext cx="8398800" cy="548712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2"/>
          <p:cNvSpPr/>
          <p:nvPr/>
        </p:nvSpPr>
        <p:spPr>
          <a:xfrm>
            <a:off x="1295280" y="228600"/>
            <a:ext cx="7009560" cy="710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Experimental cavity setup</a:t>
            </a:r>
            <a:endParaRPr/>
          </a:p>
        </p:txBody>
      </p:sp>
      <p:pic>
        <p:nvPicPr>
          <p:cNvPr id="443" name="Picture 4" descr=""/>
          <p:cNvPicPr/>
          <p:nvPr/>
        </p:nvPicPr>
        <p:blipFill>
          <a:blip r:embed="rId1"/>
          <a:stretch/>
        </p:blipFill>
        <p:spPr>
          <a:xfrm>
            <a:off x="560520" y="1370160"/>
            <a:ext cx="8112960" cy="3377520"/>
          </a:xfrm>
          <a:prstGeom prst="rect">
            <a:avLst/>
          </a:prstGeom>
          <a:ln w="9360">
            <a:noFill/>
          </a:ln>
        </p:spPr>
      </p:pic>
      <p:sp>
        <p:nvSpPr>
          <p:cNvPr id="444" name="CustomShape 3"/>
          <p:cNvSpPr/>
          <p:nvPr/>
        </p:nvSpPr>
        <p:spPr>
          <a:xfrm>
            <a:off x="722160" y="3898800"/>
            <a:ext cx="58968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Arial"/>
                <a:ea typeface="DejaVu Sans"/>
              </a:rPr>
              <a:t>5 W</a:t>
            </a:r>
            <a:endParaRPr/>
          </a:p>
        </p:txBody>
      </p:sp>
      <p:sp>
        <p:nvSpPr>
          <p:cNvPr id="445" name="CustomShape 4"/>
          <p:cNvSpPr/>
          <p:nvPr/>
        </p:nvSpPr>
        <p:spPr>
          <a:xfrm>
            <a:off x="2490480" y="2986200"/>
            <a:ext cx="63504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Arial"/>
                <a:ea typeface="DejaVu Sans"/>
              </a:rPr>
              <a:t>10%</a:t>
            </a:r>
            <a:endParaRPr/>
          </a:p>
        </p:txBody>
      </p:sp>
      <p:sp>
        <p:nvSpPr>
          <p:cNvPr id="446" name="CustomShape 5"/>
          <p:cNvSpPr/>
          <p:nvPr/>
        </p:nvSpPr>
        <p:spPr>
          <a:xfrm>
            <a:off x="3382560" y="3598920"/>
            <a:ext cx="63504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Arial"/>
                <a:ea typeface="DejaVu Sans"/>
              </a:rPr>
              <a:t>90%</a:t>
            </a:r>
            <a:endParaRPr/>
          </a:p>
        </p:txBody>
      </p:sp>
      <p:pic>
        <p:nvPicPr>
          <p:cNvPr id="447" name="Picture 8" descr=""/>
          <p:cNvPicPr/>
          <p:nvPr/>
        </p:nvPicPr>
        <p:blipFill>
          <a:blip r:embed="rId2"/>
          <a:stretch/>
        </p:blipFill>
        <p:spPr>
          <a:xfrm>
            <a:off x="3201840" y="4330800"/>
            <a:ext cx="2599560" cy="215676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sp>
        <p:nvSpPr>
          <p:cNvPr id="448" name="Line 6"/>
          <p:cNvSpPr/>
          <p:nvPr/>
        </p:nvSpPr>
        <p:spPr>
          <a:xfrm flipV="1">
            <a:off x="5779800" y="4340160"/>
            <a:ext cx="1519200" cy="931680"/>
          </a:xfrm>
          <a:prstGeom prst="line">
            <a:avLst/>
          </a:prstGeom>
          <a:ln w="57240">
            <a:solidFill>
              <a:schemeClr val="tx1"/>
            </a:solidFill>
            <a:round/>
            <a:tailEnd len="med" type="triangle" w="lg"/>
          </a:ln>
        </p:spPr>
      </p:sp>
      <p:sp>
        <p:nvSpPr>
          <p:cNvPr id="449" name="Line 7"/>
          <p:cNvSpPr/>
          <p:nvPr/>
        </p:nvSpPr>
        <p:spPr>
          <a:xfrm flipH="1" flipV="1">
            <a:off x="4678200" y="5537160"/>
            <a:ext cx="2206440" cy="1440"/>
          </a:xfrm>
          <a:prstGeom prst="line">
            <a:avLst/>
          </a:prstGeom>
          <a:ln w="5724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450" name="CustomShape 8"/>
          <p:cNvSpPr/>
          <p:nvPr/>
        </p:nvSpPr>
        <p:spPr>
          <a:xfrm>
            <a:off x="6889680" y="5086440"/>
            <a:ext cx="1437480" cy="9136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r>
              <a:rPr lang="en-US" sz="2400" strike="noStrike">
                <a:solidFill>
                  <a:srgbClr val="000000"/>
                </a:solidFill>
                <a:latin typeface="Times New Roman"/>
                <a:ea typeface="DejaVu Sans"/>
              </a:rPr>
              <a:t>1 gram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DejaVu Sans"/>
              </a:rPr>
              <a:t>mirror</a:t>
            </a:r>
            <a:endParaRPr/>
          </a:p>
        </p:txBody>
      </p:sp>
      <p:sp>
        <p:nvSpPr>
          <p:cNvPr id="451" name="Line 9"/>
          <p:cNvSpPr/>
          <p:nvPr/>
        </p:nvSpPr>
        <p:spPr>
          <a:xfrm>
            <a:off x="2630160" y="4674960"/>
            <a:ext cx="1925640" cy="507960"/>
          </a:xfrm>
          <a:prstGeom prst="line">
            <a:avLst/>
          </a:prstGeom>
          <a:ln w="5724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452" name="Line 10"/>
          <p:cNvSpPr/>
          <p:nvPr/>
        </p:nvSpPr>
        <p:spPr>
          <a:xfrm>
            <a:off x="2633400" y="4667040"/>
            <a:ext cx="1598760" cy="620640"/>
          </a:xfrm>
          <a:prstGeom prst="line">
            <a:avLst/>
          </a:prstGeom>
          <a:ln w="5724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453" name="CustomShape 11"/>
          <p:cNvSpPr/>
          <p:nvPr/>
        </p:nvSpPr>
        <p:spPr>
          <a:xfrm>
            <a:off x="720720" y="4448160"/>
            <a:ext cx="1959840" cy="48996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DejaVu Sans"/>
              </a:rPr>
              <a:t>Optical fibers</a:t>
            </a:r>
            <a:endParaRPr/>
          </a:p>
        </p:txBody>
      </p:sp>
      <p:sp>
        <p:nvSpPr>
          <p:cNvPr id="454" name="Line 12"/>
          <p:cNvSpPr/>
          <p:nvPr/>
        </p:nvSpPr>
        <p:spPr>
          <a:xfrm flipV="1">
            <a:off x="2982600" y="5601960"/>
            <a:ext cx="295560" cy="51444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455" name="Line 13"/>
          <p:cNvSpPr/>
          <p:nvPr/>
        </p:nvSpPr>
        <p:spPr>
          <a:xfrm flipV="1">
            <a:off x="2973240" y="6026040"/>
            <a:ext cx="900000" cy="8892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456" name="CustomShape 14"/>
          <p:cNvSpPr/>
          <p:nvPr/>
        </p:nvSpPr>
        <p:spPr>
          <a:xfrm>
            <a:off x="513360" y="5640480"/>
            <a:ext cx="2471400" cy="806040"/>
          </a:xfrm>
          <a:prstGeom prst="rect">
            <a:avLst/>
          </a:prstGeom>
          <a:solidFill>
            <a:schemeClr val="bg1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360" rIns="108360" tIns="63360" bIns="63360"/>
          <a:p>
            <a:pPr>
              <a:lnSpc>
                <a:spcPct val="86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Coil/magnet pairs </a:t>
            </a:r>
            <a:endParaRPr/>
          </a:p>
          <a:p>
            <a:pPr>
              <a:lnSpc>
                <a:spcPct val="86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for actuation (x5)‏</a:t>
            </a:r>
            <a:endParaRPr/>
          </a:p>
        </p:txBody>
      </p:sp>
      <p:sp>
        <p:nvSpPr>
          <p:cNvPr id="457" name="Line 15"/>
          <p:cNvSpPr/>
          <p:nvPr/>
        </p:nvSpPr>
        <p:spPr>
          <a:xfrm>
            <a:off x="6530760" y="2974680"/>
            <a:ext cx="1403280" cy="0"/>
          </a:xfrm>
          <a:prstGeom prst="line">
            <a:avLst/>
          </a:prstGeom>
          <a:ln w="19080">
            <a:solidFill>
              <a:schemeClr val="tx1"/>
            </a:solidFill>
            <a:round/>
            <a:headEnd len="med" type="triangle" w="med"/>
            <a:tailEnd len="med" type="triangle" w="med"/>
          </a:ln>
        </p:spPr>
      </p:sp>
      <p:sp>
        <p:nvSpPr>
          <p:cNvPr id="458" name="CustomShape 16"/>
          <p:cNvSpPr/>
          <p:nvPr/>
        </p:nvSpPr>
        <p:spPr>
          <a:xfrm>
            <a:off x="6915960" y="2595600"/>
            <a:ext cx="604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DejaVu Sans"/>
              </a:rPr>
              <a:t>1 m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0" y="2319480"/>
            <a:ext cx="9143280" cy="453780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CustomShape 2"/>
          <p:cNvSpPr/>
          <p:nvPr/>
        </p:nvSpPr>
        <p:spPr>
          <a:xfrm>
            <a:off x="1295280" y="228600"/>
            <a:ext cx="7009560" cy="747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Trapping and cooling</a:t>
            </a:r>
            <a:endParaRPr/>
          </a:p>
        </p:txBody>
      </p:sp>
      <p:sp>
        <p:nvSpPr>
          <p:cNvPr id="461" name="CustomShape 3"/>
          <p:cNvSpPr/>
          <p:nvPr/>
        </p:nvSpPr>
        <p:spPr>
          <a:xfrm>
            <a:off x="4950720" y="1325880"/>
            <a:ext cx="3961800" cy="5028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3200" strike="noStrike">
                <a:solidFill>
                  <a:srgbClr val="ffff00"/>
                </a:solidFill>
                <a:latin typeface="Arial"/>
              </a:rPr>
              <a:t>Optical cooling</a:t>
            </a:r>
            <a:endParaRPr/>
          </a:p>
        </p:txBody>
      </p:sp>
      <p:pic>
        <p:nvPicPr>
          <p:cNvPr id="462" name="Picture 5" descr=""/>
          <p:cNvPicPr/>
          <p:nvPr/>
        </p:nvPicPr>
        <p:blipFill>
          <a:blip r:embed="rId1"/>
          <a:srcRect l="0" t="2891415" r="0" b="0"/>
          <a:stretch/>
        </p:blipFill>
        <p:spPr>
          <a:xfrm>
            <a:off x="52560" y="2584440"/>
            <a:ext cx="4741200" cy="3737880"/>
          </a:xfrm>
          <a:prstGeom prst="rect">
            <a:avLst/>
          </a:prstGeom>
          <a:ln w="9360">
            <a:noFill/>
          </a:ln>
        </p:spPr>
      </p:pic>
      <p:sp>
        <p:nvSpPr>
          <p:cNvPr id="463" name="CustomShape 4"/>
          <p:cNvSpPr/>
          <p:nvPr/>
        </p:nvSpPr>
        <p:spPr>
          <a:xfrm>
            <a:off x="609480" y="1292400"/>
            <a:ext cx="3961800" cy="5028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3200" strike="noStrike">
                <a:solidFill>
                  <a:srgbClr val="ffff00"/>
                </a:solidFill>
                <a:latin typeface="Arial"/>
              </a:rPr>
              <a:t>Optical trap response</a:t>
            </a:r>
            <a:endParaRPr/>
          </a:p>
        </p:txBody>
      </p:sp>
      <p:pic>
        <p:nvPicPr>
          <p:cNvPr id="464" name="Picture 7" descr=""/>
          <p:cNvPicPr/>
          <p:nvPr/>
        </p:nvPicPr>
        <p:blipFill>
          <a:blip r:embed="rId2"/>
          <a:srcRect l="2228" t="2137" r="1814" b="0"/>
          <a:stretch/>
        </p:blipFill>
        <p:spPr>
          <a:xfrm>
            <a:off x="4876920" y="2567160"/>
            <a:ext cx="4266360" cy="3739320"/>
          </a:xfrm>
          <a:prstGeom prst="rect">
            <a:avLst/>
          </a:prstGeom>
          <a:ln w="9360">
            <a:noFill/>
          </a:ln>
        </p:spPr>
      </p:pic>
      <p:sp>
        <p:nvSpPr>
          <p:cNvPr id="465" name="CustomShape 5"/>
          <p:cNvSpPr/>
          <p:nvPr/>
        </p:nvSpPr>
        <p:spPr>
          <a:xfrm>
            <a:off x="2698920" y="6505560"/>
            <a:ext cx="3999960" cy="303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DejaVu Sans"/>
              </a:rPr>
              <a:t>T. Corbitt et al., </a:t>
            </a:r>
            <a:r>
              <a:rPr lang="en-US" sz="1400" strike="noStrike">
                <a:solidFill>
                  <a:srgbClr val="000000"/>
                </a:solidFill>
                <a:latin typeface="Times New Roman"/>
                <a:ea typeface="DejaVu Sans"/>
              </a:rPr>
              <a:t>Phys. Rev. Lett </a:t>
            </a:r>
            <a:r>
              <a:rPr b="1" lang="en-US" sz="1400" strike="noStrike">
                <a:solidFill>
                  <a:srgbClr val="000000"/>
                </a:solidFill>
                <a:latin typeface="Times New Roman"/>
                <a:ea typeface="DejaVu Sans"/>
              </a:rPr>
              <a:t>98</a:t>
            </a:r>
            <a:r>
              <a:rPr lang="en-US" sz="1400" strike="noStrike">
                <a:solidFill>
                  <a:srgbClr val="000000"/>
                </a:solidFill>
                <a:latin typeface="Times New Roman"/>
                <a:ea typeface="DejaVu Sans"/>
              </a:rPr>
              <a:t>, 150802 (2007) </a:t>
            </a:r>
            <a:endParaRPr/>
          </a:p>
        </p:txBody>
      </p:sp>
      <p:sp>
        <p:nvSpPr>
          <p:cNvPr id="466" name="CustomShape 6"/>
          <p:cNvSpPr/>
          <p:nvPr/>
        </p:nvSpPr>
        <p:spPr>
          <a:xfrm>
            <a:off x="2661480" y="5307120"/>
            <a:ext cx="1188000" cy="51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ff00ff"/>
                </a:solidFill>
                <a:latin typeface="Times New Roman"/>
                <a:ea typeface="DejaVu Sans"/>
              </a:rPr>
              <a:t>Stable!</a:t>
            </a:r>
            <a:endParaRPr/>
          </a:p>
        </p:txBody>
      </p:sp>
      <p:sp>
        <p:nvSpPr>
          <p:cNvPr id="467" name="CustomShape 7"/>
          <p:cNvSpPr/>
          <p:nvPr/>
        </p:nvSpPr>
        <p:spPr>
          <a:xfrm>
            <a:off x="3497400" y="3236760"/>
            <a:ext cx="923040" cy="51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ff0000"/>
                </a:solidFill>
                <a:latin typeface="Times New Roman"/>
                <a:ea typeface="DejaVu Sans"/>
              </a:rPr>
              <a:t>Stiff!</a:t>
            </a:r>
            <a:endParaRPr/>
          </a:p>
        </p:txBody>
      </p:sp>
      <p:pic>
        <p:nvPicPr>
          <p:cNvPr id="468" name="Picture 10" descr=""/>
          <p:cNvPicPr/>
          <p:nvPr/>
        </p:nvPicPr>
        <p:blipFill>
          <a:blip r:embed="rId3"/>
          <a:stretch/>
        </p:blipFill>
        <p:spPr>
          <a:xfrm>
            <a:off x="5431680" y="2936160"/>
            <a:ext cx="1291320" cy="20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503280" y="1073160"/>
            <a:ext cx="8046360" cy="42663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70" name="Picture 3" descr=""/>
          <p:cNvPicPr/>
          <p:nvPr/>
        </p:nvPicPr>
        <p:blipFill>
          <a:blip r:embed="rId1"/>
          <a:stretch/>
        </p:blipFill>
        <p:spPr>
          <a:xfrm>
            <a:off x="844560" y="1143000"/>
            <a:ext cx="7454160" cy="4034880"/>
          </a:xfrm>
          <a:prstGeom prst="rect">
            <a:avLst/>
          </a:prstGeom>
          <a:ln w="9360">
            <a:noFill/>
          </a:ln>
        </p:spPr>
      </p:pic>
      <p:sp>
        <p:nvSpPr>
          <p:cNvPr id="471" name="CustomShape 2"/>
          <p:cNvSpPr/>
          <p:nvPr/>
        </p:nvSpPr>
        <p:spPr>
          <a:xfrm>
            <a:off x="1295280" y="157320"/>
            <a:ext cx="7179480" cy="82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  <a:ea typeface="ＭＳ Ｐゴシック"/>
              </a:rPr>
              <a:t>The experiment grows</a:t>
            </a:r>
            <a:endParaRPr/>
          </a:p>
        </p:txBody>
      </p:sp>
      <p:sp>
        <p:nvSpPr>
          <p:cNvPr id="472" name="CustomShape 3"/>
          <p:cNvSpPr/>
          <p:nvPr/>
        </p:nvSpPr>
        <p:spPr>
          <a:xfrm>
            <a:off x="476280" y="5546880"/>
            <a:ext cx="8562240" cy="1009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ffff00"/>
                </a:solidFill>
                <a:latin typeface="Arial"/>
                <a:ea typeface="ＭＳ Ｐゴシック"/>
              </a:rPr>
              <a:t>Two identical cavities with 1 gram mirrors at the ends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ffff00"/>
                </a:solidFill>
                <a:latin typeface="Arial"/>
                <a:ea typeface="ＭＳ Ｐゴシック"/>
              </a:rPr>
              <a:t>Common-mode rejection cancels out laser noise</a:t>
            </a:r>
            <a:endParaRPr/>
          </a:p>
        </p:txBody>
      </p:sp>
      <p:sp>
        <p:nvSpPr>
          <p:cNvPr id="473" name="CustomShape 4"/>
          <p:cNvSpPr/>
          <p:nvPr/>
        </p:nvSpPr>
        <p:spPr>
          <a:xfrm>
            <a:off x="601560" y="4960800"/>
            <a:ext cx="3999960" cy="303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DejaVu Sans"/>
              </a:rPr>
              <a:t>T. Corbitt et al., </a:t>
            </a:r>
            <a:r>
              <a:rPr lang="en-US" sz="1400" strike="noStrike">
                <a:solidFill>
                  <a:srgbClr val="000000"/>
                </a:solidFill>
                <a:latin typeface="Times New Roman"/>
                <a:ea typeface="DejaVu Sans"/>
              </a:rPr>
              <a:t>Phys. Rev. A </a:t>
            </a:r>
            <a:r>
              <a:rPr b="1" lang="en-US" sz="1400" strike="noStrike">
                <a:solidFill>
                  <a:srgbClr val="000000"/>
                </a:solidFill>
                <a:latin typeface="Times New Roman"/>
                <a:ea typeface="DejaVu Sans"/>
              </a:rPr>
              <a:t>73</a:t>
            </a:r>
            <a:r>
              <a:rPr lang="en-US" sz="1400" strike="noStrike">
                <a:solidFill>
                  <a:srgbClr val="000000"/>
                </a:solidFill>
                <a:latin typeface="Times New Roman"/>
                <a:ea typeface="DejaVu Sans"/>
              </a:rPr>
              <a:t>, 023801 (2006) </a:t>
            </a:r>
            <a:endParaRPr/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Picture 14" descr=""/>
          <p:cNvPicPr/>
          <p:nvPr/>
        </p:nvPicPr>
        <p:blipFill>
          <a:blip r:embed="rId1"/>
          <a:stretch/>
        </p:blipFill>
        <p:spPr>
          <a:xfrm>
            <a:off x="4527720" y="1366920"/>
            <a:ext cx="4677480" cy="4982400"/>
          </a:xfrm>
          <a:prstGeom prst="rect">
            <a:avLst/>
          </a:prstGeom>
          <a:ln w="9360">
            <a:noFill/>
          </a:ln>
        </p:spPr>
      </p:pic>
      <p:sp>
        <p:nvSpPr>
          <p:cNvPr id="475" name="CustomShape 1"/>
          <p:cNvSpPr/>
          <p:nvPr/>
        </p:nvSpPr>
        <p:spPr>
          <a:xfrm>
            <a:off x="293760" y="1976400"/>
            <a:ext cx="4134600" cy="460620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2"/>
          <p:cNvSpPr/>
          <p:nvPr/>
        </p:nvSpPr>
        <p:spPr>
          <a:xfrm>
            <a:off x="1295280" y="228600"/>
            <a:ext cx="7009560" cy="90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ffff00"/>
                </a:solidFill>
                <a:latin typeface="Arial"/>
                <a:ea typeface="ＭＳ Ｐゴシック"/>
              </a:rPr>
              <a:t>Optically trapped and cooled mirror</a:t>
            </a:r>
            <a:endParaRPr/>
          </a:p>
        </p:txBody>
      </p:sp>
      <p:sp>
        <p:nvSpPr>
          <p:cNvPr id="477" name="CustomShape 3"/>
          <p:cNvSpPr/>
          <p:nvPr/>
        </p:nvSpPr>
        <p:spPr>
          <a:xfrm>
            <a:off x="4529160" y="6254640"/>
            <a:ext cx="4676040" cy="3333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Times New Roman"/>
                <a:ea typeface="DejaVu Sans"/>
              </a:rPr>
              <a:t>C. Wipf, T. Bodiya, et al. (March 2010)</a:t>
            </a:r>
            <a:endParaRPr/>
          </a:p>
        </p:txBody>
      </p:sp>
      <p:pic>
        <p:nvPicPr>
          <p:cNvPr id="478" name="Picture 13" descr=""/>
          <p:cNvPicPr/>
          <p:nvPr/>
        </p:nvPicPr>
        <p:blipFill>
          <a:blip r:embed="rId2"/>
          <a:srcRect l="3747" t="4712" r="12152" b="6299"/>
          <a:stretch/>
        </p:blipFill>
        <p:spPr>
          <a:xfrm>
            <a:off x="941400" y="2768760"/>
            <a:ext cx="3218760" cy="2685240"/>
          </a:xfrm>
          <a:prstGeom prst="rect">
            <a:avLst/>
          </a:prstGeom>
          <a:ln w="19080">
            <a:solidFill>
              <a:schemeClr val="tx1"/>
            </a:solidFill>
            <a:miter/>
          </a:ln>
        </p:spPr>
      </p:pic>
      <p:sp>
        <p:nvSpPr>
          <p:cNvPr id="479" name="Line 4"/>
          <p:cNvSpPr/>
          <p:nvPr/>
        </p:nvSpPr>
        <p:spPr>
          <a:xfrm flipH="1" flipV="1">
            <a:off x="2541240" y="4457520"/>
            <a:ext cx="3240" cy="1177920"/>
          </a:xfrm>
          <a:prstGeom prst="line">
            <a:avLst/>
          </a:prstGeom>
          <a:ln w="5724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480" name="CustomShape 5"/>
          <p:cNvSpPr/>
          <p:nvPr/>
        </p:nvSpPr>
        <p:spPr>
          <a:xfrm>
            <a:off x="2075040" y="5545080"/>
            <a:ext cx="1437480" cy="9136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r>
              <a:rPr lang="en-US" sz="2400" strike="noStrike">
                <a:solidFill>
                  <a:srgbClr val="000000"/>
                </a:solidFill>
                <a:latin typeface="Times New Roman"/>
                <a:ea typeface="DejaVu Sans"/>
              </a:rPr>
              <a:t>1 gram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DejaVu Sans"/>
              </a:rPr>
              <a:t>mirror</a:t>
            </a:r>
            <a:endParaRPr/>
          </a:p>
        </p:txBody>
      </p:sp>
      <p:sp>
        <p:nvSpPr>
          <p:cNvPr id="481" name="Line 6"/>
          <p:cNvSpPr/>
          <p:nvPr/>
        </p:nvSpPr>
        <p:spPr>
          <a:xfrm>
            <a:off x="1126800" y="2641320"/>
            <a:ext cx="1173240" cy="1244880"/>
          </a:xfrm>
          <a:prstGeom prst="line">
            <a:avLst/>
          </a:prstGeom>
          <a:ln w="5724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482" name="Line 7"/>
          <p:cNvSpPr/>
          <p:nvPr/>
        </p:nvSpPr>
        <p:spPr>
          <a:xfrm>
            <a:off x="1164960" y="2631960"/>
            <a:ext cx="1451160" cy="1160280"/>
          </a:xfrm>
          <a:prstGeom prst="line">
            <a:avLst/>
          </a:prstGeom>
          <a:ln w="5724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483" name="CustomShape 8"/>
          <p:cNvSpPr/>
          <p:nvPr/>
        </p:nvSpPr>
        <p:spPr>
          <a:xfrm>
            <a:off x="476280" y="2152800"/>
            <a:ext cx="1959840" cy="48996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DejaVu Sans"/>
              </a:rPr>
              <a:t>Optical fibers</a:t>
            </a:r>
            <a:endParaRPr/>
          </a:p>
        </p:txBody>
      </p:sp>
      <p:sp>
        <p:nvSpPr>
          <p:cNvPr id="484" name="CustomShape 9"/>
          <p:cNvSpPr/>
          <p:nvPr/>
        </p:nvSpPr>
        <p:spPr>
          <a:xfrm>
            <a:off x="7216920" y="3040200"/>
            <a:ext cx="1704240" cy="2152080"/>
          </a:xfrm>
          <a:prstGeom prst="downArrowCallout">
            <a:avLst>
              <a:gd name="adj1" fmla="val 8093"/>
              <a:gd name="adj2" fmla="val 12389"/>
              <a:gd name="adj3" fmla="val 24100"/>
              <a:gd name="adj4" fmla="val 36532"/>
            </a:avLst>
          </a:prstGeom>
          <a:solidFill>
            <a:srgbClr val="cc00ff">
              <a:alpha val="31000"/>
            </a:srgbClr>
          </a:solidFill>
          <a:ln w="9360">
            <a:solidFill>
              <a:srgbClr val="cc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r>
              <a:rPr lang="en-US" sz="2400" strike="noStrike">
                <a:solidFill>
                  <a:srgbClr val="000000"/>
                </a:solidFill>
                <a:latin typeface="Times New Roman"/>
                <a:ea typeface="DejaVu Sans"/>
              </a:rPr>
              <a:t>T</a:t>
            </a:r>
            <a:r>
              <a:rPr lang="en-US" sz="2400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eff</a:t>
            </a:r>
            <a:r>
              <a:rPr lang="en-US" sz="2400" strike="noStrike">
                <a:solidFill>
                  <a:srgbClr val="000000"/>
                </a:solidFill>
                <a:latin typeface="Times New Roman"/>
                <a:ea typeface="DejaVu Sans"/>
              </a:rPr>
              <a:t> = 0.8 mK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DejaVu Sans"/>
              </a:rPr>
              <a:t>N = 35000</a:t>
            </a:r>
            <a:endParaRPr/>
          </a:p>
        </p:txBody>
      </p:sp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Picture 7" descr=""/>
          <p:cNvPicPr/>
          <p:nvPr/>
        </p:nvPicPr>
        <p:blipFill>
          <a:blip r:embed="rId1"/>
          <a:stretch/>
        </p:blipFill>
        <p:spPr>
          <a:xfrm>
            <a:off x="1171080" y="4330800"/>
            <a:ext cx="1679400" cy="1637640"/>
          </a:xfrm>
          <a:prstGeom prst="rect">
            <a:avLst/>
          </a:prstGeom>
          <a:ln>
            <a:noFill/>
          </a:ln>
        </p:spPr>
      </p:pic>
      <p:sp>
        <p:nvSpPr>
          <p:cNvPr id="486" name="CustomShape 1"/>
          <p:cNvSpPr/>
          <p:nvPr/>
        </p:nvSpPr>
        <p:spPr>
          <a:xfrm>
            <a:off x="1295280" y="228600"/>
            <a:ext cx="7009560" cy="837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The elusive quantum regime</a:t>
            </a:r>
            <a:endParaRPr/>
          </a:p>
        </p:txBody>
      </p:sp>
      <p:pic>
        <p:nvPicPr>
          <p:cNvPr id="487" name="Picture 3" descr=""/>
          <p:cNvPicPr/>
          <p:nvPr/>
        </p:nvPicPr>
        <p:blipFill>
          <a:blip r:embed="rId2"/>
          <a:stretch/>
        </p:blipFill>
        <p:spPr>
          <a:xfrm>
            <a:off x="457200" y="1141200"/>
            <a:ext cx="3565080" cy="2607840"/>
          </a:xfrm>
          <a:prstGeom prst="rect">
            <a:avLst/>
          </a:prstGeom>
          <a:ln>
            <a:noFill/>
          </a:ln>
        </p:spPr>
      </p:pic>
      <p:pic>
        <p:nvPicPr>
          <p:cNvPr id="488" name="Picture 4" descr=""/>
          <p:cNvPicPr/>
          <p:nvPr/>
        </p:nvPicPr>
        <p:blipFill>
          <a:blip r:embed="rId3"/>
          <a:stretch/>
        </p:blipFill>
        <p:spPr>
          <a:xfrm>
            <a:off x="1089000" y="3878640"/>
            <a:ext cx="1795320" cy="2394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89" name="Picture 2" descr=""/>
          <p:cNvPicPr/>
          <p:nvPr/>
        </p:nvPicPr>
        <p:blipFill>
          <a:blip r:embed="rId4"/>
          <a:stretch/>
        </p:blipFill>
        <p:spPr>
          <a:xfrm>
            <a:off x="3390840" y="1130760"/>
            <a:ext cx="5489280" cy="5472720"/>
          </a:xfrm>
          <a:prstGeom prst="rect">
            <a:avLst/>
          </a:prstGeom>
          <a:ln>
            <a:noFill/>
          </a:ln>
        </p:spPr>
      </p:pic>
      <p:sp>
        <p:nvSpPr>
          <p:cNvPr id="490" name="CustomShape 2"/>
          <p:cNvSpPr/>
          <p:nvPr/>
        </p:nvSpPr>
        <p:spPr>
          <a:xfrm>
            <a:off x="252720" y="6282360"/>
            <a:ext cx="5068080" cy="333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808080"/>
                </a:solidFill>
                <a:latin typeface="Times New Roman"/>
                <a:ea typeface="DejaVu Sans"/>
              </a:rPr>
              <a:t>A. Neben, C. Wipf, T. Bodiya, E. Oelker, et al. (NJP 2012)</a:t>
            </a:r>
            <a:endParaRPr/>
          </a:p>
        </p:txBody>
      </p:sp>
      <p:sp>
        <p:nvSpPr>
          <p:cNvPr id="491" name="CustomShape 3"/>
          <p:cNvSpPr/>
          <p:nvPr/>
        </p:nvSpPr>
        <p:spPr>
          <a:xfrm>
            <a:off x="4694040" y="5384880"/>
            <a:ext cx="1393920" cy="455760"/>
          </a:xfrm>
          <a:prstGeom prst="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ffff"/>
                </a:solidFill>
                <a:latin typeface="Times New Roman"/>
                <a:ea typeface="DejaVu Sans"/>
              </a:rPr>
              <a:t>Q &gt; 1.5e6</a:t>
            </a:r>
            <a:endParaRPr/>
          </a:p>
        </p:txBody>
      </p:sp>
    </p:spTree>
  </p:cSld>
  <p:timing>
    <p:tnLst>
      <p:par>
        <p:cTn id="131" dur="indefinite" restart="never" nodeType="tmRoot">
          <p:childTnLst>
            <p:seq>
              <p:cTn id="132" dur="indefinite" nodeType="mainSeq">
                <p:childTnLst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2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en-US" sz="4000" strike="noStrike">
                <a:solidFill>
                  <a:srgbClr val="ccffff"/>
                </a:solidFill>
                <a:latin typeface="Arial"/>
              </a:rPr>
              <a:t>Interferometric gravitational </a:t>
            </a:r>
            <a:endParaRPr/>
          </a:p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ccffff"/>
                </a:solidFill>
                <a:latin typeface="Arial"/>
              </a:rPr>
              <a:t>wave detectors</a:t>
            </a:r>
            <a:endParaRPr/>
          </a:p>
        </p:txBody>
      </p:sp>
      <p:sp>
        <p:nvSpPr>
          <p:cNvPr id="214" name="CustomShape 2"/>
          <p:cNvSpPr/>
          <p:nvPr/>
        </p:nvSpPr>
        <p:spPr>
          <a:xfrm>
            <a:off x="652320" y="3381480"/>
            <a:ext cx="7771680" cy="1048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685800" y="2145600"/>
            <a:ext cx="7771680" cy="1939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ccffff"/>
                </a:solidFill>
                <a:latin typeface="Arial"/>
              </a:rPr>
              <a:t>Kilogram scale mirrors</a:t>
            </a:r>
            <a:endParaRPr/>
          </a:p>
        </p:txBody>
      </p:sp>
      <p:pic>
        <p:nvPicPr>
          <p:cNvPr id="493" name="Picture 24" descr=""/>
          <p:cNvPicPr/>
          <p:nvPr/>
        </p:nvPicPr>
        <p:blipFill>
          <a:blip r:embed="rId1"/>
          <a:stretch/>
        </p:blipFill>
        <p:spPr>
          <a:xfrm>
            <a:off x="3414960" y="3971880"/>
            <a:ext cx="2502360" cy="2522880"/>
          </a:xfrm>
          <a:prstGeom prst="rect">
            <a:avLst/>
          </a:prstGeom>
          <a:ln w="38160">
            <a:solidFill>
              <a:schemeClr val="bg1"/>
            </a:solidFill>
            <a:miter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1295280" y="228600"/>
            <a:ext cx="7009560" cy="990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Cooling the kilogram-scale mirrors of Initial LIGO</a:t>
            </a:r>
            <a:endParaRPr/>
          </a:p>
        </p:txBody>
      </p:sp>
      <p:pic>
        <p:nvPicPr>
          <p:cNvPr id="495" name="Picture 3" descr=""/>
          <p:cNvPicPr/>
          <p:nvPr/>
        </p:nvPicPr>
        <p:blipFill>
          <a:blip r:embed="rId1"/>
          <a:stretch/>
        </p:blipFill>
        <p:spPr>
          <a:xfrm>
            <a:off x="3932280" y="1563840"/>
            <a:ext cx="5214240" cy="5214240"/>
          </a:xfrm>
          <a:prstGeom prst="rect">
            <a:avLst/>
          </a:prstGeom>
          <a:ln>
            <a:noFill/>
          </a:ln>
        </p:spPr>
      </p:pic>
      <p:sp>
        <p:nvSpPr>
          <p:cNvPr id="496" name="CustomShape 2"/>
          <p:cNvSpPr/>
          <p:nvPr/>
        </p:nvSpPr>
        <p:spPr>
          <a:xfrm>
            <a:off x="3876840" y="6512040"/>
            <a:ext cx="2370960" cy="27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Arial"/>
                <a:ea typeface="DejaVu Sans"/>
              </a:rPr>
              <a:t>LIGO Scientific Collaboration </a:t>
            </a:r>
            <a:endParaRPr/>
          </a:p>
        </p:txBody>
      </p:sp>
      <p:sp>
        <p:nvSpPr>
          <p:cNvPr id="497" name="CustomShape 3"/>
          <p:cNvSpPr/>
          <p:nvPr/>
        </p:nvSpPr>
        <p:spPr>
          <a:xfrm>
            <a:off x="4657680" y="1996920"/>
            <a:ext cx="2099520" cy="3601440"/>
          </a:xfrm>
          <a:prstGeom prst="downArrowCallout">
            <a:avLst>
              <a:gd name="adj1" fmla="val 3481"/>
              <a:gd name="adj2" fmla="val 7773"/>
              <a:gd name="adj3" fmla="val 20485"/>
              <a:gd name="adj4" fmla="val 29055"/>
            </a:avLst>
          </a:prstGeom>
          <a:solidFill>
            <a:srgbClr val="cc00ff">
              <a:alpha val="30000"/>
            </a:srgbClr>
          </a:solidFill>
          <a:ln w="9360">
            <a:solidFill>
              <a:srgbClr val="cc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/>
          </a:p>
        </p:txBody>
      </p:sp>
      <p:pic>
        <p:nvPicPr>
          <p:cNvPr id="498" name="Picture 6" descr=""/>
          <p:cNvPicPr/>
          <p:nvPr/>
        </p:nvPicPr>
        <p:blipFill>
          <a:blip r:embed="rId2"/>
          <a:stretch/>
        </p:blipFill>
        <p:spPr>
          <a:xfrm>
            <a:off x="414360" y="1089000"/>
            <a:ext cx="2682000" cy="2012400"/>
          </a:xfrm>
          <a:prstGeom prst="rect">
            <a:avLst/>
          </a:prstGeom>
          <a:ln w="9360">
            <a:solidFill>
              <a:srgbClr val="ffff00"/>
            </a:solidFill>
            <a:round/>
          </a:ln>
        </p:spPr>
      </p:pic>
      <p:pic>
        <p:nvPicPr>
          <p:cNvPr id="499" name="Picture 7" descr=""/>
          <p:cNvPicPr/>
          <p:nvPr/>
        </p:nvPicPr>
        <p:blipFill>
          <a:blip r:embed="rId3"/>
          <a:stretch/>
        </p:blipFill>
        <p:spPr>
          <a:xfrm>
            <a:off x="403200" y="3211560"/>
            <a:ext cx="3256920" cy="2494800"/>
          </a:xfrm>
          <a:prstGeom prst="rect">
            <a:avLst/>
          </a:prstGeom>
          <a:ln w="9360">
            <a:solidFill>
              <a:srgbClr val="ffff00"/>
            </a:solidFill>
            <a:round/>
          </a:ln>
        </p:spPr>
      </p:pic>
      <p:pic>
        <p:nvPicPr>
          <p:cNvPr id="500" name="Picture 8" descr=""/>
          <p:cNvPicPr/>
          <p:nvPr/>
        </p:nvPicPr>
        <p:blipFill>
          <a:blip r:embed="rId4"/>
          <a:stretch/>
        </p:blipFill>
        <p:spPr>
          <a:xfrm>
            <a:off x="4840920" y="2143800"/>
            <a:ext cx="1793880" cy="709920"/>
          </a:xfrm>
          <a:prstGeom prst="rect">
            <a:avLst/>
          </a:prstGeom>
          <a:ln>
            <a:noFill/>
          </a:ln>
        </p:spPr>
      </p:pic>
      <p:pic>
        <p:nvPicPr>
          <p:cNvPr id="501" name="Picture 9" descr=""/>
          <p:cNvPicPr/>
          <p:nvPr/>
        </p:nvPicPr>
        <p:blipFill>
          <a:blip r:embed="rId5"/>
          <a:stretch/>
        </p:blipFill>
        <p:spPr>
          <a:xfrm>
            <a:off x="465120" y="5814720"/>
            <a:ext cx="2854800" cy="77904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685800" y="1838880"/>
            <a:ext cx="7771680" cy="1939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ccffff"/>
                </a:solidFill>
                <a:latin typeface="Arial"/>
              </a:rPr>
              <a:t>Microgram scale mirrors</a:t>
            </a:r>
            <a:endParaRPr/>
          </a:p>
        </p:txBody>
      </p:sp>
      <p:pic>
        <p:nvPicPr>
          <p:cNvPr id="503" name="Picture 3" descr=""/>
          <p:cNvPicPr/>
          <p:nvPr/>
        </p:nvPicPr>
        <p:blipFill>
          <a:blip r:embed="rId1"/>
          <a:stretch/>
        </p:blipFill>
        <p:spPr>
          <a:xfrm rot="5400000">
            <a:off x="3177720" y="3902040"/>
            <a:ext cx="2740320" cy="2303280"/>
          </a:xfrm>
          <a:prstGeom prst="rect">
            <a:avLst/>
          </a:prstGeom>
          <a:ln w="127080">
            <a:solidFill>
              <a:srgbClr val="000000"/>
            </a:solidFill>
            <a:miter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ustomShape 1"/>
          <p:cNvSpPr/>
          <p:nvPr/>
        </p:nvSpPr>
        <p:spPr>
          <a:xfrm>
            <a:off x="1198800" y="1155960"/>
            <a:ext cx="6492600" cy="53359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5" name="CustomShape 2"/>
          <p:cNvSpPr/>
          <p:nvPr/>
        </p:nvSpPr>
        <p:spPr>
          <a:xfrm>
            <a:off x="1054080" y="140400"/>
            <a:ext cx="7619400" cy="990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Cryogenic Micromirror</a:t>
            </a:r>
            <a:endParaRPr/>
          </a:p>
        </p:txBody>
      </p:sp>
      <p:pic>
        <p:nvPicPr>
          <p:cNvPr id="506" name="Picture 5" descr=""/>
          <p:cNvPicPr/>
          <p:nvPr/>
        </p:nvPicPr>
        <p:blipFill>
          <a:blip r:embed="rId1"/>
          <a:stretch/>
        </p:blipFill>
        <p:spPr>
          <a:xfrm>
            <a:off x="1828800" y="1219320"/>
            <a:ext cx="5104800" cy="510480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321120" y="956160"/>
            <a:ext cx="8364240" cy="56782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8" name="CustomShape 2"/>
          <p:cNvSpPr/>
          <p:nvPr/>
        </p:nvSpPr>
        <p:spPr>
          <a:xfrm>
            <a:off x="1054080" y="50760"/>
            <a:ext cx="7619400" cy="96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Still thermal noise</a:t>
            </a:r>
            <a:endParaRPr/>
          </a:p>
        </p:txBody>
      </p:sp>
      <p:pic>
        <p:nvPicPr>
          <p:cNvPr id="509" name="Picture 14" descr=""/>
          <p:cNvPicPr/>
          <p:nvPr/>
        </p:nvPicPr>
        <p:blipFill>
          <a:blip r:embed="rId1"/>
          <a:srcRect l="2923" t="4597" r="7179" b="2055"/>
          <a:stretch/>
        </p:blipFill>
        <p:spPr>
          <a:xfrm>
            <a:off x="1184400" y="1020960"/>
            <a:ext cx="6182280" cy="5549760"/>
          </a:xfrm>
          <a:prstGeom prst="rect">
            <a:avLst/>
          </a:prstGeom>
          <a:ln>
            <a:noFill/>
          </a:ln>
        </p:spPr>
      </p:pic>
      <p:pic>
        <p:nvPicPr>
          <p:cNvPr id="510" name="Picture 4" descr=""/>
          <p:cNvPicPr/>
          <p:nvPr/>
        </p:nvPicPr>
        <p:blipFill>
          <a:blip r:embed="rId2"/>
          <a:srcRect l="11586" t="23895" r="12459" b="26162"/>
          <a:stretch/>
        </p:blipFill>
        <p:spPr>
          <a:xfrm>
            <a:off x="2127240" y="1255680"/>
            <a:ext cx="1022040" cy="503280"/>
          </a:xfrm>
          <a:prstGeom prst="rect">
            <a:avLst/>
          </a:prstGeom>
          <a:ln>
            <a:noFill/>
          </a:ln>
        </p:spPr>
      </p:pic>
      <p:pic>
        <p:nvPicPr>
          <p:cNvPr id="511" name="Picture 5" descr=""/>
          <p:cNvPicPr/>
          <p:nvPr/>
        </p:nvPicPr>
        <p:blipFill>
          <a:blip r:embed="rId3"/>
          <a:srcRect l="6692" t="24226" r="12783" b="21782"/>
          <a:stretch/>
        </p:blipFill>
        <p:spPr>
          <a:xfrm>
            <a:off x="3353760" y="1818720"/>
            <a:ext cx="1041480" cy="523080"/>
          </a:xfrm>
          <a:prstGeom prst="rect">
            <a:avLst/>
          </a:prstGeom>
          <a:ln>
            <a:noFill/>
          </a:ln>
        </p:spPr>
      </p:pic>
      <p:pic>
        <p:nvPicPr>
          <p:cNvPr id="512" name="Picture 6" descr=""/>
          <p:cNvPicPr/>
          <p:nvPr/>
        </p:nvPicPr>
        <p:blipFill>
          <a:blip r:embed="rId4"/>
          <a:srcRect l="11586" t="23767" r="12459" b="24730"/>
          <a:stretch/>
        </p:blipFill>
        <p:spPr>
          <a:xfrm>
            <a:off x="4395240" y="2485440"/>
            <a:ext cx="1041840" cy="529200"/>
          </a:xfrm>
          <a:prstGeom prst="rect">
            <a:avLst/>
          </a:prstGeom>
          <a:ln>
            <a:noFill/>
          </a:ln>
        </p:spPr>
      </p:pic>
      <p:pic>
        <p:nvPicPr>
          <p:cNvPr id="513" name="Picture 7" descr=""/>
          <p:cNvPicPr/>
          <p:nvPr/>
        </p:nvPicPr>
        <p:blipFill>
          <a:blip r:embed="rId5"/>
          <a:srcRect l="11832" t="24140" r="12765" b="24949"/>
          <a:stretch/>
        </p:blipFill>
        <p:spPr>
          <a:xfrm>
            <a:off x="5251680" y="3219120"/>
            <a:ext cx="985320" cy="497880"/>
          </a:xfrm>
          <a:prstGeom prst="rect">
            <a:avLst/>
          </a:prstGeom>
          <a:ln>
            <a:noFill/>
          </a:ln>
        </p:spPr>
      </p:pic>
      <p:pic>
        <p:nvPicPr>
          <p:cNvPr id="514" name="Picture 8" descr=""/>
          <p:cNvPicPr/>
          <p:nvPr/>
        </p:nvPicPr>
        <p:blipFill>
          <a:blip r:embed="rId6"/>
          <a:srcRect l="12464" t="24544" r="13079" b="26629"/>
          <a:stretch/>
        </p:blipFill>
        <p:spPr>
          <a:xfrm>
            <a:off x="6289920" y="3795480"/>
            <a:ext cx="957240" cy="469800"/>
          </a:xfrm>
          <a:prstGeom prst="rect">
            <a:avLst/>
          </a:prstGeom>
          <a:ln>
            <a:noFill/>
          </a:ln>
        </p:spPr>
      </p:pic>
      <p:sp>
        <p:nvSpPr>
          <p:cNvPr id="515" name="CustomShape 3"/>
          <p:cNvSpPr/>
          <p:nvPr/>
        </p:nvSpPr>
        <p:spPr>
          <a:xfrm>
            <a:off x="7260120" y="5023080"/>
            <a:ext cx="1370880" cy="5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lang="en-US" sz="1600" strike="noStrike">
                <a:solidFill>
                  <a:srgbClr val="000000"/>
                </a:solidFill>
                <a:latin typeface="Times New Roman"/>
                <a:ea typeface="DejaVu Sans"/>
              </a:rPr>
              <a:t>Collaboration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Times New Roman"/>
                <a:ea typeface="DejaVu Sans"/>
              </a:rPr>
              <a:t>with T. Corbitt</a:t>
            </a:r>
            <a:endParaRPr/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ccffff"/>
                </a:solidFill>
                <a:latin typeface="Arial"/>
              </a:rPr>
              <a:t>Looking to the Future</a:t>
            </a:r>
            <a:endParaRPr/>
          </a:p>
        </p:txBody>
      </p:sp>
      <p:sp>
        <p:nvSpPr>
          <p:cNvPr id="517" name="CustomShape 2"/>
          <p:cNvSpPr/>
          <p:nvPr/>
        </p:nvSpPr>
        <p:spPr>
          <a:xfrm>
            <a:off x="652320" y="3381480"/>
            <a:ext cx="7771680" cy="1048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8" dur="indefinite" restart="never" nodeType="tmRoot">
          <p:childTnLst>
            <p:seq>
              <p:cTn id="1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1295280" y="228600"/>
            <a:ext cx="7009560" cy="990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Beyond Advanced LIGO (3G?)</a:t>
            </a:r>
            <a:endParaRPr/>
          </a:p>
        </p:txBody>
      </p:sp>
      <p:pic>
        <p:nvPicPr>
          <p:cNvPr id="519" name="Picture 2" descr=""/>
          <p:cNvPicPr/>
          <p:nvPr/>
        </p:nvPicPr>
        <p:blipFill>
          <a:blip r:embed="rId1"/>
          <a:srcRect l="3170" t="7682" r="4228" b="4601"/>
          <a:stretch/>
        </p:blipFill>
        <p:spPr>
          <a:xfrm>
            <a:off x="614880" y="1486080"/>
            <a:ext cx="7842600" cy="5110920"/>
          </a:xfrm>
          <a:prstGeom prst="rect">
            <a:avLst/>
          </a:prstGeom>
          <a:ln w="9360">
            <a:solidFill>
              <a:srgbClr val="000000"/>
            </a:solidFill>
            <a:miter/>
          </a:ln>
          <a:effectLst>
            <a:outerShdw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140" dur="indefinite" restart="never" nodeType="tmRoot">
          <p:childTnLst>
            <p:seq>
              <p:cTn id="14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ustomShape 1"/>
          <p:cNvSpPr/>
          <p:nvPr/>
        </p:nvSpPr>
        <p:spPr>
          <a:xfrm>
            <a:off x="1295280" y="228600"/>
            <a:ext cx="7009560" cy="990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Future Terrestrial Detectors</a:t>
            </a:r>
            <a:endParaRPr/>
          </a:p>
        </p:txBody>
      </p:sp>
      <p:sp>
        <p:nvSpPr>
          <p:cNvPr id="521" name="CustomShape 2"/>
          <p:cNvSpPr/>
          <p:nvPr/>
        </p:nvSpPr>
        <p:spPr>
          <a:xfrm>
            <a:off x="609480" y="1371600"/>
            <a:ext cx="8076600" cy="5028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3200" strike="noStrike">
                <a:solidFill>
                  <a:srgbClr val="ffff00"/>
                </a:solidFill>
                <a:latin typeface="Arial"/>
              </a:rPr>
              <a:t>Newtonian noise reduction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  <a:ea typeface="ＭＳ Ｐゴシック"/>
              </a:rPr>
              <a:t>Seismic sensing arrays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  <a:ea typeface="ＭＳ Ｐゴシック"/>
              </a:rPr>
              <a:t>Underground observatories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3200" strike="noStrike">
                <a:solidFill>
                  <a:srgbClr val="ffff00"/>
                </a:solidFill>
                <a:latin typeface="Arial"/>
                <a:ea typeface="ＭＳ Ｐゴシック"/>
              </a:rPr>
              <a:t>Thermal noise reduction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  <a:ea typeface="ＭＳ Ｐゴシック"/>
              </a:rPr>
              <a:t>Cryogenic cooling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3200" strike="noStrike">
                <a:solidFill>
                  <a:srgbClr val="ffff00"/>
                </a:solidFill>
                <a:latin typeface="Arial"/>
                <a:ea typeface="ＭＳ Ｐゴシック"/>
              </a:rPr>
              <a:t>Quantum noise reduction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  <a:ea typeface="ＭＳ Ｐゴシック"/>
              </a:rPr>
              <a:t>Full-spectrum squeezed vacuum injection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  <a:ea typeface="ＭＳ Ｐゴシック"/>
              </a:rPr>
              <a:t>Back-action evasion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3200" strike="noStrike">
                <a:solidFill>
                  <a:srgbClr val="ffff00"/>
                </a:solidFill>
                <a:latin typeface="Arial"/>
                <a:ea typeface="ＭＳ Ｐゴシック"/>
              </a:rPr>
              <a:t>Longer arms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42" dur="indefinite" restart="never" nodeType="tmRoot">
          <p:childTnLst>
            <p:seq>
              <p:cTn id="14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1206360" y="41400"/>
            <a:ext cx="7238160" cy="1019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  <a:ea typeface="ＭＳ Ｐゴシック"/>
              </a:rPr>
              <a:t>Capturing the elusive wave …</a:t>
            </a:r>
            <a:endParaRPr/>
          </a:p>
        </p:txBody>
      </p:sp>
      <p:sp>
        <p:nvSpPr>
          <p:cNvPr id="523" name="CustomShape 2"/>
          <p:cNvSpPr/>
          <p:nvPr/>
        </p:nvSpPr>
        <p:spPr>
          <a:xfrm>
            <a:off x="500040" y="1467000"/>
            <a:ext cx="6603120" cy="518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3200" strike="noStrike">
                <a:solidFill>
                  <a:srgbClr val="ffff00"/>
                </a:solidFill>
                <a:latin typeface="Arial"/>
                <a:ea typeface="ＭＳ Ｐゴシック"/>
              </a:rPr>
              <a:t>Beautiful instrument capable of listening to the sounds of the Universe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3200" strike="noStrike">
                <a:solidFill>
                  <a:srgbClr val="ffff00"/>
                </a:solidFill>
                <a:latin typeface="Arial"/>
                <a:ea typeface="ＭＳ Ｐゴシック"/>
              </a:rPr>
              <a:t>Astrophysics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3200" strike="noStrike">
                <a:solidFill>
                  <a:srgbClr val="ffff00"/>
                </a:solidFill>
                <a:latin typeface="Arial"/>
                <a:ea typeface="ＭＳ Ｐゴシック"/>
              </a:rPr>
              <a:t>Tests of general relativity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3200" strike="noStrike">
                <a:solidFill>
                  <a:srgbClr val="ffff00"/>
                </a:solidFill>
                <a:latin typeface="Arial"/>
                <a:ea typeface="ＭＳ Ｐゴシック"/>
              </a:rPr>
              <a:t>Direct applications of quantum optics and observations of quantum effects on truly macroscopic scales</a:t>
            </a:r>
            <a:endParaRPr/>
          </a:p>
        </p:txBody>
      </p:sp>
      <p:pic>
        <p:nvPicPr>
          <p:cNvPr id="524" name="Picture 4" descr=""/>
          <p:cNvPicPr/>
          <p:nvPr/>
        </p:nvPicPr>
        <p:blipFill>
          <a:blip r:embed="rId1"/>
          <a:stretch/>
        </p:blipFill>
        <p:spPr>
          <a:xfrm>
            <a:off x="6702480" y="2230560"/>
            <a:ext cx="2169360" cy="2083680"/>
          </a:xfrm>
          <a:prstGeom prst="rect">
            <a:avLst/>
          </a:prstGeom>
          <a:ln>
            <a:noFill/>
          </a:ln>
        </p:spPr>
      </p:pic>
      <p:pic>
        <p:nvPicPr>
          <p:cNvPr id="525" name="Picture 6" descr=""/>
          <p:cNvPicPr/>
          <p:nvPr/>
        </p:nvPicPr>
        <p:blipFill>
          <a:blip r:embed="rId2"/>
          <a:stretch/>
        </p:blipFill>
        <p:spPr>
          <a:xfrm>
            <a:off x="6564240" y="4405320"/>
            <a:ext cx="2382120" cy="2266200"/>
          </a:xfrm>
          <a:prstGeom prst="rect">
            <a:avLst/>
          </a:prstGeom>
          <a:ln>
            <a:noFill/>
          </a:ln>
        </p:spPr>
      </p:pic>
      <p:sp>
        <p:nvSpPr>
          <p:cNvPr id="526" name="CustomShape 3"/>
          <p:cNvSpPr/>
          <p:nvPr/>
        </p:nvSpPr>
        <p:spPr>
          <a:xfrm>
            <a:off x="8165880" y="6249960"/>
            <a:ext cx="764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ffff00"/>
                </a:solidFill>
                <a:latin typeface="Arial"/>
                <a:ea typeface="ＭＳ Ｐゴシック"/>
              </a:rPr>
              <a:t>40 kg</a:t>
            </a:r>
            <a:endParaRPr/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1295280" y="228600"/>
            <a:ext cx="7009560" cy="990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The cast and crew</a:t>
            </a:r>
            <a:endParaRPr/>
          </a:p>
        </p:txBody>
      </p:sp>
      <p:sp>
        <p:nvSpPr>
          <p:cNvPr id="528" name="CustomShape 2"/>
          <p:cNvSpPr/>
          <p:nvPr/>
        </p:nvSpPr>
        <p:spPr>
          <a:xfrm>
            <a:off x="609480" y="1371600"/>
            <a:ext cx="3961800" cy="5028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Adam Libson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Nancy Aggarwal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Bobby Lanza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Antonios Kontos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Aaron Buikema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Haocun Yu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Eric Oelker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Tomoki Isogai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Maggie Tse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Sheila Dwyer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Chris Wipf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Tim Bodiya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29" name="CustomShape 3"/>
          <p:cNvSpPr/>
          <p:nvPr/>
        </p:nvSpPr>
        <p:spPr>
          <a:xfrm>
            <a:off x="4724280" y="1371600"/>
            <a:ext cx="3961800" cy="5028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Matt Evans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Lisa Barsotti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John Miller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Daniel Sigg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Peter Fritschel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Thomas Corbitt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Garrett Cole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Andreas Mueller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David McClelland</a:t>
            </a:r>
            <a:endParaRPr/>
          </a:p>
          <a:p>
            <a:pPr>
              <a:lnSpc>
                <a:spcPct val="120000"/>
              </a:lnSpc>
              <a:buFont typeface="Wingdings" charset="2"/>
              <a:buChar char=""/>
            </a:pPr>
            <a:r>
              <a:rPr lang="en-US" sz="2800" strike="noStrike">
                <a:solidFill>
                  <a:srgbClr val="ffff00"/>
                </a:solidFill>
                <a:latin typeface="Arial"/>
              </a:rPr>
              <a:t>Colleagues at </a:t>
            </a:r>
            <a:endParaRPr/>
          </a:p>
          <a:p>
            <a:pPr lvl="1">
              <a:lnSpc>
                <a:spcPct val="12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ffff00"/>
                </a:solidFill>
                <a:latin typeface="Arial"/>
                <a:ea typeface="ＭＳ Ｐゴシック"/>
              </a:rPr>
              <a:t>LIGO Laboratory</a:t>
            </a:r>
            <a:endParaRPr/>
          </a:p>
          <a:p>
            <a:pPr lvl="1">
              <a:lnSpc>
                <a:spcPct val="12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ffff00"/>
                </a:solidFill>
                <a:latin typeface="Arial"/>
                <a:ea typeface="ＭＳ Ｐゴシック"/>
              </a:rPr>
              <a:t>LIGO Scientific Collaboration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338040" y="961920"/>
            <a:ext cx="8368560" cy="55620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16" name="Picture 3" descr=""/>
          <p:cNvPicPr/>
          <p:nvPr/>
        </p:nvPicPr>
        <p:blipFill>
          <a:blip r:embed="rId1"/>
          <a:stretch/>
        </p:blipFill>
        <p:spPr>
          <a:xfrm>
            <a:off x="1876320" y="1892160"/>
            <a:ext cx="6476400" cy="3911040"/>
          </a:xfrm>
          <a:prstGeom prst="rect">
            <a:avLst/>
          </a:prstGeom>
          <a:ln w="9360"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360360" y="4371840"/>
            <a:ext cx="3687120" cy="100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f9134f"/>
                </a:solidFill>
                <a:latin typeface="Arial"/>
                <a:ea typeface="DejaVu Sans"/>
              </a:rPr>
              <a:t>Optical cavities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b="1" lang="en-US" sz="2000" strike="noStrike">
                <a:solidFill>
                  <a:srgbClr val="f9134f"/>
                </a:solidFill>
                <a:latin typeface="Arial"/>
                <a:ea typeface="DejaVu Sans"/>
              </a:rPr>
              <a:t>Mirrors facing each other 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b="1" lang="en-US" sz="2000" strike="noStrike">
                <a:solidFill>
                  <a:srgbClr val="f9134f"/>
                </a:solidFill>
                <a:latin typeface="Arial"/>
                <a:ea typeface="DejaVu Sans"/>
              </a:rPr>
              <a:t>Builds up light power</a:t>
            </a:r>
            <a:endParaRPr/>
          </a:p>
        </p:txBody>
      </p:sp>
      <p:sp>
        <p:nvSpPr>
          <p:cNvPr id="218" name="CustomShape 3"/>
          <p:cNvSpPr/>
          <p:nvPr/>
        </p:nvSpPr>
        <p:spPr>
          <a:xfrm>
            <a:off x="1523880" y="266760"/>
            <a:ext cx="7238160" cy="532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b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  <a:ea typeface="DejaVu Sans"/>
              </a:rPr>
              <a:t>Interferometric detector</a:t>
            </a:r>
            <a:endParaRPr/>
          </a:p>
        </p:txBody>
      </p:sp>
      <p:sp>
        <p:nvSpPr>
          <p:cNvPr id="219" name="CustomShape 4"/>
          <p:cNvSpPr/>
          <p:nvPr/>
        </p:nvSpPr>
        <p:spPr>
          <a:xfrm>
            <a:off x="5486400" y="5261040"/>
            <a:ext cx="3656880" cy="100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743199"/>
                </a:solidFill>
                <a:latin typeface="Arial"/>
                <a:ea typeface="DejaVu Sans"/>
              </a:rPr>
              <a:t>Lots of laser power </a:t>
            </a:r>
            <a:r>
              <a:rPr i="1" lang="en-US" sz="2000" strike="noStrike">
                <a:solidFill>
                  <a:srgbClr val="743199"/>
                </a:solidFill>
                <a:latin typeface="Arial"/>
                <a:ea typeface="DejaVu Sans"/>
              </a:rPr>
              <a:t>P</a:t>
            </a:r>
            <a:r>
              <a:rPr b="1" lang="en-US" sz="2000" strike="noStrike">
                <a:solidFill>
                  <a:srgbClr val="743199"/>
                </a:solidFill>
                <a:latin typeface="Arial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b="1" lang="en-US" sz="2000" strike="noStrike">
                <a:solidFill>
                  <a:srgbClr val="743199"/>
                </a:solidFill>
                <a:latin typeface="Arial"/>
                <a:ea typeface="DejaVu Sans"/>
              </a:rPr>
              <a:t> </a:t>
            </a:r>
            <a:r>
              <a:rPr b="1" lang="en-US" sz="2000" strike="noStrike">
                <a:solidFill>
                  <a:srgbClr val="743199"/>
                </a:solidFill>
                <a:latin typeface="Arial"/>
                <a:ea typeface="DejaVu Sans"/>
              </a:rPr>
              <a:t>Signal α </a:t>
            </a:r>
            <a:r>
              <a:rPr i="1" lang="en-US" sz="2000" strike="noStrike">
                <a:solidFill>
                  <a:srgbClr val="743199"/>
                </a:solidFill>
                <a:latin typeface="Arial"/>
                <a:ea typeface="DejaVu Sans"/>
              </a:rPr>
              <a:t>P</a:t>
            </a:r>
            <a:r>
              <a:rPr b="1" lang="en-US" sz="2000" strike="noStrike">
                <a:solidFill>
                  <a:srgbClr val="743199"/>
                </a:solidFill>
                <a:latin typeface="Arial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b="1" lang="en-US" sz="2000" strike="noStrike">
                <a:solidFill>
                  <a:srgbClr val="743199"/>
                </a:solidFill>
                <a:latin typeface="Arial"/>
                <a:ea typeface="DejaVu Sans"/>
              </a:rPr>
              <a:t> </a:t>
            </a:r>
            <a:r>
              <a:rPr b="1" lang="en-US" sz="2000" strike="noStrike">
                <a:solidFill>
                  <a:srgbClr val="743199"/>
                </a:solidFill>
                <a:latin typeface="Arial"/>
                <a:ea typeface="DejaVu Sans"/>
              </a:rPr>
              <a:t>Noise α</a:t>
            </a:r>
            <a:endParaRPr/>
          </a:p>
        </p:txBody>
      </p:sp>
      <p:sp>
        <p:nvSpPr>
          <p:cNvPr id="220" name="CustomShape 5"/>
          <p:cNvSpPr/>
          <p:nvPr/>
        </p:nvSpPr>
        <p:spPr>
          <a:xfrm>
            <a:off x="3565440" y="5584680"/>
            <a:ext cx="77508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9933ff"/>
                </a:solidFill>
                <a:latin typeface="Arial"/>
                <a:ea typeface="DejaVu Sans"/>
              </a:rPr>
              <a:t>10 W</a:t>
            </a:r>
            <a:endParaRPr/>
          </a:p>
        </p:txBody>
      </p:sp>
      <p:sp>
        <p:nvSpPr>
          <p:cNvPr id="221" name="CustomShape 6"/>
          <p:cNvSpPr/>
          <p:nvPr/>
        </p:nvSpPr>
        <p:spPr>
          <a:xfrm>
            <a:off x="7066080" y="3665520"/>
            <a:ext cx="9169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9933ff"/>
                </a:solidFill>
                <a:latin typeface="Arial"/>
                <a:ea typeface="DejaVu Sans"/>
              </a:rPr>
              <a:t>20 kW</a:t>
            </a:r>
            <a:endParaRPr/>
          </a:p>
        </p:txBody>
      </p:sp>
      <p:sp>
        <p:nvSpPr>
          <p:cNvPr id="222" name="Line 7"/>
          <p:cNvSpPr/>
          <p:nvPr/>
        </p:nvSpPr>
        <p:spPr>
          <a:xfrm>
            <a:off x="2450880" y="3600360"/>
            <a:ext cx="1682640" cy="372960"/>
          </a:xfrm>
          <a:prstGeom prst="line">
            <a:avLst/>
          </a:prstGeom>
          <a:ln w="76320">
            <a:solidFill>
              <a:srgbClr val="ff0000"/>
            </a:solidFill>
            <a:round/>
          </a:ln>
        </p:spPr>
      </p:sp>
      <p:sp>
        <p:nvSpPr>
          <p:cNvPr id="223" name="Line 8"/>
          <p:cNvSpPr/>
          <p:nvPr/>
        </p:nvSpPr>
        <p:spPr>
          <a:xfrm flipV="1">
            <a:off x="6538680" y="2854080"/>
            <a:ext cx="828720" cy="628560"/>
          </a:xfrm>
          <a:prstGeom prst="line">
            <a:avLst/>
          </a:prstGeom>
          <a:ln w="76320">
            <a:solidFill>
              <a:srgbClr val="ff0000"/>
            </a:solidFill>
            <a:round/>
          </a:ln>
        </p:spPr>
      </p:sp>
      <p:sp>
        <p:nvSpPr>
          <p:cNvPr id="224" name="Line 9"/>
          <p:cNvSpPr/>
          <p:nvPr/>
        </p:nvSpPr>
        <p:spPr>
          <a:xfrm>
            <a:off x="2286000" y="2957400"/>
            <a:ext cx="0" cy="671400"/>
          </a:xfrm>
          <a:prstGeom prst="line">
            <a:avLst/>
          </a:prstGeom>
          <a:ln w="38160">
            <a:solidFill>
              <a:srgbClr val="009900"/>
            </a:solidFill>
            <a:round/>
          </a:ln>
        </p:spPr>
      </p:sp>
      <p:sp>
        <p:nvSpPr>
          <p:cNvPr id="225" name="Line 10"/>
          <p:cNvSpPr/>
          <p:nvPr/>
        </p:nvSpPr>
        <p:spPr>
          <a:xfrm flipH="1">
            <a:off x="2538360" y="2781000"/>
            <a:ext cx="14040" cy="571680"/>
          </a:xfrm>
          <a:prstGeom prst="line">
            <a:avLst/>
          </a:prstGeom>
          <a:ln w="38160">
            <a:solidFill>
              <a:srgbClr val="009900"/>
            </a:solidFill>
            <a:round/>
          </a:ln>
        </p:spPr>
      </p:sp>
      <p:sp>
        <p:nvSpPr>
          <p:cNvPr id="226" name="Line 11"/>
          <p:cNvSpPr/>
          <p:nvPr/>
        </p:nvSpPr>
        <p:spPr>
          <a:xfrm>
            <a:off x="4167000" y="3423960"/>
            <a:ext cx="0" cy="671760"/>
          </a:xfrm>
          <a:prstGeom prst="line">
            <a:avLst/>
          </a:prstGeom>
          <a:ln w="38160">
            <a:solidFill>
              <a:srgbClr val="009900"/>
            </a:solidFill>
            <a:round/>
          </a:ln>
        </p:spPr>
      </p:sp>
      <p:sp>
        <p:nvSpPr>
          <p:cNvPr id="227" name="Line 12"/>
          <p:cNvSpPr/>
          <p:nvPr/>
        </p:nvSpPr>
        <p:spPr>
          <a:xfrm>
            <a:off x="4438440" y="3238200"/>
            <a:ext cx="0" cy="514440"/>
          </a:xfrm>
          <a:prstGeom prst="line">
            <a:avLst/>
          </a:prstGeom>
          <a:ln w="38160">
            <a:solidFill>
              <a:srgbClr val="009900"/>
            </a:solidFill>
            <a:round/>
          </a:ln>
        </p:spPr>
      </p:sp>
      <p:sp>
        <p:nvSpPr>
          <p:cNvPr id="228" name="Line 13"/>
          <p:cNvSpPr/>
          <p:nvPr/>
        </p:nvSpPr>
        <p:spPr>
          <a:xfrm>
            <a:off x="5695920" y="3767040"/>
            <a:ext cx="0" cy="622080"/>
          </a:xfrm>
          <a:prstGeom prst="line">
            <a:avLst/>
          </a:prstGeom>
          <a:ln w="38160">
            <a:solidFill>
              <a:srgbClr val="009900"/>
            </a:solidFill>
            <a:round/>
          </a:ln>
        </p:spPr>
      </p:sp>
      <p:sp>
        <p:nvSpPr>
          <p:cNvPr id="229" name="Line 14"/>
          <p:cNvSpPr/>
          <p:nvPr/>
        </p:nvSpPr>
        <p:spPr>
          <a:xfrm>
            <a:off x="5395680" y="3624120"/>
            <a:ext cx="0" cy="500040"/>
          </a:xfrm>
          <a:prstGeom prst="line">
            <a:avLst/>
          </a:prstGeom>
          <a:ln w="38160">
            <a:solidFill>
              <a:srgbClr val="009900"/>
            </a:solidFill>
            <a:round/>
          </a:ln>
        </p:spPr>
      </p:sp>
      <p:sp>
        <p:nvSpPr>
          <p:cNvPr id="230" name="Line 15"/>
          <p:cNvSpPr/>
          <p:nvPr/>
        </p:nvSpPr>
        <p:spPr>
          <a:xfrm>
            <a:off x="6110280" y="3109680"/>
            <a:ext cx="0" cy="399960"/>
          </a:xfrm>
          <a:prstGeom prst="line">
            <a:avLst/>
          </a:prstGeom>
          <a:ln w="38160">
            <a:solidFill>
              <a:srgbClr val="009900"/>
            </a:solidFill>
            <a:round/>
          </a:ln>
        </p:spPr>
      </p:sp>
      <p:sp>
        <p:nvSpPr>
          <p:cNvPr id="231" name="Line 16"/>
          <p:cNvSpPr/>
          <p:nvPr/>
        </p:nvSpPr>
        <p:spPr>
          <a:xfrm>
            <a:off x="7181640" y="2295360"/>
            <a:ext cx="0" cy="385920"/>
          </a:xfrm>
          <a:prstGeom prst="line">
            <a:avLst/>
          </a:prstGeom>
          <a:ln w="38160">
            <a:solidFill>
              <a:srgbClr val="009900"/>
            </a:solidFill>
            <a:round/>
          </a:ln>
        </p:spPr>
      </p:sp>
      <p:sp>
        <p:nvSpPr>
          <p:cNvPr id="232" name="Line 17"/>
          <p:cNvSpPr/>
          <p:nvPr/>
        </p:nvSpPr>
        <p:spPr>
          <a:xfrm>
            <a:off x="6524280" y="3195360"/>
            <a:ext cx="0" cy="443160"/>
          </a:xfrm>
          <a:prstGeom prst="line">
            <a:avLst/>
          </a:prstGeom>
          <a:ln w="38160">
            <a:solidFill>
              <a:srgbClr val="009900"/>
            </a:solidFill>
            <a:round/>
          </a:ln>
        </p:spPr>
      </p:sp>
      <p:sp>
        <p:nvSpPr>
          <p:cNvPr id="233" name="Line 18"/>
          <p:cNvSpPr/>
          <p:nvPr/>
        </p:nvSpPr>
        <p:spPr>
          <a:xfrm>
            <a:off x="7596000" y="2352600"/>
            <a:ext cx="0" cy="519120"/>
          </a:xfrm>
          <a:prstGeom prst="line">
            <a:avLst/>
          </a:prstGeom>
          <a:ln w="38160">
            <a:solidFill>
              <a:srgbClr val="009900"/>
            </a:solidFill>
            <a:round/>
          </a:ln>
        </p:spPr>
      </p:sp>
      <p:sp>
        <p:nvSpPr>
          <p:cNvPr id="234" name="CustomShape 19"/>
          <p:cNvSpPr/>
          <p:nvPr/>
        </p:nvSpPr>
        <p:spPr>
          <a:xfrm>
            <a:off x="3821040" y="1878120"/>
            <a:ext cx="2350440" cy="96120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20"/>
          <p:cNvSpPr/>
          <p:nvPr/>
        </p:nvSpPr>
        <p:spPr>
          <a:xfrm>
            <a:off x="4702320" y="2727360"/>
            <a:ext cx="505800" cy="39132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21"/>
          <p:cNvSpPr/>
          <p:nvPr/>
        </p:nvSpPr>
        <p:spPr>
          <a:xfrm>
            <a:off x="3089160" y="3292560"/>
            <a:ext cx="519840" cy="273960"/>
          </a:xfrm>
          <a:prstGeom prst="rect">
            <a:avLst/>
          </a:prstGeom>
          <a:noFill/>
          <a:ln w="1908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Arial"/>
                <a:ea typeface="DejaVu Sans"/>
              </a:rPr>
              <a:t>4 km</a:t>
            </a:r>
            <a:endParaRPr/>
          </a:p>
        </p:txBody>
      </p:sp>
      <p:sp>
        <p:nvSpPr>
          <p:cNvPr id="237" name="Line 22"/>
          <p:cNvSpPr/>
          <p:nvPr/>
        </p:nvSpPr>
        <p:spPr>
          <a:xfrm>
            <a:off x="2535120" y="3477960"/>
            <a:ext cx="1600200" cy="358920"/>
          </a:xfrm>
          <a:prstGeom prst="line">
            <a:avLst/>
          </a:prstGeom>
          <a:ln w="19080">
            <a:solidFill>
              <a:schemeClr val="tx1"/>
            </a:solidFill>
            <a:round/>
            <a:headEnd len="med" type="triangle" w="med"/>
            <a:tailEnd len="med" type="triangle" w="med"/>
          </a:ln>
        </p:spPr>
      </p:sp>
      <p:sp>
        <p:nvSpPr>
          <p:cNvPr id="238" name="CustomShape 23"/>
          <p:cNvSpPr/>
          <p:nvPr/>
        </p:nvSpPr>
        <p:spPr>
          <a:xfrm>
            <a:off x="453960" y="1160640"/>
            <a:ext cx="3698280" cy="1309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08c208"/>
                </a:solidFill>
                <a:latin typeface="Arial"/>
                <a:ea typeface="DejaVu Sans"/>
              </a:rPr>
              <a:t>Mirrors hang as pendulums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b="1" lang="en-US" sz="2000" strike="noStrike">
                <a:solidFill>
                  <a:srgbClr val="08c208"/>
                </a:solidFill>
                <a:latin typeface="Arial"/>
                <a:ea typeface="DejaVu Sans"/>
              </a:rPr>
              <a:t>Quasi-free particles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b="1" lang="en-US" sz="2000" strike="noStrike">
                <a:solidFill>
                  <a:srgbClr val="08c208"/>
                </a:solidFill>
                <a:latin typeface="Arial"/>
                <a:ea typeface="DejaVu Sans"/>
              </a:rPr>
              <a:t>Respond to passing GW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b="1" lang="en-US" sz="2000" strike="noStrike">
                <a:solidFill>
                  <a:srgbClr val="08c208"/>
                </a:solidFill>
                <a:latin typeface="Arial"/>
                <a:ea typeface="DejaVu Sans"/>
              </a:rPr>
              <a:t>Filter external force noise</a:t>
            </a:r>
            <a:endParaRPr/>
          </a:p>
        </p:txBody>
      </p:sp>
      <p:sp>
        <p:nvSpPr>
          <p:cNvPr id="239" name="Line 24"/>
          <p:cNvSpPr/>
          <p:nvPr/>
        </p:nvSpPr>
        <p:spPr>
          <a:xfrm>
            <a:off x="5227560" y="4224240"/>
            <a:ext cx="220680" cy="73080"/>
          </a:xfrm>
          <a:prstGeom prst="line">
            <a:avLst/>
          </a:prstGeom>
          <a:ln w="57240">
            <a:solidFill>
              <a:schemeClr val="tx1"/>
            </a:solidFill>
            <a:round/>
          </a:ln>
        </p:spPr>
      </p:sp>
      <p:pic>
        <p:nvPicPr>
          <p:cNvPr id="240" name="" descr=""/>
          <p:cNvPicPr/>
          <p:nvPr/>
        </p:nvPicPr>
        <p:blipFill>
          <a:blip r:embed="rId2"/>
          <a:stretch/>
        </p:blipFill>
        <p:spPr>
          <a:xfrm>
            <a:off x="6680160" y="5842080"/>
            <a:ext cx="495000" cy="406080"/>
          </a:xfrm>
          <a:prstGeom prst="rect">
            <a:avLst/>
          </a:prstGeom>
          <a:ln>
            <a:noFill/>
          </a:ln>
        </p:spPr>
      </p:pic>
      <p:pic>
        <p:nvPicPr>
          <p:cNvPr id="241" name="" descr=""/>
          <p:cNvPicPr/>
          <p:nvPr/>
        </p:nvPicPr>
        <p:blipFill>
          <a:blip r:embed="rId3"/>
          <a:stretch/>
        </p:blipFill>
        <p:spPr>
          <a:xfrm>
            <a:off x="4076640" y="1079640"/>
            <a:ext cx="2806200" cy="142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Picture 4" descr=""/>
          <p:cNvPicPr/>
          <p:nvPr/>
        </p:nvPicPr>
        <p:blipFill>
          <a:blip r:embed="rId1"/>
          <a:stretch/>
        </p:blipFill>
        <p:spPr>
          <a:xfrm>
            <a:off x="6153120" y="4700520"/>
            <a:ext cx="2251800" cy="1926360"/>
          </a:xfrm>
          <a:prstGeom prst="rect">
            <a:avLst/>
          </a:prstGeom>
          <a:ln w="3240">
            <a:solidFill>
              <a:srgbClr val="3333cc"/>
            </a:solidFill>
            <a:miter/>
          </a:ln>
        </p:spPr>
      </p:pic>
      <p:pic>
        <p:nvPicPr>
          <p:cNvPr id="531" name="Picture 5" descr=""/>
          <p:cNvPicPr/>
          <p:nvPr/>
        </p:nvPicPr>
        <p:blipFill>
          <a:blip r:embed="rId2"/>
          <a:stretch/>
        </p:blipFill>
        <p:spPr>
          <a:xfrm>
            <a:off x="3693960" y="4710240"/>
            <a:ext cx="2356560" cy="1928160"/>
          </a:xfrm>
          <a:prstGeom prst="rect">
            <a:avLst/>
          </a:prstGeom>
          <a:ln w="3240">
            <a:solidFill>
              <a:srgbClr val="3333cc"/>
            </a:solidFill>
            <a:miter/>
          </a:ln>
        </p:spPr>
      </p:pic>
      <p:pic>
        <p:nvPicPr>
          <p:cNvPr id="532" name="Picture 18" descr=""/>
          <p:cNvPicPr/>
          <p:nvPr/>
        </p:nvPicPr>
        <p:blipFill>
          <a:blip r:embed="rId3"/>
          <a:stretch/>
        </p:blipFill>
        <p:spPr>
          <a:xfrm>
            <a:off x="847800" y="1177920"/>
            <a:ext cx="2280600" cy="2185200"/>
          </a:xfrm>
          <a:prstGeom prst="rect">
            <a:avLst/>
          </a:prstGeom>
          <a:ln>
            <a:noFill/>
          </a:ln>
        </p:spPr>
      </p:pic>
      <p:pic>
        <p:nvPicPr>
          <p:cNvPr id="533" name="Picture 19" descr=""/>
          <p:cNvPicPr/>
          <p:nvPr/>
        </p:nvPicPr>
        <p:blipFill>
          <a:blip r:embed="rId4"/>
          <a:stretch/>
        </p:blipFill>
        <p:spPr>
          <a:xfrm>
            <a:off x="1546200" y="3267000"/>
            <a:ext cx="2902680" cy="1928160"/>
          </a:xfrm>
          <a:prstGeom prst="rect">
            <a:avLst/>
          </a:prstGeom>
          <a:ln>
            <a:noFill/>
          </a:ln>
        </p:spPr>
      </p:pic>
      <p:sp>
        <p:nvSpPr>
          <p:cNvPr id="534" name="CustomShape 1"/>
          <p:cNvSpPr/>
          <p:nvPr/>
        </p:nvSpPr>
        <p:spPr>
          <a:xfrm>
            <a:off x="650880" y="2349360"/>
            <a:ext cx="7771680" cy="1469160"/>
          </a:xfrm>
          <a:prstGeom prst="rect">
            <a:avLst/>
          </a:prstGeom>
          <a:solidFill>
            <a:srgbClr val="001177">
              <a:alpha val="26000"/>
            </a:srgb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en-US" sz="4000" strike="noStrike">
                <a:solidFill>
                  <a:srgbClr val="ccffff"/>
                </a:solidFill>
                <a:latin typeface="Arial"/>
                <a:ea typeface="ＭＳ Ｐゴシック"/>
              </a:rPr>
              <a:t>The End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35" name="Picture 16" descr=""/>
          <p:cNvPicPr/>
          <p:nvPr/>
        </p:nvPicPr>
        <p:blipFill>
          <a:blip r:embed="rId5"/>
          <a:stretch/>
        </p:blipFill>
        <p:spPr>
          <a:xfrm>
            <a:off x="0" y="0"/>
            <a:ext cx="2904480" cy="1523160"/>
          </a:xfrm>
          <a:prstGeom prst="rect">
            <a:avLst/>
          </a:prstGeom>
          <a:ln>
            <a:noFill/>
          </a:ln>
        </p:spPr>
      </p:pic>
      <p:sp>
        <p:nvSpPr>
          <p:cNvPr id="536" name="CustomShape 2"/>
          <p:cNvSpPr/>
          <p:nvPr/>
        </p:nvSpPr>
        <p:spPr>
          <a:xfrm>
            <a:off x="639720" y="229572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en-US" sz="4000" strike="noStrike">
                <a:solidFill>
                  <a:srgbClr val="ccffff"/>
                </a:solidFill>
                <a:latin typeface="Arial"/>
                <a:ea typeface="ＭＳ Ｐゴシック"/>
              </a:rPr>
              <a:t>The End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ccffff"/>
                </a:solidFill>
                <a:latin typeface="Arial"/>
                <a:ea typeface="ＭＳ Ｐゴシック"/>
              </a:rPr>
              <a:t>(but the journey is just the beginning)</a:t>
            </a:r>
            <a:endParaRPr/>
          </a:p>
        </p:txBody>
      </p:sp>
    </p:spTree>
  </p:cSld>
  <p:timing>
    <p:tnLst>
      <p:par>
        <p:cTn id="144" dur="indefinite" restart="never" nodeType="tmRoot">
          <p:childTnLst>
            <p:seq>
              <p:cTn id="145" dur="indefinite" nodeType="mainSeq">
                <p:childTnLst>
                  <p:par>
                    <p:cTn id="146" nodeType="clickEffect" fill="hold">
                      <p:stCondLst>
                        <p:cond delay="indefinite"/>
                      </p:stCondLst>
                      <p:childTnLst>
                        <p:par>
                          <p:cTn id="1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" dur="2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1184400" y="86040"/>
            <a:ext cx="7391520" cy="955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ffff00"/>
                </a:solidFill>
                <a:latin typeface="Arial"/>
              </a:rPr>
              <a:t>Frequency dependent squeezed light</a:t>
            </a:r>
            <a:endParaRPr/>
          </a:p>
        </p:txBody>
      </p:sp>
      <p:pic>
        <p:nvPicPr>
          <p:cNvPr id="538" name="Picture 3" descr=""/>
          <p:cNvPicPr/>
          <p:nvPr/>
        </p:nvPicPr>
        <p:blipFill>
          <a:blip r:embed="rId1"/>
          <a:stretch/>
        </p:blipFill>
        <p:spPr>
          <a:xfrm>
            <a:off x="2843640" y="1355040"/>
            <a:ext cx="6099480" cy="4627080"/>
          </a:xfrm>
          <a:prstGeom prst="rect">
            <a:avLst/>
          </a:prstGeom>
          <a:ln>
            <a:noFill/>
          </a:ln>
        </p:spPr>
      </p:pic>
      <p:sp>
        <p:nvSpPr>
          <p:cNvPr id="539" name="CustomShape 2"/>
          <p:cNvSpPr/>
          <p:nvPr/>
        </p:nvSpPr>
        <p:spPr>
          <a:xfrm rot="1618200">
            <a:off x="1008000" y="2754720"/>
            <a:ext cx="1091520" cy="3294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CustomShape 3"/>
          <p:cNvSpPr/>
          <p:nvPr/>
        </p:nvSpPr>
        <p:spPr>
          <a:xfrm rot="5400000">
            <a:off x="1709640" y="3975120"/>
            <a:ext cx="1091520" cy="3294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CustomShape 4"/>
          <p:cNvSpPr/>
          <p:nvPr/>
        </p:nvSpPr>
        <p:spPr>
          <a:xfrm flipV="1" rot="5400000">
            <a:off x="962280" y="5535360"/>
            <a:ext cx="155520" cy="507240"/>
          </a:xfrm>
          <a:prstGeom prst="rect">
            <a:avLst/>
          </a:prstGeom>
          <a:solidFill>
            <a:srgbClr val="c3c5d1"/>
          </a:solidFill>
          <a:ln>
            <a:solidFill>
              <a:srgbClr val="000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2" name="Line 5"/>
          <p:cNvSpPr/>
          <p:nvPr/>
        </p:nvSpPr>
        <p:spPr>
          <a:xfrm flipH="1">
            <a:off x="1438560" y="4030200"/>
            <a:ext cx="558720" cy="5400"/>
          </a:xfrm>
          <a:prstGeom prst="line">
            <a:avLst/>
          </a:prstGeom>
          <a:ln w="2844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543" name="CustomShape 6"/>
          <p:cNvSpPr/>
          <p:nvPr/>
        </p:nvSpPr>
        <p:spPr>
          <a:xfrm rot="18900000">
            <a:off x="1247040" y="3781440"/>
            <a:ext cx="155520" cy="50724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4" name="CustomShape 7"/>
          <p:cNvSpPr/>
          <p:nvPr/>
        </p:nvSpPr>
        <p:spPr>
          <a:xfrm flipH="1" rot="2700000">
            <a:off x="660960" y="3800880"/>
            <a:ext cx="155160" cy="507240"/>
          </a:xfrm>
          <a:prstGeom prst="rect">
            <a:avLst/>
          </a:prstGeom>
          <a:solidFill>
            <a:srgbClr val="c3c5d1"/>
          </a:solidFill>
          <a:ln>
            <a:solidFill>
              <a:srgbClr val="000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5" name="Line 8"/>
          <p:cNvSpPr/>
          <p:nvPr/>
        </p:nvSpPr>
        <p:spPr>
          <a:xfrm flipV="1">
            <a:off x="1040040" y="3166560"/>
            <a:ext cx="354240" cy="2549160"/>
          </a:xfrm>
          <a:prstGeom prst="line">
            <a:avLst/>
          </a:prstGeom>
          <a:ln w="2844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546" name="Line 9"/>
          <p:cNvSpPr/>
          <p:nvPr/>
        </p:nvSpPr>
        <p:spPr>
          <a:xfrm flipH="1" flipV="1">
            <a:off x="794520" y="4110120"/>
            <a:ext cx="245520" cy="1601280"/>
          </a:xfrm>
          <a:prstGeom prst="line">
            <a:avLst/>
          </a:prstGeom>
          <a:ln>
            <a:solidFill>
              <a:srgbClr val="ff0000"/>
            </a:solidFill>
          </a:ln>
        </p:spPr>
      </p:sp>
      <p:sp>
        <p:nvSpPr>
          <p:cNvPr id="547" name="Line 10"/>
          <p:cNvSpPr/>
          <p:nvPr/>
        </p:nvSpPr>
        <p:spPr>
          <a:xfrm flipV="1">
            <a:off x="794520" y="4090680"/>
            <a:ext cx="475560" cy="19440"/>
          </a:xfrm>
          <a:prstGeom prst="line">
            <a:avLst/>
          </a:prstGeom>
          <a:ln>
            <a:noFill/>
          </a:ln>
        </p:spPr>
      </p:sp>
      <p:sp>
        <p:nvSpPr>
          <p:cNvPr id="548" name="CustomShape 11"/>
          <p:cNvSpPr/>
          <p:nvPr/>
        </p:nvSpPr>
        <p:spPr>
          <a:xfrm>
            <a:off x="486360" y="1833840"/>
            <a:ext cx="18352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ccffff"/>
                </a:solidFill>
                <a:latin typeface="Arial"/>
                <a:ea typeface="DejaVu Sans"/>
              </a:rPr>
              <a:t>Filter cavity</a:t>
            </a:r>
            <a:endParaRPr/>
          </a:p>
        </p:txBody>
      </p:sp>
      <p:sp>
        <p:nvSpPr>
          <p:cNvPr id="549" name="CustomShape 12"/>
          <p:cNvSpPr/>
          <p:nvPr/>
        </p:nvSpPr>
        <p:spPr>
          <a:xfrm>
            <a:off x="302760" y="1634760"/>
            <a:ext cx="2309760" cy="4482000"/>
          </a:xfrm>
          <a:prstGeom prst="rect">
            <a:avLst/>
          </a:prstGeom>
          <a:noFill/>
          <a:ln w="19080">
            <a:solidFill>
              <a:srgbClr val="ccffff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0" name="CustomShape 13"/>
          <p:cNvSpPr/>
          <p:nvPr/>
        </p:nvSpPr>
        <p:spPr>
          <a:xfrm>
            <a:off x="292680" y="6201000"/>
            <a:ext cx="227772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ccffff"/>
                </a:solidFill>
                <a:latin typeface="Arial"/>
                <a:ea typeface="DejaVu Sans"/>
              </a:rPr>
              <a:t>Oelker, Isogai et al. (2015)</a:t>
            </a:r>
            <a:endParaRPr/>
          </a:p>
        </p:txBody>
      </p:sp>
      <p:sp>
        <p:nvSpPr>
          <p:cNvPr id="551" name="CustomShape 14"/>
          <p:cNvSpPr/>
          <p:nvPr/>
        </p:nvSpPr>
        <p:spPr>
          <a:xfrm>
            <a:off x="2846880" y="5963400"/>
            <a:ext cx="6097680" cy="69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DejaVu Sans"/>
              </a:rPr>
              <a:t>Extrapolation for Adv. LIGO: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DejaVu Sans"/>
              </a:rPr>
              <a:t>16m filter cavity: factor of 2 reduction in shot noise (6dB), 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DejaVu Sans"/>
              </a:rPr>
              <a:t>25% reduction in radiation pressure noise (2 dB)</a:t>
            </a:r>
            <a:endParaRPr/>
          </a:p>
        </p:txBody>
      </p:sp>
      <p:sp>
        <p:nvSpPr>
          <p:cNvPr id="552" name="CustomShape 15"/>
          <p:cNvSpPr/>
          <p:nvPr/>
        </p:nvSpPr>
        <p:spPr>
          <a:xfrm>
            <a:off x="6886440" y="963720"/>
            <a:ext cx="2047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ffffff"/>
                </a:solidFill>
                <a:latin typeface="Candara"/>
                <a:ea typeface="ＭＳ Ｐゴシック"/>
              </a:rPr>
              <a:t>Mavalvala + Evans</a:t>
            </a:r>
            <a:endParaRPr/>
          </a:p>
        </p:txBody>
      </p:sp>
    </p:spTree>
  </p:cSld>
  <p:timing>
    <p:tnLst>
      <p:par>
        <p:cTn id="151" dur="indefinite" restart="never" nodeType="tmRoot">
          <p:childTnLst>
            <p:seq>
              <p:cTn id="152" dur="indefinite" nodeType="mainSeq">
                <p:childTnLst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3" descr=""/>
          <p:cNvPicPr/>
          <p:nvPr/>
        </p:nvPicPr>
        <p:blipFill>
          <a:blip r:embed="rId1"/>
          <a:srcRect l="0" t="0" r="3596" b="0"/>
          <a:stretch/>
        </p:blipFill>
        <p:spPr>
          <a:xfrm>
            <a:off x="533520" y="1041480"/>
            <a:ext cx="8136720" cy="5485680"/>
          </a:xfrm>
          <a:prstGeom prst="rect">
            <a:avLst/>
          </a:prstGeom>
          <a:ln>
            <a:noFill/>
          </a:ln>
        </p:spPr>
      </p:pic>
      <p:pic>
        <p:nvPicPr>
          <p:cNvPr id="243" name="Picture 11" descr=""/>
          <p:cNvPicPr/>
          <p:nvPr/>
        </p:nvPicPr>
        <p:blipFill>
          <a:blip r:embed="rId2"/>
          <a:srcRect l="0" t="0" r="3596" b="0"/>
          <a:stretch/>
        </p:blipFill>
        <p:spPr>
          <a:xfrm>
            <a:off x="533520" y="1028880"/>
            <a:ext cx="8136720" cy="5485680"/>
          </a:xfrm>
          <a:prstGeom prst="rect">
            <a:avLst/>
          </a:prstGeom>
          <a:ln>
            <a:noFill/>
          </a:ln>
        </p:spPr>
      </p:pic>
      <p:sp>
        <p:nvSpPr>
          <p:cNvPr id="244" name="CustomShape 1"/>
          <p:cNvSpPr/>
          <p:nvPr/>
        </p:nvSpPr>
        <p:spPr>
          <a:xfrm>
            <a:off x="1270080" y="66600"/>
            <a:ext cx="7346160" cy="988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  <a:ea typeface="ＭＳ Ｐゴシック"/>
              </a:rPr>
              <a:t>Phases of LIGO</a:t>
            </a: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5756400" y="4410000"/>
            <a:ext cx="1856520" cy="700560"/>
          </a:xfrm>
          <a:prstGeom prst="rect">
            <a:avLst/>
          </a:prstGeom>
          <a:gradFill>
            <a:gsLst>
              <a:gs pos="0">
                <a:srgbClr val="006600">
                  <a:alpha val="11000"/>
                </a:srgbClr>
              </a:gs>
              <a:gs pos="100000">
                <a:srgbClr val="002f00">
                  <a:alpha val="30000"/>
                </a:srgbClr>
              </a:gs>
            </a:gsLst>
            <a:lin ang="5400000"/>
          </a:gradFill>
          <a:ln w="28440">
            <a:solidFill>
              <a:srgbClr val="00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Arial"/>
                <a:ea typeface="ＭＳ Ｐゴシック"/>
              </a:rPr>
              <a:t>Shot noise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46" name="CustomShape 3"/>
          <p:cNvSpPr/>
          <p:nvPr/>
        </p:nvSpPr>
        <p:spPr>
          <a:xfrm>
            <a:off x="1593720" y="2943720"/>
            <a:ext cx="1196280" cy="762120"/>
          </a:xfrm>
          <a:prstGeom prst="rect">
            <a:avLst/>
          </a:prstGeom>
          <a:gradFill>
            <a:gsLst>
              <a:gs pos="0">
                <a:srgbClr val="006600">
                  <a:alpha val="11000"/>
                </a:srgbClr>
              </a:gs>
              <a:gs pos="100000">
                <a:srgbClr val="002f00">
                  <a:alpha val="30000"/>
                </a:srgbClr>
              </a:gs>
            </a:gsLst>
            <a:lin ang="5400000"/>
          </a:gradFill>
          <a:ln w="28440">
            <a:solidFill>
              <a:srgbClr val="00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trike="noStrike">
                <a:solidFill>
                  <a:srgbClr val="000000"/>
                </a:solidFill>
                <a:latin typeface="Arial"/>
                <a:ea typeface="ＭＳ Ｐゴシック"/>
              </a:rPr>
              <a:t>Seismic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Arial"/>
                <a:ea typeface="ＭＳ Ｐゴシック"/>
              </a:rPr>
              <a:t>noise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47" name="CustomShape 4"/>
          <p:cNvSpPr/>
          <p:nvPr/>
        </p:nvSpPr>
        <p:spPr>
          <a:xfrm>
            <a:off x="3435480" y="3234240"/>
            <a:ext cx="1069200" cy="762120"/>
          </a:xfrm>
          <a:prstGeom prst="rect">
            <a:avLst/>
          </a:prstGeom>
          <a:gradFill>
            <a:gsLst>
              <a:gs pos="0">
                <a:srgbClr val="006600">
                  <a:alpha val="11000"/>
                </a:srgbClr>
              </a:gs>
              <a:gs pos="100000">
                <a:srgbClr val="002f00">
                  <a:alpha val="30000"/>
                </a:srgbClr>
              </a:gs>
            </a:gsLst>
            <a:lin ang="5400000"/>
          </a:gradFill>
          <a:ln w="28440">
            <a:solidFill>
              <a:srgbClr val="00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Arial"/>
                <a:ea typeface="ＭＳ Ｐゴシック"/>
              </a:rPr>
              <a:t>Thermal noise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248" name="" descr=""/>
          <p:cNvPicPr/>
          <p:nvPr/>
        </p:nvPicPr>
        <p:blipFill>
          <a:blip r:embed="rId3"/>
          <a:stretch/>
        </p:blipFill>
        <p:spPr>
          <a:xfrm>
            <a:off x="5816520" y="4699080"/>
            <a:ext cx="1638000" cy="30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nodeType="clickEffect" fill="hold">
                      <p:stCondLst>
                        <p:cond delay="indefinite"/>
                      </p:stCondLst>
                      <p:childTnLst>
                        <p:par>
                          <p:cTn id="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585000" y="1041480"/>
            <a:ext cx="8105040" cy="5492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50" name="Picture 9" descr=""/>
          <p:cNvPicPr/>
          <p:nvPr/>
        </p:nvPicPr>
        <p:blipFill>
          <a:blip r:embed="rId1"/>
          <a:srcRect l="2162" t="0" r="-2557" b="3164"/>
          <a:stretch/>
        </p:blipFill>
        <p:spPr>
          <a:xfrm>
            <a:off x="1212840" y="1085400"/>
            <a:ext cx="7063200" cy="5121000"/>
          </a:xfrm>
          <a:prstGeom prst="rect">
            <a:avLst/>
          </a:prstGeom>
          <a:ln>
            <a:noFill/>
          </a:ln>
        </p:spPr>
      </p:pic>
      <p:sp>
        <p:nvSpPr>
          <p:cNvPr id="251" name="CustomShape 2"/>
          <p:cNvSpPr/>
          <p:nvPr/>
        </p:nvSpPr>
        <p:spPr>
          <a:xfrm>
            <a:off x="1270080" y="66600"/>
            <a:ext cx="7346160" cy="1074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  <a:ea typeface="ＭＳ Ｐゴシック"/>
              </a:rPr>
              <a:t>Phases of LIGO</a:t>
            </a:r>
            <a:endParaRPr/>
          </a:p>
        </p:txBody>
      </p:sp>
      <p:sp>
        <p:nvSpPr>
          <p:cNvPr id="252" name="CustomShape 3"/>
          <p:cNvSpPr/>
          <p:nvPr/>
        </p:nvSpPr>
        <p:spPr>
          <a:xfrm rot="16200000">
            <a:off x="-977760" y="3584880"/>
            <a:ext cx="39387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DejaVu Sans"/>
              </a:rPr>
              <a:t>Strain noise spectral density [1/Hz </a:t>
            </a:r>
            <a:r>
              <a:rPr lang="en-US" strike="noStrike" baseline="30000">
                <a:solidFill>
                  <a:srgbClr val="000000"/>
                </a:solidFill>
                <a:latin typeface="Arial"/>
                <a:ea typeface="DejaVu Sans"/>
              </a:rPr>
              <a:t>1/2</a:t>
            </a:r>
            <a:r>
              <a:rPr lang="en-US" strike="noStrike">
                <a:solidFill>
                  <a:srgbClr val="000000"/>
                </a:solidFill>
                <a:latin typeface="Arial"/>
                <a:ea typeface="DejaVu Sans"/>
              </a:rPr>
              <a:t>]</a:t>
            </a:r>
            <a:endParaRPr/>
          </a:p>
        </p:txBody>
      </p:sp>
      <p:sp>
        <p:nvSpPr>
          <p:cNvPr id="253" name="CustomShape 4"/>
          <p:cNvSpPr/>
          <p:nvPr/>
        </p:nvSpPr>
        <p:spPr>
          <a:xfrm>
            <a:off x="3937680" y="6145200"/>
            <a:ext cx="1726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DejaVu Sans"/>
              </a:rPr>
              <a:t>Frequency [Hz]</a:t>
            </a:r>
            <a:endParaRPr/>
          </a:p>
        </p:txBody>
      </p:sp>
    </p:spTree>
  </p:cSld>
  <p:timing>
    <p:tnLst>
      <p:par>
        <p:cTn id="16" dur="indefinite" restart="never" nodeType="tmRoot">
          <p:childTnLst>
            <p:seq>
              <p:cTn id="1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"/>
          <p:cNvPicPr/>
          <p:nvPr/>
        </p:nvPicPr>
        <p:blipFill>
          <a:blip r:embed="rId1"/>
          <a:srcRect l="0" t="0" r="3596" b="0"/>
          <a:stretch/>
        </p:blipFill>
        <p:spPr>
          <a:xfrm>
            <a:off x="533520" y="1028880"/>
            <a:ext cx="8136000" cy="5485680"/>
          </a:xfrm>
          <a:prstGeom prst="rect">
            <a:avLst/>
          </a:prstGeom>
          <a:ln>
            <a:noFill/>
          </a:ln>
        </p:spPr>
      </p:pic>
      <p:sp>
        <p:nvSpPr>
          <p:cNvPr id="255" name="CustomShape 1"/>
          <p:cNvSpPr/>
          <p:nvPr/>
        </p:nvSpPr>
        <p:spPr>
          <a:xfrm>
            <a:off x="1270440" y="66600"/>
            <a:ext cx="7345080" cy="988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00"/>
                </a:solidFill>
                <a:latin typeface="Arial"/>
              </a:rPr>
              <a:t>Advanced LIGO</a:t>
            </a:r>
            <a:endParaRPr/>
          </a:p>
        </p:txBody>
      </p:sp>
      <p:sp>
        <p:nvSpPr>
          <p:cNvPr id="256" name="CustomShape 2"/>
          <p:cNvSpPr/>
          <p:nvPr/>
        </p:nvSpPr>
        <p:spPr>
          <a:xfrm>
            <a:off x="1612800" y="5041800"/>
            <a:ext cx="3026520" cy="700560"/>
          </a:xfrm>
          <a:prstGeom prst="rect">
            <a:avLst/>
          </a:prstGeom>
          <a:gradFill>
            <a:gsLst>
              <a:gs pos="0">
                <a:srgbClr val="006600">
                  <a:alpha val="30000"/>
                </a:srgbClr>
              </a:gs>
              <a:gs pos="100000">
                <a:srgbClr val="002f00">
                  <a:alpha val="11000"/>
                </a:srgbClr>
              </a:gs>
            </a:gsLst>
            <a:lin ang="5400000"/>
          </a:gradFill>
          <a:ln w="28440">
            <a:solidFill>
              <a:srgbClr val="00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n-US" strike="noStrike">
                <a:solidFill>
                  <a:srgbClr val="006600"/>
                </a:solidFill>
                <a:latin typeface="Arial"/>
                <a:ea typeface="DejaVu Sans"/>
              </a:rPr>
              <a:t>Radiation pressure noise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 strike="noStrike">
                <a:solidFill>
                  <a:srgbClr val="006600"/>
                </a:solidFill>
                <a:latin typeface="Arial"/>
                <a:ea typeface="DejaVu Sans"/>
              </a:rPr>
              <a:t>Stronger measurement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 strike="noStrike">
                <a:solidFill>
                  <a:srgbClr val="006600"/>
                </a:solidFill>
                <a:latin typeface="Wingdings"/>
                <a:ea typeface="DejaVu Sans"/>
              </a:rPr>
              <a:t></a:t>
            </a:r>
            <a:r>
              <a:rPr b="1" lang="en-US" sz="1400" strike="noStrike">
                <a:solidFill>
                  <a:srgbClr val="006600"/>
                </a:solidFill>
                <a:latin typeface="Arial"/>
                <a:ea typeface="DejaVu Sans"/>
              </a:rPr>
              <a:t> </a:t>
            </a:r>
            <a:r>
              <a:rPr b="1" lang="en-US" sz="1400" strike="noStrike">
                <a:solidFill>
                  <a:srgbClr val="006600"/>
                </a:solidFill>
                <a:latin typeface="Arial"/>
                <a:ea typeface="DejaVu Sans"/>
              </a:rPr>
              <a:t>larger backaction</a:t>
            </a:r>
            <a:endParaRPr/>
          </a:p>
        </p:txBody>
      </p:sp>
      <p:sp>
        <p:nvSpPr>
          <p:cNvPr id="257" name="CustomShape 3"/>
          <p:cNvSpPr/>
          <p:nvPr/>
        </p:nvSpPr>
        <p:spPr>
          <a:xfrm flipV="1">
            <a:off x="2166840" y="4172760"/>
            <a:ext cx="470880" cy="835920"/>
          </a:xfrm>
          <a:prstGeom prst="downArrow">
            <a:avLst>
              <a:gd name="adj1" fmla="val 35352"/>
              <a:gd name="adj2" fmla="val 54547"/>
            </a:avLst>
          </a:prstGeom>
          <a:solidFill>
            <a:srgbClr val="009900">
              <a:alpha val="20000"/>
            </a:srgbClr>
          </a:solidFill>
          <a:ln w="28440">
            <a:solidFill>
              <a:srgbClr val="0066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4"/>
          <p:cNvSpPr/>
          <p:nvPr/>
        </p:nvSpPr>
        <p:spPr>
          <a:xfrm>
            <a:off x="5292720" y="4879800"/>
            <a:ext cx="2540880" cy="700560"/>
          </a:xfrm>
          <a:prstGeom prst="rect">
            <a:avLst/>
          </a:prstGeom>
          <a:gradFill>
            <a:gsLst>
              <a:gs pos="0">
                <a:srgbClr val="006600">
                  <a:alpha val="11000"/>
                </a:srgbClr>
              </a:gs>
              <a:gs pos="100000">
                <a:srgbClr val="002f00">
                  <a:alpha val="30000"/>
                </a:srgbClr>
              </a:gs>
            </a:gsLst>
            <a:lin ang="5400000"/>
          </a:gradFill>
          <a:ln w="28440">
            <a:solidFill>
              <a:srgbClr val="00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n-US" strike="noStrike">
                <a:solidFill>
                  <a:srgbClr val="006600"/>
                </a:solidFill>
                <a:latin typeface="Arial"/>
                <a:ea typeface="DejaVu Sans"/>
              </a:rPr>
              <a:t>Shot noise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 strike="noStrike">
                <a:solidFill>
                  <a:srgbClr val="006600"/>
                </a:solidFill>
                <a:latin typeface="Arial"/>
                <a:ea typeface="DejaVu Sans"/>
              </a:rPr>
              <a:t>More laser power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 strike="noStrike">
                <a:solidFill>
                  <a:srgbClr val="006600"/>
                </a:solidFill>
                <a:latin typeface="Wingdings"/>
                <a:ea typeface="DejaVu Sans"/>
              </a:rPr>
              <a:t></a:t>
            </a:r>
            <a:r>
              <a:rPr b="1" lang="en-US" sz="1400" strike="noStrike">
                <a:solidFill>
                  <a:srgbClr val="006600"/>
                </a:solidFill>
                <a:latin typeface="Arial"/>
                <a:ea typeface="DejaVu Sans"/>
              </a:rPr>
              <a:t> </a:t>
            </a:r>
            <a:r>
              <a:rPr b="1" lang="en-US" sz="1400" strike="noStrike">
                <a:solidFill>
                  <a:srgbClr val="006600"/>
                </a:solidFill>
                <a:latin typeface="Arial"/>
                <a:ea typeface="DejaVu Sans"/>
              </a:rPr>
              <a:t>stronger measurement</a:t>
            </a:r>
            <a:endParaRPr/>
          </a:p>
        </p:txBody>
      </p:sp>
      <p:sp>
        <p:nvSpPr>
          <p:cNvPr id="259" name="CustomShape 5"/>
          <p:cNvSpPr/>
          <p:nvPr/>
        </p:nvSpPr>
        <p:spPr>
          <a:xfrm>
            <a:off x="7216920" y="4037040"/>
            <a:ext cx="470880" cy="835920"/>
          </a:xfrm>
          <a:prstGeom prst="downArrow">
            <a:avLst>
              <a:gd name="adj1" fmla="val 35352"/>
              <a:gd name="adj2" fmla="val 54547"/>
            </a:avLst>
          </a:prstGeom>
          <a:solidFill>
            <a:srgbClr val="009900">
              <a:alpha val="20000"/>
            </a:srgbClr>
          </a:solidFill>
          <a:ln w="28440">
            <a:solidFill>
              <a:srgbClr val="0066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Line 6"/>
          <p:cNvSpPr/>
          <p:nvPr/>
        </p:nvSpPr>
        <p:spPr>
          <a:xfrm>
            <a:off x="1612800" y="4851360"/>
            <a:ext cx="3073320" cy="1028520"/>
          </a:xfrm>
          <a:prstGeom prst="line">
            <a:avLst/>
          </a:prstGeom>
          <a:ln cap="rnd" w="28440">
            <a:solidFill>
              <a:schemeClr val="tx1"/>
            </a:solidFill>
            <a:custDash>
              <a:ds d="400000" sp="300000"/>
            </a:custDash>
            <a:round/>
          </a:ln>
        </p:spPr>
      </p:sp>
    </p:spTree>
  </p:cSld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685800" y="1830240"/>
            <a:ext cx="7771680" cy="1939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en-US" sz="4000" strike="noStrike">
                <a:solidFill>
                  <a:srgbClr val="ccffff"/>
                </a:solidFill>
                <a:latin typeface="Arial"/>
              </a:rPr>
              <a:t>Origin of the Quantum Noise</a:t>
            </a:r>
            <a:endParaRPr/>
          </a:p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ccffff"/>
                </a:solidFill>
                <a:latin typeface="Arial"/>
              </a:rPr>
              <a:t>Vacuum fluctuations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 rot="2748600">
            <a:off x="4489560" y="2826720"/>
            <a:ext cx="223200" cy="1356480"/>
          </a:xfrm>
          <a:prstGeom prst="rect">
            <a:avLst/>
          </a:prstGeom>
          <a:gradFill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18852000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2"/>
          <p:cNvSpPr/>
          <p:nvPr/>
        </p:nvSpPr>
        <p:spPr>
          <a:xfrm>
            <a:off x="1200240" y="115200"/>
            <a:ext cx="7381080" cy="897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ffff00"/>
                </a:solidFill>
                <a:latin typeface="Arial"/>
              </a:rPr>
              <a:t>Quantum Noise in an Interferometer</a:t>
            </a:r>
            <a:endParaRPr/>
          </a:p>
        </p:txBody>
      </p:sp>
      <p:sp>
        <p:nvSpPr>
          <p:cNvPr id="264" name="Line 3"/>
          <p:cNvSpPr/>
          <p:nvPr/>
        </p:nvSpPr>
        <p:spPr>
          <a:xfrm>
            <a:off x="2658960" y="3463920"/>
            <a:ext cx="4228920" cy="0"/>
          </a:xfrm>
          <a:prstGeom prst="line">
            <a:avLst/>
          </a:prstGeom>
          <a:ln w="5724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65" name="Line 4"/>
          <p:cNvSpPr/>
          <p:nvPr/>
        </p:nvSpPr>
        <p:spPr>
          <a:xfrm flipV="1">
            <a:off x="4678200" y="1388880"/>
            <a:ext cx="0" cy="2075040"/>
          </a:xfrm>
          <a:prstGeom prst="line">
            <a:avLst/>
          </a:prstGeom>
          <a:ln w="5724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66" name="Line 5"/>
          <p:cNvSpPr/>
          <p:nvPr/>
        </p:nvSpPr>
        <p:spPr>
          <a:xfrm flipH="1">
            <a:off x="4682880" y="3463920"/>
            <a:ext cx="17640" cy="1236600"/>
          </a:xfrm>
          <a:prstGeom prst="line">
            <a:avLst/>
          </a:prstGeom>
          <a:ln w="1260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67" name="Line 6"/>
          <p:cNvSpPr/>
          <p:nvPr/>
        </p:nvSpPr>
        <p:spPr>
          <a:xfrm>
            <a:off x="2917800" y="3922560"/>
            <a:ext cx="0" cy="1174680"/>
          </a:xfrm>
          <a:prstGeom prst="line">
            <a:avLst/>
          </a:prstGeom>
          <a:ln w="28440">
            <a:solidFill>
              <a:srgbClr val="ccffcc"/>
            </a:solidFill>
            <a:round/>
            <a:headEnd len="lg" type="triangle" w="lg"/>
          </a:ln>
        </p:spPr>
      </p:sp>
      <p:sp>
        <p:nvSpPr>
          <p:cNvPr id="268" name="Line 7"/>
          <p:cNvSpPr/>
          <p:nvPr/>
        </p:nvSpPr>
        <p:spPr>
          <a:xfrm>
            <a:off x="2195280" y="4500360"/>
            <a:ext cx="1436760" cy="0"/>
          </a:xfrm>
          <a:prstGeom prst="line">
            <a:avLst/>
          </a:prstGeom>
          <a:ln w="28440">
            <a:solidFill>
              <a:srgbClr val="ccffcc"/>
            </a:solidFill>
            <a:round/>
            <a:tailEnd len="lg" type="triangle" w="lg"/>
          </a:ln>
        </p:spPr>
      </p:sp>
      <p:sp>
        <p:nvSpPr>
          <p:cNvPr id="269" name="CustomShape 8"/>
          <p:cNvSpPr/>
          <p:nvPr/>
        </p:nvSpPr>
        <p:spPr>
          <a:xfrm>
            <a:off x="3318120" y="4570560"/>
            <a:ext cx="432360" cy="435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ccffcc"/>
                </a:solidFill>
                <a:latin typeface="Arial"/>
                <a:ea typeface="Arial"/>
              </a:rPr>
              <a:t>X</a:t>
            </a:r>
            <a:r>
              <a:rPr lang="en-US" sz="2000" strike="noStrike" baseline="-25000">
                <a:solidFill>
                  <a:srgbClr val="ccffcc"/>
                </a:solidFill>
                <a:latin typeface="Arial"/>
                <a:ea typeface="Arial"/>
              </a:rPr>
              <a:t>1</a:t>
            </a:r>
            <a:endParaRPr/>
          </a:p>
        </p:txBody>
      </p:sp>
      <p:sp>
        <p:nvSpPr>
          <p:cNvPr id="270" name="CustomShape 9"/>
          <p:cNvSpPr/>
          <p:nvPr/>
        </p:nvSpPr>
        <p:spPr>
          <a:xfrm>
            <a:off x="2441160" y="3848040"/>
            <a:ext cx="424440" cy="435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ccffcc"/>
                </a:solidFill>
                <a:latin typeface="Arial"/>
                <a:ea typeface="Arial"/>
              </a:rPr>
              <a:t>X</a:t>
            </a:r>
            <a:r>
              <a:rPr lang="en-US" sz="2000" strike="noStrike" baseline="-25000">
                <a:solidFill>
                  <a:srgbClr val="ccffcc"/>
                </a:solidFill>
                <a:latin typeface="Symbol"/>
                <a:ea typeface="Arial"/>
              </a:rPr>
              <a:t>2</a:t>
            </a:r>
            <a:endParaRPr/>
          </a:p>
        </p:txBody>
      </p:sp>
      <p:sp>
        <p:nvSpPr>
          <p:cNvPr id="271" name="CustomShape 10"/>
          <p:cNvSpPr/>
          <p:nvPr/>
        </p:nvSpPr>
        <p:spPr>
          <a:xfrm rot="16200000">
            <a:off x="2712960" y="4272480"/>
            <a:ext cx="407160" cy="434160"/>
          </a:xfrm>
          <a:prstGeom prst="ellipse">
            <a:avLst/>
          </a:prstGeom>
          <a:gradFill>
            <a:gsLst>
              <a:gs pos="0">
                <a:srgbClr val="008000"/>
              </a:gs>
              <a:gs pos="100000">
                <a:srgbClr val="003b00"/>
              </a:gs>
            </a:gsLst>
            <a:lin ang="0"/>
          </a:gradFill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Line 11"/>
          <p:cNvSpPr/>
          <p:nvPr/>
        </p:nvSpPr>
        <p:spPr>
          <a:xfrm flipH="1">
            <a:off x="3828960" y="4449600"/>
            <a:ext cx="635040" cy="0"/>
          </a:xfrm>
          <a:prstGeom prst="line">
            <a:avLst/>
          </a:prstGeom>
          <a:ln w="38160">
            <a:solidFill>
              <a:srgbClr val="99ff33"/>
            </a:solidFill>
            <a:round/>
            <a:headEnd len="med" type="triangle" w="med"/>
          </a:ln>
        </p:spPr>
      </p:sp>
      <p:sp>
        <p:nvSpPr>
          <p:cNvPr id="273" name="Line 12"/>
          <p:cNvSpPr/>
          <p:nvPr/>
        </p:nvSpPr>
        <p:spPr>
          <a:xfrm flipV="1">
            <a:off x="4468680" y="1417320"/>
            <a:ext cx="15840" cy="3044880"/>
          </a:xfrm>
          <a:prstGeom prst="line">
            <a:avLst/>
          </a:prstGeom>
          <a:ln w="38160">
            <a:solidFill>
              <a:srgbClr val="99ff33"/>
            </a:solidFill>
            <a:round/>
            <a:tailEnd len="med" type="triangle" w="med"/>
          </a:ln>
        </p:spPr>
      </p:sp>
      <p:sp>
        <p:nvSpPr>
          <p:cNvPr id="274" name="Line 13"/>
          <p:cNvSpPr/>
          <p:nvPr/>
        </p:nvSpPr>
        <p:spPr>
          <a:xfrm>
            <a:off x="4466880" y="3619440"/>
            <a:ext cx="2395800" cy="0"/>
          </a:xfrm>
          <a:prstGeom prst="line">
            <a:avLst/>
          </a:prstGeom>
          <a:ln w="38160">
            <a:solidFill>
              <a:srgbClr val="99ff33"/>
            </a:solidFill>
            <a:round/>
            <a:tailEnd len="med" type="triangle" w="med"/>
          </a:ln>
        </p:spPr>
      </p:sp>
      <p:sp>
        <p:nvSpPr>
          <p:cNvPr id="275" name="Line 14"/>
          <p:cNvSpPr/>
          <p:nvPr/>
        </p:nvSpPr>
        <p:spPr>
          <a:xfrm>
            <a:off x="4562280" y="3581280"/>
            <a:ext cx="0" cy="1120680"/>
          </a:xfrm>
          <a:prstGeom prst="line">
            <a:avLst/>
          </a:prstGeom>
          <a:ln w="19080">
            <a:solidFill>
              <a:srgbClr val="99ff33"/>
            </a:solidFill>
            <a:round/>
            <a:tailEnd len="med" type="triangle" w="med"/>
          </a:ln>
        </p:spPr>
      </p:sp>
      <p:sp>
        <p:nvSpPr>
          <p:cNvPr id="276" name="Line 15"/>
          <p:cNvSpPr/>
          <p:nvPr/>
        </p:nvSpPr>
        <p:spPr>
          <a:xfrm>
            <a:off x="4686120" y="4835520"/>
            <a:ext cx="0" cy="1484280"/>
          </a:xfrm>
          <a:prstGeom prst="line">
            <a:avLst/>
          </a:prstGeom>
          <a:ln w="28440">
            <a:solidFill>
              <a:srgbClr val="ccffcc"/>
            </a:solidFill>
            <a:round/>
            <a:headEnd len="lg" type="triangle" w="lg"/>
          </a:ln>
        </p:spPr>
      </p:sp>
      <p:sp>
        <p:nvSpPr>
          <p:cNvPr id="277" name="Line 16"/>
          <p:cNvSpPr/>
          <p:nvPr/>
        </p:nvSpPr>
        <p:spPr>
          <a:xfrm>
            <a:off x="4273200" y="5738760"/>
            <a:ext cx="1436760" cy="0"/>
          </a:xfrm>
          <a:prstGeom prst="line">
            <a:avLst/>
          </a:prstGeom>
          <a:ln w="28440">
            <a:solidFill>
              <a:srgbClr val="ccffcc"/>
            </a:solidFill>
            <a:round/>
            <a:tailEnd len="lg" type="triangle" w="lg"/>
          </a:ln>
        </p:spPr>
      </p:sp>
      <p:sp>
        <p:nvSpPr>
          <p:cNvPr id="278" name="CustomShape 17"/>
          <p:cNvSpPr/>
          <p:nvPr/>
        </p:nvSpPr>
        <p:spPr>
          <a:xfrm>
            <a:off x="5086440" y="5792760"/>
            <a:ext cx="432360" cy="435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ccffcc"/>
                </a:solidFill>
                <a:latin typeface="Arial"/>
                <a:ea typeface="Arial"/>
              </a:rPr>
              <a:t>X</a:t>
            </a:r>
            <a:r>
              <a:rPr lang="en-US" sz="2000" strike="noStrike" baseline="-25000">
                <a:solidFill>
                  <a:srgbClr val="ccffcc"/>
                </a:solidFill>
                <a:latin typeface="Arial"/>
                <a:ea typeface="Arial"/>
              </a:rPr>
              <a:t>1</a:t>
            </a:r>
            <a:endParaRPr/>
          </a:p>
        </p:txBody>
      </p:sp>
      <p:sp>
        <p:nvSpPr>
          <p:cNvPr id="279" name="CustomShape 18"/>
          <p:cNvSpPr/>
          <p:nvPr/>
        </p:nvSpPr>
        <p:spPr>
          <a:xfrm>
            <a:off x="4257000" y="4768920"/>
            <a:ext cx="424440" cy="435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ccffcc"/>
                </a:solidFill>
                <a:latin typeface="Arial"/>
                <a:ea typeface="Arial"/>
              </a:rPr>
              <a:t>X</a:t>
            </a:r>
            <a:r>
              <a:rPr lang="en-US" sz="2000" strike="noStrike" baseline="-25000">
                <a:solidFill>
                  <a:srgbClr val="ccffcc"/>
                </a:solidFill>
                <a:latin typeface="Symbol"/>
                <a:ea typeface="Arial"/>
              </a:rPr>
              <a:t>2</a:t>
            </a:r>
            <a:endParaRPr/>
          </a:p>
        </p:txBody>
      </p:sp>
      <p:sp>
        <p:nvSpPr>
          <p:cNvPr id="280" name="CustomShape 19"/>
          <p:cNvSpPr/>
          <p:nvPr/>
        </p:nvSpPr>
        <p:spPr>
          <a:xfrm rot="16200000">
            <a:off x="4479840" y="5122080"/>
            <a:ext cx="407160" cy="434160"/>
          </a:xfrm>
          <a:prstGeom prst="ellipse">
            <a:avLst/>
          </a:prstGeom>
          <a:gradFill>
            <a:gsLst>
              <a:gs pos="0">
                <a:srgbClr val="008000"/>
              </a:gs>
              <a:gs pos="100000">
                <a:srgbClr val="003b00"/>
              </a:gs>
            </a:gsLst>
            <a:lin ang="0"/>
          </a:gradFill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Line 20"/>
          <p:cNvSpPr/>
          <p:nvPr/>
        </p:nvSpPr>
        <p:spPr>
          <a:xfrm flipV="1">
            <a:off x="4686120" y="5290920"/>
            <a:ext cx="0" cy="433440"/>
          </a:xfrm>
          <a:prstGeom prst="line">
            <a:avLst/>
          </a:prstGeom>
          <a:ln w="38160">
            <a:solidFill>
              <a:srgbClr val="ffff00"/>
            </a:solidFill>
            <a:round/>
            <a:tailEnd len="med" type="triangle" w="med"/>
          </a:ln>
        </p:spPr>
      </p:sp>
      <p:sp>
        <p:nvSpPr>
          <p:cNvPr id="282" name="CustomShape 21"/>
          <p:cNvSpPr/>
          <p:nvPr/>
        </p:nvSpPr>
        <p:spPr>
          <a:xfrm>
            <a:off x="1800360" y="3197160"/>
            <a:ext cx="1131120" cy="52632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rgbClr val="5e7676"/>
              </a:gs>
            </a:gsLst>
            <a:lin ang="0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DejaVu Sans"/>
              </a:rPr>
              <a:t>Laser</a:t>
            </a:r>
            <a:endParaRPr/>
          </a:p>
        </p:txBody>
      </p:sp>
      <p:sp>
        <p:nvSpPr>
          <p:cNvPr id="283" name="CustomShape 22"/>
          <p:cNvSpPr/>
          <p:nvPr/>
        </p:nvSpPr>
        <p:spPr>
          <a:xfrm>
            <a:off x="2048040" y="3782880"/>
            <a:ext cx="1778760" cy="1515240"/>
          </a:xfrm>
          <a:prstGeom prst="rect">
            <a:avLst/>
          </a:prstGeom>
          <a:solidFill>
            <a:srgbClr val="0000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Line 23"/>
          <p:cNvSpPr/>
          <p:nvPr/>
        </p:nvSpPr>
        <p:spPr>
          <a:xfrm>
            <a:off x="2928600" y="3925800"/>
            <a:ext cx="0" cy="1174680"/>
          </a:xfrm>
          <a:prstGeom prst="line">
            <a:avLst/>
          </a:prstGeom>
          <a:ln w="28440">
            <a:solidFill>
              <a:srgbClr val="ccecff"/>
            </a:solidFill>
            <a:round/>
            <a:headEnd len="lg" type="triangle" w="lg"/>
          </a:ln>
        </p:spPr>
      </p:sp>
      <p:sp>
        <p:nvSpPr>
          <p:cNvPr id="285" name="Line 24"/>
          <p:cNvSpPr/>
          <p:nvPr/>
        </p:nvSpPr>
        <p:spPr>
          <a:xfrm>
            <a:off x="2206440" y="4503600"/>
            <a:ext cx="1436760" cy="0"/>
          </a:xfrm>
          <a:prstGeom prst="line">
            <a:avLst/>
          </a:prstGeom>
          <a:ln w="28440">
            <a:solidFill>
              <a:srgbClr val="ccecff"/>
            </a:solidFill>
            <a:round/>
            <a:tailEnd len="lg" type="triangle" w="lg"/>
          </a:ln>
        </p:spPr>
      </p:sp>
      <p:sp>
        <p:nvSpPr>
          <p:cNvPr id="286" name="CustomShape 25"/>
          <p:cNvSpPr/>
          <p:nvPr/>
        </p:nvSpPr>
        <p:spPr>
          <a:xfrm>
            <a:off x="3329280" y="4573440"/>
            <a:ext cx="432360" cy="435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ccffff"/>
                </a:solidFill>
                <a:latin typeface="Arial"/>
                <a:ea typeface="Arial"/>
              </a:rPr>
              <a:t>X</a:t>
            </a:r>
            <a:r>
              <a:rPr lang="en-US" sz="2000" strike="noStrike" baseline="-25000">
                <a:solidFill>
                  <a:srgbClr val="ccffff"/>
                </a:solidFill>
                <a:latin typeface="Arial"/>
                <a:ea typeface="Arial"/>
              </a:rPr>
              <a:t>1</a:t>
            </a:r>
            <a:endParaRPr/>
          </a:p>
        </p:txBody>
      </p:sp>
      <p:sp>
        <p:nvSpPr>
          <p:cNvPr id="287" name="CustomShape 26"/>
          <p:cNvSpPr/>
          <p:nvPr/>
        </p:nvSpPr>
        <p:spPr>
          <a:xfrm>
            <a:off x="2451960" y="3851280"/>
            <a:ext cx="424440" cy="435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ccffff"/>
                </a:solidFill>
                <a:latin typeface="Arial"/>
                <a:ea typeface="Arial"/>
              </a:rPr>
              <a:t>X</a:t>
            </a:r>
            <a:r>
              <a:rPr lang="en-US" sz="2000" strike="noStrike" baseline="-25000">
                <a:solidFill>
                  <a:srgbClr val="ccffff"/>
                </a:solidFill>
                <a:latin typeface="Symbol"/>
                <a:ea typeface="Arial"/>
              </a:rPr>
              <a:t>2</a:t>
            </a:r>
            <a:endParaRPr/>
          </a:p>
        </p:txBody>
      </p:sp>
      <p:sp>
        <p:nvSpPr>
          <p:cNvPr id="288" name="CustomShape 27"/>
          <p:cNvSpPr/>
          <p:nvPr/>
        </p:nvSpPr>
        <p:spPr>
          <a:xfrm rot="16200000">
            <a:off x="2825640" y="4107600"/>
            <a:ext cx="204120" cy="794520"/>
          </a:xfrm>
          <a:prstGeom prst="ellipse">
            <a:avLst/>
          </a:prstGeom>
          <a:gradFill>
            <a:gsLst>
              <a:gs pos="0">
                <a:srgbClr val="008000"/>
              </a:gs>
              <a:gs pos="100000">
                <a:srgbClr val="003b00"/>
              </a:gs>
            </a:gsLst>
            <a:lin ang="0"/>
          </a:gradFill>
          <a:ln w="2844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28"/>
          <p:cNvSpPr/>
          <p:nvPr/>
        </p:nvSpPr>
        <p:spPr>
          <a:xfrm>
            <a:off x="6899400" y="3019320"/>
            <a:ext cx="243720" cy="89784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rgbClr val="5e7676"/>
              </a:gs>
            </a:gsLst>
            <a:lin ang="0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29"/>
          <p:cNvSpPr/>
          <p:nvPr/>
        </p:nvSpPr>
        <p:spPr>
          <a:xfrm rot="16200000">
            <a:off x="4543200" y="803880"/>
            <a:ext cx="243720" cy="897840"/>
          </a:xfrm>
          <a:prstGeom prst="rect">
            <a:avLst/>
          </a:prstGeom>
          <a:gradFill>
            <a:gsLst>
              <a:gs pos="0">
                <a:srgbClr val="ccffff"/>
              </a:gs>
              <a:gs pos="100000">
                <a:srgbClr val="5e7676"/>
              </a:gs>
            </a:gsLst>
            <a:lin ang="5400000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30"/>
          <p:cNvSpPr/>
          <p:nvPr/>
        </p:nvSpPr>
        <p:spPr>
          <a:xfrm>
            <a:off x="3941640" y="4714920"/>
            <a:ext cx="1921680" cy="1689840"/>
          </a:xfrm>
          <a:prstGeom prst="rect">
            <a:avLst/>
          </a:prstGeom>
          <a:solidFill>
            <a:srgbClr val="0000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Line 31"/>
          <p:cNvSpPr/>
          <p:nvPr/>
        </p:nvSpPr>
        <p:spPr>
          <a:xfrm>
            <a:off x="4692600" y="4833720"/>
            <a:ext cx="0" cy="1484280"/>
          </a:xfrm>
          <a:prstGeom prst="line">
            <a:avLst/>
          </a:prstGeom>
          <a:ln w="28440">
            <a:solidFill>
              <a:srgbClr val="ccecff"/>
            </a:solidFill>
            <a:round/>
            <a:headEnd len="lg" type="triangle" w="lg"/>
          </a:ln>
        </p:spPr>
      </p:sp>
      <p:sp>
        <p:nvSpPr>
          <p:cNvPr id="293" name="Line 32"/>
          <p:cNvSpPr/>
          <p:nvPr/>
        </p:nvSpPr>
        <p:spPr>
          <a:xfrm>
            <a:off x="4279680" y="5736960"/>
            <a:ext cx="1436760" cy="0"/>
          </a:xfrm>
          <a:prstGeom prst="line">
            <a:avLst/>
          </a:prstGeom>
          <a:ln w="28440">
            <a:solidFill>
              <a:srgbClr val="ccecff"/>
            </a:solidFill>
            <a:round/>
            <a:tailEnd len="lg" type="triangle" w="lg"/>
          </a:ln>
        </p:spPr>
      </p:sp>
      <p:sp>
        <p:nvSpPr>
          <p:cNvPr id="294" name="CustomShape 33"/>
          <p:cNvSpPr/>
          <p:nvPr/>
        </p:nvSpPr>
        <p:spPr>
          <a:xfrm>
            <a:off x="5092920" y="5791320"/>
            <a:ext cx="432360" cy="435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ccffff"/>
                </a:solidFill>
                <a:latin typeface="Arial"/>
                <a:ea typeface="Arial"/>
              </a:rPr>
              <a:t>X</a:t>
            </a:r>
            <a:r>
              <a:rPr lang="en-US" sz="2000" strike="noStrike" baseline="-25000">
                <a:solidFill>
                  <a:srgbClr val="ccffff"/>
                </a:solidFill>
                <a:latin typeface="Arial"/>
                <a:ea typeface="Arial"/>
              </a:rPr>
              <a:t>1</a:t>
            </a:r>
            <a:endParaRPr/>
          </a:p>
        </p:txBody>
      </p:sp>
      <p:sp>
        <p:nvSpPr>
          <p:cNvPr id="295" name="CustomShape 34"/>
          <p:cNvSpPr/>
          <p:nvPr/>
        </p:nvSpPr>
        <p:spPr>
          <a:xfrm>
            <a:off x="4263480" y="4767120"/>
            <a:ext cx="424440" cy="435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ccffff"/>
                </a:solidFill>
                <a:latin typeface="Arial"/>
                <a:ea typeface="Arial"/>
              </a:rPr>
              <a:t>X</a:t>
            </a:r>
            <a:r>
              <a:rPr lang="en-US" sz="2000" strike="noStrike" baseline="-25000">
                <a:solidFill>
                  <a:srgbClr val="ccffff"/>
                </a:solidFill>
                <a:latin typeface="Symbol"/>
                <a:ea typeface="Arial"/>
              </a:rPr>
              <a:t>2</a:t>
            </a:r>
            <a:endParaRPr/>
          </a:p>
        </p:txBody>
      </p:sp>
      <p:sp>
        <p:nvSpPr>
          <p:cNvPr id="296" name="CustomShape 35"/>
          <p:cNvSpPr/>
          <p:nvPr/>
        </p:nvSpPr>
        <p:spPr>
          <a:xfrm rot="16200000">
            <a:off x="4595400" y="4958280"/>
            <a:ext cx="188280" cy="821520"/>
          </a:xfrm>
          <a:prstGeom prst="ellipse">
            <a:avLst/>
          </a:prstGeom>
          <a:gradFill>
            <a:gsLst>
              <a:gs pos="0">
                <a:srgbClr val="008000"/>
              </a:gs>
              <a:gs pos="100000">
                <a:srgbClr val="003b00"/>
              </a:gs>
            </a:gsLst>
            <a:lin ang="0"/>
          </a:gradFill>
          <a:ln w="2844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Line 36"/>
          <p:cNvSpPr/>
          <p:nvPr/>
        </p:nvSpPr>
        <p:spPr>
          <a:xfrm flipV="1">
            <a:off x="4692600" y="5289480"/>
            <a:ext cx="0" cy="433440"/>
          </a:xfrm>
          <a:prstGeom prst="line">
            <a:avLst/>
          </a:prstGeom>
          <a:ln w="38160">
            <a:solidFill>
              <a:srgbClr val="ffff00"/>
            </a:solidFill>
            <a:round/>
            <a:tailEnd len="med" type="triangle" w="med"/>
          </a:ln>
        </p:spPr>
      </p:sp>
      <p:sp>
        <p:nvSpPr>
          <p:cNvPr id="298" name="CustomShape 37"/>
          <p:cNvSpPr/>
          <p:nvPr/>
        </p:nvSpPr>
        <p:spPr>
          <a:xfrm>
            <a:off x="5454720" y="1247400"/>
            <a:ext cx="3405960" cy="1879200"/>
          </a:xfrm>
          <a:prstGeom prst="rect">
            <a:avLst/>
          </a:prstGeom>
          <a:solidFill>
            <a:srgbClr val="ccffff"/>
          </a:solidFill>
          <a:ln w="28440">
            <a:solidFill>
              <a:srgbClr val="00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n-US" sz="2000" strike="noStrike" u="sng">
                <a:solidFill>
                  <a:srgbClr val="000000"/>
                </a:solidFill>
                <a:latin typeface="Tahoma"/>
                <a:ea typeface="DejaVu Sans"/>
              </a:rPr>
              <a:t>Radiation pressure noise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Arial"/>
                <a:ea typeface="DejaVu Sans"/>
              </a:rPr>
              <a:t>Coherent intracavity field +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Arial"/>
                <a:ea typeface="DejaVu Sans"/>
              </a:rPr>
              <a:t>quantum fluctuations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Wingdings"/>
                <a:ea typeface="DejaVu Sans"/>
              </a:rPr>
              <a:t></a:t>
            </a:r>
            <a:r>
              <a:rPr b="1" lang="en-US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US" strike="noStrike">
                <a:solidFill>
                  <a:srgbClr val="000000"/>
                </a:solidFill>
                <a:latin typeface="Arial"/>
                <a:ea typeface="DejaVu Sans"/>
              </a:rPr>
              <a:t>fluctuating force </a:t>
            </a:r>
            <a:endParaRPr/>
          </a:p>
          <a:p>
            <a:pPr>
              <a:lnSpc>
                <a:spcPct val="110000"/>
              </a:lnSpc>
            </a:pPr>
            <a:r>
              <a:rPr b="1" lang="en-US" strike="noStrike">
                <a:solidFill>
                  <a:srgbClr val="000000"/>
                </a:solidFill>
                <a:latin typeface="Wingdings"/>
                <a:ea typeface="DejaVu Sans"/>
              </a:rPr>
              <a:t></a:t>
            </a:r>
            <a:r>
              <a:rPr b="1" lang="en-US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US" strike="noStrike">
                <a:solidFill>
                  <a:srgbClr val="000000"/>
                </a:solidFill>
                <a:latin typeface="Arial"/>
                <a:ea typeface="DejaVu Sans"/>
              </a:rPr>
              <a:t>mirror displacement</a:t>
            </a:r>
            <a:endParaRPr/>
          </a:p>
        </p:txBody>
      </p:sp>
      <p:sp>
        <p:nvSpPr>
          <p:cNvPr id="299" name="CustomShape 38"/>
          <p:cNvSpPr/>
          <p:nvPr/>
        </p:nvSpPr>
        <p:spPr>
          <a:xfrm>
            <a:off x="382680" y="5288760"/>
            <a:ext cx="3405960" cy="1273320"/>
          </a:xfrm>
          <a:prstGeom prst="rect">
            <a:avLst/>
          </a:prstGeom>
          <a:solidFill>
            <a:srgbClr val="ccffff"/>
          </a:solidFill>
          <a:ln w="28440">
            <a:solidFill>
              <a:srgbClr val="00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n-US" sz="2000" strike="noStrike" u="sng">
                <a:solidFill>
                  <a:srgbClr val="000000"/>
                </a:solidFill>
                <a:latin typeface="Tahoma"/>
                <a:ea typeface="DejaVu Sans"/>
              </a:rPr>
              <a:t>Shot noise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Arial"/>
                <a:ea typeface="DejaVu Sans"/>
              </a:rPr>
              <a:t>Coherent signal field +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Arial"/>
                <a:ea typeface="DejaVu Sans"/>
              </a:rPr>
              <a:t>quantum fluctuations</a:t>
            </a:r>
            <a:endParaRPr/>
          </a:p>
          <a:p>
            <a:pPr>
              <a:lnSpc>
                <a:spcPct val="110000"/>
              </a:lnSpc>
            </a:pPr>
            <a:r>
              <a:rPr b="1" lang="en-US" strike="noStrike">
                <a:solidFill>
                  <a:srgbClr val="000000"/>
                </a:solidFill>
                <a:latin typeface="Wingdings"/>
                <a:ea typeface="DejaVu Sans"/>
              </a:rPr>
              <a:t></a:t>
            </a:r>
            <a:r>
              <a:rPr b="1" lang="en-US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US" strike="noStrike">
                <a:solidFill>
                  <a:srgbClr val="000000"/>
                </a:solidFill>
                <a:latin typeface="Arial"/>
                <a:ea typeface="DejaVu Sans"/>
              </a:rPr>
              <a:t>fluctuating phase 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" dur="2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" dur="2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2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