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9"/>
  </p:notesMasterIdLst>
  <p:sldIdLst>
    <p:sldId id="642" r:id="rId2"/>
    <p:sldId id="742" r:id="rId3"/>
    <p:sldId id="776" r:id="rId4"/>
    <p:sldId id="762" r:id="rId5"/>
    <p:sldId id="699" r:id="rId6"/>
    <p:sldId id="659" r:id="rId7"/>
    <p:sldId id="660" r:id="rId8"/>
    <p:sldId id="743" r:id="rId9"/>
    <p:sldId id="744" r:id="rId10"/>
    <p:sldId id="774" r:id="rId11"/>
    <p:sldId id="813" r:id="rId12"/>
    <p:sldId id="814" r:id="rId13"/>
    <p:sldId id="764" r:id="rId14"/>
    <p:sldId id="669" r:id="rId15"/>
    <p:sldId id="785" r:id="rId16"/>
    <p:sldId id="816" r:id="rId17"/>
    <p:sldId id="786" r:id="rId18"/>
    <p:sldId id="787" r:id="rId19"/>
    <p:sldId id="711" r:id="rId20"/>
    <p:sldId id="719" r:id="rId21"/>
    <p:sldId id="716" r:id="rId22"/>
    <p:sldId id="790" r:id="rId23"/>
    <p:sldId id="792" r:id="rId24"/>
    <p:sldId id="794" r:id="rId25"/>
    <p:sldId id="795" r:id="rId26"/>
    <p:sldId id="796" r:id="rId27"/>
    <p:sldId id="797" r:id="rId28"/>
    <p:sldId id="798" r:id="rId29"/>
    <p:sldId id="799" r:id="rId30"/>
    <p:sldId id="804" r:id="rId31"/>
    <p:sldId id="805" r:id="rId32"/>
    <p:sldId id="815" r:id="rId33"/>
    <p:sldId id="812" r:id="rId34"/>
    <p:sldId id="808" r:id="rId35"/>
    <p:sldId id="809" r:id="rId36"/>
    <p:sldId id="811" r:id="rId37"/>
    <p:sldId id="770" r:id="rId38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D6"/>
    <a:srgbClr val="C27500"/>
    <a:srgbClr val="00AC00"/>
    <a:srgbClr val="2ACC02"/>
    <a:srgbClr val="1CCC0C"/>
    <a:srgbClr val="00FF00"/>
    <a:srgbClr val="FFFF66"/>
    <a:srgbClr val="FF9900"/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17" autoAdjust="0"/>
    <p:restoredTop sz="89565" autoAdjust="0"/>
  </p:normalViewPr>
  <p:slideViewPr>
    <p:cSldViewPr>
      <p:cViewPr varScale="1">
        <p:scale>
          <a:sx n="77" d="100"/>
          <a:sy n="77" d="100"/>
        </p:scale>
        <p:origin x="-17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notesViewPr>
    <p:cSldViewPr>
      <p:cViewPr varScale="1">
        <p:scale>
          <a:sx n="56" d="100"/>
          <a:sy n="56" d="100"/>
        </p:scale>
        <p:origin x="-111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15E0E2E-D355-BF4C-9AFE-B36115A05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67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ED328-E341-144E-AB71-C885C48C7C06}" type="slidenum">
              <a:rPr lang="en-US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1</a:t>
            </a:fld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Modified Newtonian Dynamics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E0E2E-D355-BF4C-9AFE-B36115A05CF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2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6A214-CB93-074B-928B-BDFFA215C21C}" type="slidenum">
              <a:rPr lang="en-US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13</a:t>
            </a:fld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4986B7-9DA2-0F47-9E30-F1EBB5CBFE66}" type="slidenum">
              <a:rPr lang="en-US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14</a:t>
            </a:fld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489A0B-F5DB-614A-AD97-772783793BBA}" type="slidenum">
              <a:rPr lang="en-US"/>
              <a:pPr/>
              <a:t>16</a:t>
            </a:fld>
            <a:endParaRPr lang="en-US"/>
          </a:p>
        </p:txBody>
      </p:sp>
      <p:sp>
        <p:nvSpPr>
          <p:cNvPr id="6215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D2A6D3-96CA-D343-8EBE-72477DCED9D9}" type="slidenum">
              <a:rPr lang="en-US"/>
              <a:pPr/>
              <a:t>17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E0E2E-D355-BF4C-9AFE-B36115A05CF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14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BBN – Big Bang </a:t>
            </a:r>
            <a:r>
              <a:rPr lang="en-US" dirty="0" err="1" smtClean="0"/>
              <a:t>Nucleosynthesis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E0E2E-D355-BF4C-9AFE-B36115A05CF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99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Probabilities: K15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E0E2E-D355-BF4C-9AFE-B36115A05CF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01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CD5E02-52B5-C04A-A170-1DB9D867A3AD}" type="slidenum">
              <a:rPr lang="en-US"/>
              <a:pPr/>
              <a:t>3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F7E2F2-FAA8-4442-B3EF-9FA3E2375588}" type="slidenum">
              <a:rPr lang="en-US"/>
              <a:pPr/>
              <a:t>5</a:t>
            </a:fld>
            <a:endParaRPr lang="en-US"/>
          </a:p>
        </p:txBody>
      </p:sp>
      <p:sp>
        <p:nvSpPr>
          <p:cNvPr id="2969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A86290-94BF-3B4F-B11C-5B318104879C}" type="slidenum">
              <a:rPr lang="en-AU"/>
              <a:pPr>
                <a:defRPr/>
              </a:pPr>
              <a:t>6</a:t>
            </a:fld>
            <a:endParaRPr lang="en-AU"/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C8BEB1-5EDF-A146-8AFC-6409BDE271FF}" type="slidenum">
              <a:rPr lang="en-US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7</a:t>
            </a:fld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A375E-C3F2-CF40-BDED-BCD4D0D010E1}" type="slidenum">
              <a:rPr lang="en-US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8</a:t>
            </a:fld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3A6DF-675A-0644-889A-E327B61C4E6B}" type="slidenum">
              <a:rPr lang="en-US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9</a:t>
            </a:fld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Omega_SO</a:t>
            </a:r>
            <a:r>
              <a:rPr lang="en-US" dirty="0" smtClean="0"/>
              <a:t> from eclipse </a:t>
            </a:r>
            <a:r>
              <a:rPr lang="en-US" smtClean="0"/>
              <a:t>modelling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A269F-03A1-4D4D-AD0A-A401260EEA4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01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4EC7B-76A5-AB41-A4CB-BA8302438B7A}" type="slidenum">
              <a:rPr lang="en-US"/>
              <a:pPr/>
              <a:t>11</a:t>
            </a:fld>
            <a:endParaRPr lang="en-US"/>
          </a:p>
        </p:txBody>
      </p:sp>
      <p:sp>
        <p:nvSpPr>
          <p:cNvPr id="3706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06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672CD-63D8-B645-9810-FD9F48D5357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DFF7B-4AFD-D441-ADA2-178F9064A38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B34F2-6F9D-8140-AB53-D072CC4CAC1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725DA-5BD1-B645-B2B8-9708688098E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2616F-F1C4-EF47-8E53-9872C83EE9A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F6C4C-A8F6-F740-A2C5-43062DB6731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79B57-3413-5B4D-9661-D22DA794137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329EA-DC50-3B41-A8BF-5302C86866F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7A0CF-407E-9D45-A8CD-80C236FB901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B1266-8B87-3F41-8765-03A35917A51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3C528-C403-784D-AABC-178EFA5872B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100000">
              <a:srgbClr val="0099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86D326F-7CBF-144B-90D7-BB241EBF338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sp>
        <p:nvSpPr>
          <p:cNvPr id="2055" name="Rectangle 7"/>
          <p:cNvSpPr>
            <a:spLocks noChangeArrowheads="1"/>
          </p:cNvSpPr>
          <p:nvPr userDrawn="1"/>
        </p:nvSpPr>
        <p:spPr bwMode="auto">
          <a:xfrm>
            <a:off x="4479925" y="3200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6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Relationship Id="rId3" Type="http://schemas.openxmlformats.org/officeDocument/2006/relationships/image" Target="../media/image4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png"/><Relationship Id="rId5" Type="http://schemas.openxmlformats.org/officeDocument/2006/relationships/image" Target="../media/image47.jpg"/><Relationship Id="rId6" Type="http://schemas.openxmlformats.org/officeDocument/2006/relationships/image" Target="../media/image48.tiff"/><Relationship Id="rId7" Type="http://schemas.openxmlformats.org/officeDocument/2006/relationships/image" Target="../media/image49.JPG"/><Relationship Id="rId8" Type="http://schemas.openxmlformats.org/officeDocument/2006/relationships/image" Target="../media/image50.tiff"/><Relationship Id="rId9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tiff"/><Relationship Id="rId3" Type="http://schemas.openxmlformats.org/officeDocument/2006/relationships/image" Target="../media/image54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185664" y="355303"/>
            <a:ext cx="61226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AU" sz="5400" b="1" dirty="0" smtClean="0">
                <a:solidFill>
                  <a:srgbClr val="0000FF"/>
                </a:solidFill>
              </a:rPr>
              <a:t>Pulsars and Gravity</a:t>
            </a:r>
            <a:endParaRPr lang="en-AU" sz="5400" b="1" dirty="0">
              <a:solidFill>
                <a:srgbClr val="0000FF"/>
              </a:solidFill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667000" y="1412776"/>
            <a:ext cx="3429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sz="3200" b="1" dirty="0">
                <a:solidFill>
                  <a:srgbClr val="008000"/>
                </a:solidFill>
              </a:rPr>
              <a:t>R. N. Manchester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1859632" y="2060848"/>
            <a:ext cx="480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AU" sz="2000" dirty="0" smtClean="0"/>
              <a:t>CSIRO Astronomy and Space Science  </a:t>
            </a:r>
            <a:r>
              <a:rPr lang="en-AU" sz="2000" dirty="0"/>
              <a:t>Sydney Australia</a:t>
            </a: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3124200" y="2852936"/>
            <a:ext cx="2362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sz="3200" b="1" dirty="0">
                <a:solidFill>
                  <a:srgbClr val="0000FF"/>
                </a:solidFill>
              </a:rPr>
              <a:t>Summary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763464" y="3501008"/>
            <a:ext cx="561684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ts val="600"/>
              </a:spcBef>
              <a:buFontTx/>
              <a:buChar char="•"/>
            </a:pPr>
            <a:r>
              <a:rPr lang="en-AU" dirty="0"/>
              <a:t> </a:t>
            </a:r>
            <a:r>
              <a:rPr lang="en-AU" dirty="0" smtClean="0"/>
              <a:t>Brief review </a:t>
            </a:r>
            <a:r>
              <a:rPr lang="en-AU" dirty="0"/>
              <a:t>of pulsar </a:t>
            </a:r>
            <a:r>
              <a:rPr lang="en-AU" dirty="0" smtClean="0"/>
              <a:t>properties</a:t>
            </a:r>
            <a:endParaRPr lang="en-AU" dirty="0"/>
          </a:p>
          <a:p>
            <a:pPr eaLnBrk="0" hangingPunct="0">
              <a:spcBef>
                <a:spcPts val="600"/>
              </a:spcBef>
              <a:buFontTx/>
              <a:buChar char="•"/>
            </a:pPr>
            <a:r>
              <a:rPr lang="en-AU" dirty="0"/>
              <a:t> </a:t>
            </a:r>
            <a:r>
              <a:rPr lang="en-AU" dirty="0" smtClean="0"/>
              <a:t>Tests of gravitational theories </a:t>
            </a:r>
          </a:p>
          <a:p>
            <a:pPr eaLnBrk="0" hangingPunct="0">
              <a:spcBef>
                <a:spcPts val="600"/>
              </a:spcBef>
              <a:buFontTx/>
              <a:buChar char="•"/>
            </a:pPr>
            <a:r>
              <a:rPr lang="en-AU" dirty="0"/>
              <a:t> </a:t>
            </a:r>
            <a:r>
              <a:rPr lang="en-AU" dirty="0" smtClean="0"/>
              <a:t>Detection of GW with pulsar timing</a:t>
            </a:r>
            <a:endParaRPr lang="en-AU" dirty="0"/>
          </a:p>
          <a:p>
            <a:pPr eaLnBrk="0" hangingPunct="0">
              <a:spcBef>
                <a:spcPts val="600"/>
              </a:spcBef>
              <a:buFontTx/>
              <a:buChar char="•"/>
            </a:pPr>
            <a:r>
              <a:rPr lang="en-AU" dirty="0"/>
              <a:t> Pulsar Timing Array (PTA) </a:t>
            </a:r>
            <a:r>
              <a:rPr lang="en-AU" dirty="0" smtClean="0"/>
              <a:t>projects</a:t>
            </a:r>
            <a:endParaRPr lang="en-AU" dirty="0"/>
          </a:p>
          <a:p>
            <a:pPr eaLnBrk="0" hangingPunct="0">
              <a:spcBef>
                <a:spcPts val="600"/>
              </a:spcBef>
              <a:buFontTx/>
              <a:buChar char="•"/>
            </a:pPr>
            <a:r>
              <a:rPr lang="en-AU" dirty="0"/>
              <a:t> Current status and future prospects</a:t>
            </a:r>
          </a:p>
        </p:txBody>
      </p:sp>
      <p:pic>
        <p:nvPicPr>
          <p:cNvPr id="9" name="Picture 1" descr="CSIRO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8" y="5805488"/>
            <a:ext cx="8128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pta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129" y="6093296"/>
            <a:ext cx="1541359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0737_m1m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6336" r="26500" b="5939"/>
          <a:stretch/>
        </p:blipFill>
        <p:spPr>
          <a:xfrm>
            <a:off x="3642346" y="764704"/>
            <a:ext cx="5466158" cy="55284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29385" y="-15190"/>
            <a:ext cx="7315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 smtClean="0">
                <a:solidFill>
                  <a:srgbClr val="0000FF"/>
                </a:solidFill>
              </a:rPr>
              <a:t>Double Pulsar GR Test – Update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1532" y="6309320"/>
            <a:ext cx="2278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7801F"/>
                </a:solidFill>
              </a:rPr>
              <a:t>(Kramer et al. </a:t>
            </a:r>
            <a:r>
              <a:rPr lang="en-US" sz="2000" dirty="0" smtClean="0">
                <a:solidFill>
                  <a:srgbClr val="07801F"/>
                </a:solidFill>
              </a:rPr>
              <a:t>2016)</a:t>
            </a:r>
            <a:endParaRPr lang="en-US" sz="2000" dirty="0" smtClean="0">
              <a:solidFill>
                <a:srgbClr val="07801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96" y="3343051"/>
            <a:ext cx="352839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Six measured relativistic parameters!</a:t>
            </a:r>
          </a:p>
          <a:p>
            <a:pPr marL="180000" indent="-180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Five independent tests of  GR (using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)</a:t>
            </a:r>
          </a:p>
          <a:p>
            <a:pPr marL="180000" indent="-180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Best measurement of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b</a:t>
            </a:r>
            <a:endParaRPr lang="en-US" baseline="-25000" dirty="0" smtClean="0"/>
          </a:p>
          <a:p>
            <a:pPr marL="180000" indent="-180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Now limits deviations from GR to 0.02</a:t>
            </a:r>
            <a:r>
              <a:rPr lang="en-US" dirty="0" smtClean="0"/>
              <a:t>%</a:t>
            </a:r>
          </a:p>
          <a:p>
            <a:pPr marL="180000" indent="-180000">
              <a:spcAft>
                <a:spcPts val="600"/>
              </a:spcAft>
              <a:buFont typeface="Arial"/>
              <a:buChar char="•"/>
            </a:pPr>
            <a:endParaRPr lang="en-US" dirty="0" smtClean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1520" y="692696"/>
            <a:ext cx="3384376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solidFill>
                  <a:srgbClr val="FF0000"/>
                </a:solidFill>
              </a:rPr>
              <a:t>R: Mass ratio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solidFill>
                  <a:srgbClr val="FF3399"/>
                </a:solidFill>
                <a:latin typeface="Symbol" charset="2"/>
              </a:rPr>
              <a:t>w</a:t>
            </a:r>
            <a:r>
              <a:rPr lang="en-US" dirty="0">
                <a:solidFill>
                  <a:srgbClr val="FF3399"/>
                </a:solidFill>
              </a:rPr>
              <a:t>: </a:t>
            </a:r>
            <a:r>
              <a:rPr lang="en-US" dirty="0" err="1">
                <a:solidFill>
                  <a:srgbClr val="FF3399"/>
                </a:solidFill>
              </a:rPr>
              <a:t>periastron</a:t>
            </a:r>
            <a:r>
              <a:rPr lang="en-US" dirty="0">
                <a:solidFill>
                  <a:srgbClr val="FF3399"/>
                </a:solidFill>
              </a:rPr>
              <a:t> advance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solidFill>
                  <a:srgbClr val="0000FF"/>
                </a:solidFill>
                <a:latin typeface="Symbol" charset="2"/>
              </a:rPr>
              <a:t>g</a:t>
            </a:r>
            <a:r>
              <a:rPr lang="en-US" dirty="0">
                <a:solidFill>
                  <a:srgbClr val="0000FF"/>
                </a:solidFill>
              </a:rPr>
              <a:t>: gravitational redshift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solidFill>
                  <a:srgbClr val="00CC00"/>
                </a:solidFill>
              </a:rPr>
              <a:t>r &amp; s: Shapiro delay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US" dirty="0" err="1"/>
              <a:t>P</a:t>
            </a:r>
            <a:r>
              <a:rPr lang="en-US" baseline="-25000" dirty="0" err="1"/>
              <a:t>b</a:t>
            </a:r>
            <a:r>
              <a:rPr lang="en-US" dirty="0"/>
              <a:t>: orbit </a:t>
            </a:r>
            <a:r>
              <a:rPr lang="en-US" dirty="0" smtClean="0"/>
              <a:t>decay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solidFill>
                  <a:srgbClr val="216383"/>
                </a:solidFill>
                <a:latin typeface="Symbol" charset="2"/>
                <a:cs typeface="Symbol" charset="2"/>
              </a:rPr>
              <a:t>W</a:t>
            </a:r>
            <a:r>
              <a:rPr lang="en-US" baseline="-25000" dirty="0" smtClean="0">
                <a:solidFill>
                  <a:srgbClr val="216383"/>
                </a:solidFill>
              </a:rPr>
              <a:t>SO</a:t>
            </a:r>
            <a:r>
              <a:rPr lang="en-US" dirty="0" smtClean="0">
                <a:solidFill>
                  <a:srgbClr val="216383"/>
                </a:solidFill>
              </a:rPr>
              <a:t>: Spin-orbit coupling</a:t>
            </a:r>
            <a:endParaRPr lang="en-US" dirty="0">
              <a:solidFill>
                <a:srgbClr val="21638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850" y="724056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2FD6"/>
                </a:solidFill>
              </a:rPr>
              <a:t>.</a:t>
            </a:r>
            <a:endParaRPr lang="en-US" sz="3600" dirty="0">
              <a:solidFill>
                <a:srgbClr val="FF2FD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876" y="1973160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899322" y="4558605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3743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Text Box 1026"/>
          <p:cNvSpPr txBox="1">
            <a:spLocks noChangeArrowheads="1"/>
          </p:cNvSpPr>
          <p:nvPr/>
        </p:nvSpPr>
        <p:spPr bwMode="auto">
          <a:xfrm>
            <a:off x="395536" y="44624"/>
            <a:ext cx="81369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solidFill>
                  <a:srgbClr val="0000FF"/>
                </a:solidFill>
              </a:rPr>
              <a:t>Other tests of gravitational theories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54307" name="Text Box 1027"/>
          <p:cNvSpPr txBox="1">
            <a:spLocks noChangeArrowheads="1"/>
          </p:cNvSpPr>
          <p:nvPr/>
        </p:nvSpPr>
        <p:spPr bwMode="auto">
          <a:xfrm>
            <a:off x="432370" y="908720"/>
            <a:ext cx="8820150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8000"/>
                </a:solidFill>
              </a:rPr>
              <a:t>Tests of </a:t>
            </a:r>
            <a:r>
              <a:rPr lang="en-US" sz="3200" b="1" dirty="0" smtClean="0">
                <a:solidFill>
                  <a:srgbClr val="008000"/>
                </a:solidFill>
              </a:rPr>
              <a:t>Strong Equivalence Principle (SEP)</a:t>
            </a:r>
            <a:endParaRPr lang="en-US" b="1" dirty="0"/>
          </a:p>
          <a:p>
            <a:pPr lvl="1">
              <a:spcBef>
                <a:spcPct val="50000"/>
              </a:spcBef>
              <a:buFont typeface="Wingdings" charset="0"/>
              <a:buChar char="Ø"/>
            </a:pPr>
            <a:r>
              <a:rPr lang="en-US" dirty="0" smtClean="0"/>
              <a:t>Forced eccentricity of wide orbits in pulsar – white-dwarf systems due to acceleration in Galactic gravitational field </a:t>
            </a:r>
            <a:endParaRPr lang="en-US" baseline="-25000" dirty="0"/>
          </a:p>
          <a:p>
            <a:pPr lvl="1">
              <a:spcBef>
                <a:spcPct val="50000"/>
              </a:spcBef>
              <a:buFont typeface="Wingdings" charset="0"/>
              <a:buChar char="Ø"/>
            </a:pPr>
            <a:r>
              <a:rPr lang="en-US" dirty="0" smtClean="0"/>
              <a:t>Upper limit on acceleration of individual pulsars from measured Ps </a:t>
            </a:r>
            <a:endParaRPr lang="en-US" sz="2000" baseline="-25000" dirty="0" smtClean="0"/>
          </a:p>
          <a:p>
            <a:pPr marL="0" indent="0">
              <a:spcBef>
                <a:spcPct val="50000"/>
              </a:spcBef>
            </a:pPr>
            <a:r>
              <a:rPr lang="en-US" sz="3200" b="1" dirty="0" smtClean="0">
                <a:solidFill>
                  <a:srgbClr val="008000"/>
                </a:solidFill>
              </a:rPr>
              <a:t>Limits on dipolar gravitational radiation</a:t>
            </a:r>
            <a:endParaRPr lang="en-US" sz="3200" b="1" dirty="0">
              <a:solidFill>
                <a:srgbClr val="008000"/>
              </a:solidFill>
            </a:endParaRPr>
          </a:p>
          <a:p>
            <a:pPr lvl="1">
              <a:spcBef>
                <a:spcPct val="50000"/>
              </a:spcBef>
              <a:buFont typeface="Wingdings" charset="0"/>
              <a:buChar char="Ø"/>
            </a:pPr>
            <a:r>
              <a:rPr lang="en-US" dirty="0" smtClean="0"/>
              <a:t>Orbit decay of pulsar – white-dwarf systems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16216" y="5877272"/>
            <a:ext cx="1783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(Stairs 2003)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1075" y="2454312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4725144"/>
            <a:ext cx="831283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tests place limits on various combinations of the </a:t>
            </a:r>
            <a:r>
              <a:rPr lang="en-US" dirty="0" err="1" smtClean="0"/>
              <a:t>Parameterised</a:t>
            </a:r>
            <a:r>
              <a:rPr lang="en-US" dirty="0" smtClean="0"/>
              <a:t> Post-Newtonian (PPN) parameters that describe different gravitational theories.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-te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764704"/>
            <a:ext cx="5112568" cy="5236401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86038" y="-27384"/>
            <a:ext cx="8606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Constraints on Scalar-Tensor Theories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2994" y="5981218"/>
            <a:ext cx="2107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Freire</a:t>
            </a:r>
            <a:r>
              <a:rPr lang="en-US" sz="2000" dirty="0" smtClean="0">
                <a:solidFill>
                  <a:srgbClr val="008000"/>
                </a:solidFill>
              </a:rPr>
              <a:t> et al. 2012)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908720"/>
            <a:ext cx="3672408" cy="5570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Deviations from GR expressed in terms of matter-scalar coupling constants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baseline="-25000" dirty="0" smtClean="0"/>
              <a:t>0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0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For GR,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baseline="-25000" dirty="0" smtClean="0"/>
              <a:t>0</a:t>
            </a:r>
            <a:r>
              <a:rPr lang="en-US" dirty="0" smtClean="0"/>
              <a:t> =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0</a:t>
            </a:r>
            <a:r>
              <a:rPr lang="en-US" dirty="0" smtClean="0"/>
              <a:t> = 0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Wide asymmetric circular binaries give SEP limit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Solar-system tests: LLR and Cassini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Close asymmetric binaries (</a:t>
            </a:r>
            <a:r>
              <a:rPr lang="en-US" sz="2000" dirty="0" smtClean="0"/>
              <a:t>J1141-6545, J1738+0333</a:t>
            </a:r>
            <a:r>
              <a:rPr lang="en-US" dirty="0" smtClean="0"/>
              <a:t>) give strongest limits from absence of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b</a:t>
            </a:r>
            <a:r>
              <a:rPr lang="en-US" dirty="0" smtClean="0"/>
              <a:t> due to dipolar GW emission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35801" y="5716761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GR</a:t>
            </a:r>
            <a:endParaRPr lang="en-US" sz="1600" b="1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6084168" y="6060306"/>
            <a:ext cx="0" cy="24901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835696" y="5190182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3432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971600" y="44624"/>
            <a:ext cx="76816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 smtClean="0">
                <a:solidFill>
                  <a:srgbClr val="0000FF"/>
                </a:solidFill>
              </a:rPr>
              <a:t>Pulsar </a:t>
            </a:r>
            <a:r>
              <a:rPr lang="en-US" sz="4400" b="1" dirty="0">
                <a:solidFill>
                  <a:srgbClr val="0000FF"/>
                </a:solidFill>
              </a:rPr>
              <a:t>Timing </a:t>
            </a:r>
            <a:r>
              <a:rPr lang="en-US" sz="4400" b="1" dirty="0" smtClean="0">
                <a:solidFill>
                  <a:srgbClr val="0000FF"/>
                </a:solidFill>
              </a:rPr>
              <a:t>Arrays </a:t>
            </a:r>
            <a:r>
              <a:rPr lang="en-US" sz="4400" b="1" dirty="0">
                <a:solidFill>
                  <a:srgbClr val="0000FF"/>
                </a:solidFill>
              </a:rPr>
              <a:t>(</a:t>
            </a:r>
            <a:r>
              <a:rPr lang="en-US" sz="4400" b="1" dirty="0" smtClean="0">
                <a:solidFill>
                  <a:srgbClr val="0000FF"/>
                </a:solidFill>
              </a:rPr>
              <a:t>PTAs)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250825" y="1052513"/>
            <a:ext cx="849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66564" name="Rectangle 6"/>
          <p:cNvSpPr>
            <a:spLocks noChangeArrowheads="1"/>
          </p:cNvSpPr>
          <p:nvPr/>
        </p:nvSpPr>
        <p:spPr bwMode="auto">
          <a:xfrm>
            <a:off x="144016" y="836712"/>
            <a:ext cx="9036496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80000" indent="-180000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dirty="0" smtClean="0"/>
              <a:t>A </a:t>
            </a:r>
            <a:r>
              <a:rPr lang="en-US" dirty="0"/>
              <a:t>PTA consists of many pulsars widely distributed on the sky with frequent high-precision timing observations over a long data span</a:t>
            </a:r>
          </a:p>
          <a:p>
            <a:pPr marL="180000" indent="-180000" eaLnBrk="0" hangingPunct="0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dirty="0"/>
              <a:t>C</a:t>
            </a:r>
            <a:r>
              <a:rPr lang="en-US" dirty="0" smtClean="0"/>
              <a:t>an </a:t>
            </a:r>
            <a:r>
              <a:rPr lang="en-US" dirty="0"/>
              <a:t>in principle </a:t>
            </a:r>
            <a:r>
              <a:rPr lang="en-US" b="1" i="1" dirty="0" smtClean="0">
                <a:solidFill>
                  <a:srgbClr val="CC0000"/>
                </a:solidFill>
              </a:rPr>
              <a:t>detect</a:t>
            </a:r>
            <a:r>
              <a:rPr lang="en-US" dirty="0" smtClean="0"/>
              <a:t> </a:t>
            </a:r>
            <a:r>
              <a:rPr lang="en-US" dirty="0"/>
              <a:t>gravitational </a:t>
            </a:r>
            <a:r>
              <a:rPr lang="en-US" dirty="0" smtClean="0"/>
              <a:t>waves (GW)</a:t>
            </a:r>
          </a:p>
          <a:p>
            <a:pPr marL="824400" lvl="2" indent="-234000">
              <a:spcBef>
                <a:spcPts val="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 GW passing over the pulsars are </a:t>
            </a:r>
            <a:r>
              <a:rPr lang="en-US" dirty="0" smtClean="0"/>
              <a:t>uncorrelated</a:t>
            </a:r>
            <a:endParaRPr lang="en-US" dirty="0" smtClean="0"/>
          </a:p>
          <a:p>
            <a:pPr marL="824400" lvl="2" indent="-234000">
              <a:spcBef>
                <a:spcPts val="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 GW </a:t>
            </a:r>
            <a:r>
              <a:rPr lang="en-US" dirty="0"/>
              <a:t>passing over Earth produce a </a:t>
            </a:r>
            <a:r>
              <a:rPr lang="en-US" b="1" i="1" dirty="0">
                <a:solidFill>
                  <a:srgbClr val="CD0000"/>
                </a:solidFill>
              </a:rPr>
              <a:t>correlated</a:t>
            </a:r>
            <a:r>
              <a:rPr lang="en-US" dirty="0"/>
              <a:t> signal in the TOA residuals for all </a:t>
            </a:r>
            <a:r>
              <a:rPr lang="en-US" dirty="0" smtClean="0"/>
              <a:t>pulsars</a:t>
            </a:r>
          </a:p>
          <a:p>
            <a:pPr marL="180000" indent="-180000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dirty="0"/>
              <a:t>Most likely source of GW detectable by PTAs is a stochastic background from super-massive binary black holes in distant galaxies</a:t>
            </a:r>
          </a:p>
          <a:p>
            <a:pPr marL="180000" indent="-180000" eaLnBrk="0" hangingPunct="0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dirty="0" smtClean="0"/>
              <a:t>Predictions of GWB amplitude suggest that </a:t>
            </a:r>
            <a:r>
              <a:rPr lang="en-US" dirty="0" smtClean="0"/>
              <a:t>observations </a:t>
            </a:r>
            <a:r>
              <a:rPr lang="en-US" dirty="0"/>
              <a:t>of ~20 MSPs over ~</a:t>
            </a:r>
            <a:r>
              <a:rPr lang="en-US" dirty="0" smtClean="0"/>
              <a:t>10 </a:t>
            </a:r>
            <a:r>
              <a:rPr lang="en-US" dirty="0" smtClean="0"/>
              <a:t>years needed for detection</a:t>
            </a:r>
            <a:endParaRPr lang="en-US" dirty="0"/>
          </a:p>
          <a:p>
            <a:pPr marL="180000" indent="-180000" eaLnBrk="0" hangingPunct="0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dirty="0" smtClean="0"/>
              <a:t>A </a:t>
            </a:r>
            <a:r>
              <a:rPr lang="en-US" dirty="0"/>
              <a:t>timing array can </a:t>
            </a:r>
            <a:r>
              <a:rPr lang="en-US" dirty="0" smtClean="0"/>
              <a:t>also detect </a:t>
            </a:r>
            <a:r>
              <a:rPr lang="en-US" dirty="0"/>
              <a:t>instabilities in terrestrial time standards – establish a </a:t>
            </a:r>
            <a:r>
              <a:rPr lang="en-US" b="1" i="1" dirty="0">
                <a:solidFill>
                  <a:srgbClr val="CC0000"/>
                </a:solidFill>
              </a:rPr>
              <a:t>pulsar </a:t>
            </a:r>
            <a:r>
              <a:rPr lang="en-US" b="1" i="1" dirty="0" smtClean="0">
                <a:solidFill>
                  <a:srgbClr val="CC0000"/>
                </a:solidFill>
              </a:rPr>
              <a:t>timescale</a:t>
            </a:r>
            <a:endParaRPr lang="en-US" b="1" i="1" dirty="0">
              <a:solidFill>
                <a:srgbClr val="CC0000"/>
              </a:solidFill>
            </a:endParaRPr>
          </a:p>
        </p:txBody>
      </p:sp>
      <p:sp>
        <p:nvSpPr>
          <p:cNvPr id="66565" name="Rectangle 10"/>
          <p:cNvSpPr>
            <a:spLocks noChangeArrowheads="1"/>
          </p:cNvSpPr>
          <p:nvPr/>
        </p:nvSpPr>
        <p:spPr bwMode="auto">
          <a:xfrm>
            <a:off x="1447800" y="5823669"/>
            <a:ext cx="5680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08000"/>
                </a:solidFill>
              </a:rPr>
              <a:t>Idea first discussed by </a:t>
            </a:r>
            <a:r>
              <a:rPr lang="en-US" sz="2000" dirty="0" err="1">
                <a:solidFill>
                  <a:srgbClr val="008000"/>
                </a:solidFill>
              </a:rPr>
              <a:t>Hellings</a:t>
            </a:r>
            <a:r>
              <a:rPr lang="en-US" sz="2000" dirty="0">
                <a:solidFill>
                  <a:srgbClr val="008000"/>
                </a:solidFill>
              </a:rPr>
              <a:t> &amp; Downs (1983), Romani (1989) and Foster &amp; Backer (1990)</a:t>
            </a:r>
          </a:p>
        </p:txBody>
      </p:sp>
    </p:spTree>
    <p:extLst>
      <p:ext uri="{BB962C8B-B14F-4D97-AF65-F5344CB8AC3E}">
        <p14:creationId xmlns:p14="http://schemas.microsoft.com/office/powerpoint/2010/main" val="2603417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539552" y="764704"/>
            <a:ext cx="7058025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sz="3200" b="1" dirty="0" smtClean="0"/>
              <a:t>Clock errors </a:t>
            </a:r>
            <a:endParaRPr lang="en-US" sz="3200" b="1" dirty="0"/>
          </a:p>
          <a:p>
            <a:pPr lvl="1" eaLnBrk="0" hangingPunct="0">
              <a:spcBef>
                <a:spcPts val="0"/>
              </a:spcBef>
              <a:spcAft>
                <a:spcPts val="1200"/>
              </a:spcAft>
              <a:buFont typeface="Wingdings" pitchFamily="-112" charset="2"/>
              <a:buNone/>
            </a:pPr>
            <a:r>
              <a:rPr lang="en-US" sz="2800" dirty="0"/>
              <a:t>All pulsars have the same TOA variations: </a:t>
            </a:r>
            <a:r>
              <a:rPr lang="en-US" sz="2800" b="1" i="1" dirty="0">
                <a:solidFill>
                  <a:srgbClr val="CC0000"/>
                </a:solidFill>
              </a:rPr>
              <a:t>M</a:t>
            </a:r>
            <a:r>
              <a:rPr lang="en-US" sz="2800" b="1" i="1" dirty="0" smtClean="0">
                <a:solidFill>
                  <a:srgbClr val="CC0000"/>
                </a:solidFill>
              </a:rPr>
              <a:t>onopole</a:t>
            </a:r>
            <a:r>
              <a:rPr lang="en-US" sz="2800" dirty="0" smtClean="0"/>
              <a:t> </a:t>
            </a:r>
            <a:r>
              <a:rPr lang="en-US" sz="2800" dirty="0"/>
              <a:t>signature</a:t>
            </a:r>
          </a:p>
          <a:p>
            <a:pPr marL="457200" indent="-457200" eaLnBrk="0" hangingPunct="0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sz="3200" b="1" dirty="0" smtClean="0">
                <a:solidFill>
                  <a:srgbClr val="000000"/>
                </a:solidFill>
              </a:rPr>
              <a:t>Solar</a:t>
            </a:r>
            <a:r>
              <a:rPr lang="en-US" sz="3200" b="1" dirty="0">
                <a:solidFill>
                  <a:srgbClr val="000000"/>
                </a:solidFill>
              </a:rPr>
              <a:t>-System ephemeris errors</a:t>
            </a:r>
            <a:r>
              <a:rPr lang="en-US" sz="2800" dirty="0">
                <a:solidFill>
                  <a:srgbClr val="000000"/>
                </a:solidFill>
              </a:rPr>
              <a:t>  </a:t>
            </a:r>
          </a:p>
          <a:p>
            <a:pPr lvl="1" eaLnBrk="0" hangingPunct="0">
              <a:spcBef>
                <a:spcPts val="0"/>
              </a:spcBef>
              <a:spcAft>
                <a:spcPts val="1200"/>
              </a:spcAft>
              <a:buFont typeface="Wingdings" pitchFamily="-112" charset="2"/>
              <a:buNone/>
            </a:pPr>
            <a:r>
              <a:rPr lang="en-US" sz="2800" b="1" i="1" dirty="0">
                <a:solidFill>
                  <a:srgbClr val="CC0000"/>
                </a:solidFill>
              </a:rPr>
              <a:t>Dipole</a:t>
            </a:r>
            <a:r>
              <a:rPr lang="en-US" sz="2800" dirty="0"/>
              <a:t> signature</a:t>
            </a:r>
          </a:p>
          <a:p>
            <a:pPr marL="457200" indent="-457200" eaLnBrk="0" hangingPunct="0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sz="3200" b="1" dirty="0" smtClean="0">
                <a:solidFill>
                  <a:srgbClr val="000000"/>
                </a:solidFill>
              </a:rPr>
              <a:t>Gravitational </a:t>
            </a:r>
            <a:r>
              <a:rPr lang="en-US" sz="3200" b="1" dirty="0">
                <a:solidFill>
                  <a:srgbClr val="000000"/>
                </a:solidFill>
              </a:rPr>
              <a:t>waves</a:t>
            </a:r>
          </a:p>
          <a:p>
            <a:pPr lvl="1" eaLnBrk="0" hangingPunct="0">
              <a:spcBef>
                <a:spcPts val="0"/>
              </a:spcBef>
              <a:spcAft>
                <a:spcPts val="1200"/>
              </a:spcAft>
              <a:buFont typeface="Wingdings" pitchFamily="-112" charset="2"/>
              <a:buNone/>
            </a:pPr>
            <a:r>
              <a:rPr lang="en-US" sz="2800" b="1" i="1" dirty="0" err="1">
                <a:solidFill>
                  <a:srgbClr val="CC0000"/>
                </a:solidFill>
              </a:rPr>
              <a:t>Quadrupole</a:t>
            </a:r>
            <a:r>
              <a:rPr lang="en-US" sz="2800" dirty="0">
                <a:solidFill>
                  <a:srgbClr val="CC0000"/>
                </a:solidFill>
              </a:rPr>
              <a:t> </a:t>
            </a:r>
            <a:r>
              <a:rPr lang="en-US" sz="2800" dirty="0"/>
              <a:t>signature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79512" y="5013176"/>
            <a:ext cx="482453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</a:rPr>
              <a:t>Can separate these effects provided there is a sufficient number of widely distributed pulsars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3648" y="-4737"/>
            <a:ext cx="65490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</a:rPr>
              <a:t>Correlated Timing Signals</a:t>
            </a: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5" name="Picture 2" descr="hdCurve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056" y="3655837"/>
            <a:ext cx="3995936" cy="279749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32040" y="3284984"/>
            <a:ext cx="42384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/>
              <a:t>Hellings</a:t>
            </a:r>
            <a:r>
              <a:rPr lang="en-US" sz="1800" dirty="0"/>
              <a:t> &amp; </a:t>
            </a:r>
            <a:r>
              <a:rPr lang="en-US" sz="1800" dirty="0" smtClean="0"/>
              <a:t>Downs GW </a:t>
            </a:r>
            <a:r>
              <a:rPr lang="en-US" sz="1800" dirty="0"/>
              <a:t>correlation function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20272" y="6457890"/>
            <a:ext cx="2164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(Hobbs et al. 2009)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438150" y="44624"/>
            <a:ext cx="8172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4000" b="1" dirty="0">
                <a:solidFill>
                  <a:srgbClr val="0000FF"/>
                </a:solidFill>
              </a:rPr>
              <a:t>Major Pulsar Timing Array Projects</a:t>
            </a:r>
          </a:p>
        </p:txBody>
      </p:sp>
      <p:sp>
        <p:nvSpPr>
          <p:cNvPr id="73731" name="TextBox 2"/>
          <p:cNvSpPr txBox="1">
            <a:spLocks noChangeArrowheads="1"/>
          </p:cNvSpPr>
          <p:nvPr/>
        </p:nvSpPr>
        <p:spPr bwMode="auto">
          <a:xfrm>
            <a:off x="304800" y="998538"/>
            <a:ext cx="8648521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Aft>
                <a:spcPts val="1200"/>
              </a:spcAft>
              <a:buFont typeface="Wingdings" pitchFamily="-112" charset="2"/>
              <a:buChar char="Ø"/>
            </a:pPr>
            <a:r>
              <a:rPr lang="en-US" dirty="0"/>
              <a:t> </a:t>
            </a:r>
            <a:r>
              <a:rPr lang="en-US" b="1" dirty="0">
                <a:solidFill>
                  <a:srgbClr val="006600"/>
                </a:solidFill>
              </a:rPr>
              <a:t>European Pulsar Timing Array (EPTA)</a:t>
            </a:r>
          </a:p>
          <a:p>
            <a:pPr lvl="1" eaLnBrk="0" hangingPunct="0">
              <a:spcAft>
                <a:spcPts val="1200"/>
              </a:spcAft>
              <a:buFont typeface="Arial" pitchFamily="-112" charset="0"/>
              <a:buChar char="•"/>
            </a:pPr>
            <a:r>
              <a:rPr lang="en-US" sz="2000" dirty="0"/>
              <a:t> Radio telescopes at </a:t>
            </a:r>
            <a:r>
              <a:rPr lang="en-US" sz="2000" dirty="0" err="1"/>
              <a:t>Westerbork</a:t>
            </a:r>
            <a:r>
              <a:rPr lang="en-US" sz="2000" dirty="0"/>
              <a:t>, </a:t>
            </a:r>
            <a:r>
              <a:rPr lang="en-US" sz="2000" dirty="0" err="1"/>
              <a:t>Effelsberg</a:t>
            </a:r>
            <a:r>
              <a:rPr lang="en-US" sz="2000" dirty="0"/>
              <a:t>, </a:t>
            </a:r>
            <a:r>
              <a:rPr lang="en-US" sz="2000" dirty="0" err="1"/>
              <a:t>Nancay</a:t>
            </a:r>
            <a:r>
              <a:rPr lang="en-US" sz="2000" dirty="0"/>
              <a:t>, </a:t>
            </a:r>
            <a:r>
              <a:rPr lang="en-US" sz="2000" dirty="0" err="1"/>
              <a:t>Jodrell</a:t>
            </a:r>
            <a:r>
              <a:rPr lang="en-US" sz="2000" dirty="0"/>
              <a:t> Bank, (Cagliari)</a:t>
            </a:r>
          </a:p>
          <a:p>
            <a:pPr lvl="1" eaLnBrk="0" hangingPunct="0">
              <a:spcAft>
                <a:spcPts val="1200"/>
              </a:spcAft>
              <a:buFont typeface="Arial" pitchFamily="-112" charset="0"/>
              <a:buChar char="•"/>
            </a:pPr>
            <a:r>
              <a:rPr lang="en-US" sz="2000" dirty="0"/>
              <a:t> Normally used separately, but can be combined for more sensitivity</a:t>
            </a:r>
          </a:p>
          <a:p>
            <a:pPr lvl="1" eaLnBrk="0" hangingPunct="0">
              <a:spcAft>
                <a:spcPts val="1200"/>
              </a:spcAft>
              <a:buFont typeface="Arial" pitchFamily="-112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Timing 22 MSPs, 10 with </a:t>
            </a:r>
            <a:r>
              <a:rPr lang="en-US" sz="2000" dirty="0" err="1" smtClean="0"/>
              <a:t>σ</a:t>
            </a:r>
            <a:r>
              <a:rPr lang="en-US" sz="2000" baseline="-25000" dirty="0" err="1" smtClean="0"/>
              <a:t>ToA</a:t>
            </a:r>
            <a:r>
              <a:rPr lang="en-US" sz="2000" dirty="0" smtClean="0"/>
              <a:t> </a:t>
            </a:r>
            <a:r>
              <a:rPr lang="en-US" sz="2000" dirty="0"/>
              <a:t>&lt; </a:t>
            </a:r>
            <a:r>
              <a:rPr lang="en-US" sz="2000" dirty="0" smtClean="0"/>
              <a:t>2 </a:t>
            </a:r>
            <a:r>
              <a:rPr lang="en-US" sz="2000" dirty="0" err="1" smtClean="0"/>
              <a:t>μs</a:t>
            </a:r>
            <a:r>
              <a:rPr lang="en-US" sz="2000" dirty="0" smtClean="0"/>
              <a:t>, data spans 5 - 18 years</a:t>
            </a:r>
            <a:endParaRPr lang="en-US" sz="2000" dirty="0"/>
          </a:p>
          <a:p>
            <a:pPr eaLnBrk="0" hangingPunct="0">
              <a:spcAft>
                <a:spcPts val="1200"/>
              </a:spcAft>
              <a:buFont typeface="Wingdings" pitchFamily="-112" charset="2"/>
              <a:buChar char="Ø"/>
            </a:pPr>
            <a:r>
              <a:rPr lang="en-US" dirty="0"/>
              <a:t> </a:t>
            </a:r>
            <a:r>
              <a:rPr lang="en-US" b="1" dirty="0">
                <a:solidFill>
                  <a:srgbClr val="006600"/>
                </a:solidFill>
              </a:rPr>
              <a:t>North American pulsar timing array (</a:t>
            </a:r>
            <a:r>
              <a:rPr lang="en-US" b="1" dirty="0" err="1">
                <a:solidFill>
                  <a:srgbClr val="006600"/>
                </a:solidFill>
              </a:rPr>
              <a:t>NANOGrav</a:t>
            </a:r>
            <a:r>
              <a:rPr lang="en-US" b="1" dirty="0">
                <a:solidFill>
                  <a:srgbClr val="006600"/>
                </a:solidFill>
              </a:rPr>
              <a:t>)</a:t>
            </a:r>
          </a:p>
          <a:p>
            <a:pPr lvl="1" eaLnBrk="0" hangingPunct="0">
              <a:spcAft>
                <a:spcPts val="1200"/>
              </a:spcAft>
              <a:buFont typeface="Arial" pitchFamily="-112" charset="0"/>
              <a:buChar char="•"/>
            </a:pPr>
            <a:r>
              <a:rPr lang="en-US" sz="2000" dirty="0"/>
              <a:t> Data from Arecibo and Green Bank Telescope</a:t>
            </a:r>
          </a:p>
          <a:p>
            <a:pPr lvl="1">
              <a:spcAft>
                <a:spcPts val="1200"/>
              </a:spcAft>
              <a:buFont typeface="Arial" pitchFamily="-112" charset="0"/>
              <a:buChar char="•"/>
            </a:pPr>
            <a:r>
              <a:rPr lang="en-US" sz="2000" dirty="0"/>
              <a:t> Timing </a:t>
            </a:r>
            <a:r>
              <a:rPr lang="en-US" sz="2000" dirty="0" smtClean="0"/>
              <a:t>40 MSPs, 16 </a:t>
            </a:r>
            <a:r>
              <a:rPr lang="en-US" sz="2000" dirty="0"/>
              <a:t>with </a:t>
            </a:r>
            <a:r>
              <a:rPr lang="en-US" sz="2000" dirty="0" err="1" smtClean="0"/>
              <a:t>σ</a:t>
            </a:r>
            <a:r>
              <a:rPr lang="en-US" sz="2000" baseline="-25000" dirty="0" err="1" smtClean="0"/>
              <a:t>ToA</a:t>
            </a:r>
            <a:r>
              <a:rPr lang="en-US" sz="2000" dirty="0" smtClean="0"/>
              <a:t> </a:t>
            </a:r>
            <a:r>
              <a:rPr lang="en-US" sz="2000" dirty="0"/>
              <a:t>&lt; </a:t>
            </a:r>
            <a:r>
              <a:rPr lang="en-US" sz="2000" dirty="0" smtClean="0"/>
              <a:t>2 </a:t>
            </a:r>
            <a:r>
              <a:rPr lang="en-US" sz="2000" dirty="0" err="1" smtClean="0"/>
              <a:t>μs</a:t>
            </a:r>
            <a:r>
              <a:rPr lang="en-US" sz="2000" dirty="0" smtClean="0"/>
              <a:t>, data spans 1 - 28 years</a:t>
            </a:r>
            <a:endParaRPr lang="en-US" sz="2000" dirty="0"/>
          </a:p>
          <a:p>
            <a:pPr eaLnBrk="0" hangingPunct="0">
              <a:spcAft>
                <a:spcPts val="1200"/>
              </a:spcAft>
              <a:buFont typeface="Wingdings" pitchFamily="-112" charset="2"/>
              <a:buChar char="Ø"/>
            </a:pPr>
            <a:r>
              <a:rPr lang="en-US" dirty="0"/>
              <a:t> </a:t>
            </a:r>
            <a:r>
              <a:rPr lang="en-US" b="1" dirty="0" err="1">
                <a:solidFill>
                  <a:srgbClr val="006600"/>
                </a:solidFill>
              </a:rPr>
              <a:t>Parkes</a:t>
            </a:r>
            <a:r>
              <a:rPr lang="en-US" b="1" dirty="0">
                <a:solidFill>
                  <a:srgbClr val="006600"/>
                </a:solidFill>
              </a:rPr>
              <a:t> Pulsar Timing Array (PPTA)</a:t>
            </a:r>
          </a:p>
          <a:p>
            <a:pPr lvl="1" eaLnBrk="0" hangingPunct="0">
              <a:spcAft>
                <a:spcPts val="1200"/>
              </a:spcAft>
              <a:buFont typeface="Arial" pitchFamily="-112" charset="0"/>
              <a:buChar char="•"/>
            </a:pPr>
            <a:r>
              <a:rPr lang="en-US" sz="2000" dirty="0"/>
              <a:t> Data from </a:t>
            </a:r>
            <a:r>
              <a:rPr lang="en-US" sz="2000" dirty="0" err="1"/>
              <a:t>Parkes</a:t>
            </a:r>
            <a:r>
              <a:rPr lang="en-US" sz="2000" dirty="0"/>
              <a:t> 64m radio telescope in Australia</a:t>
            </a:r>
          </a:p>
          <a:p>
            <a:pPr lvl="1">
              <a:spcAft>
                <a:spcPts val="1200"/>
              </a:spcAft>
              <a:buFont typeface="Arial" pitchFamily="-112" charset="0"/>
              <a:buChar char="•"/>
            </a:pPr>
            <a:r>
              <a:rPr lang="en-US" sz="2000" dirty="0"/>
              <a:t> Timing </a:t>
            </a:r>
            <a:r>
              <a:rPr lang="en-US" sz="2000" dirty="0" smtClean="0"/>
              <a:t>21 MSPs, 20 </a:t>
            </a:r>
            <a:r>
              <a:rPr lang="en-US" sz="2000" dirty="0"/>
              <a:t>with </a:t>
            </a:r>
            <a:r>
              <a:rPr lang="en-US" sz="2000" dirty="0" err="1" smtClean="0"/>
              <a:t>σ</a:t>
            </a:r>
            <a:r>
              <a:rPr lang="en-US" sz="2000" baseline="-25000" dirty="0" err="1" smtClean="0"/>
              <a:t>ToA</a:t>
            </a:r>
            <a:r>
              <a:rPr lang="en-US" sz="2000" dirty="0" smtClean="0"/>
              <a:t> </a:t>
            </a:r>
            <a:r>
              <a:rPr lang="en-US" sz="2000" dirty="0"/>
              <a:t>&lt; </a:t>
            </a:r>
            <a:r>
              <a:rPr lang="en-US" sz="2000" dirty="0" smtClean="0"/>
              <a:t>2 </a:t>
            </a:r>
            <a:r>
              <a:rPr lang="en-US" sz="2000" dirty="0" err="1" smtClean="0"/>
              <a:t>μs</a:t>
            </a:r>
            <a:r>
              <a:rPr lang="en-US" sz="2000" dirty="0" smtClean="0"/>
              <a:t>, data spans 3 – 19 years</a:t>
            </a:r>
            <a:endParaRPr lang="en-US" sz="2000" dirty="0"/>
          </a:p>
        </p:txBody>
      </p:sp>
      <p:pic>
        <p:nvPicPr>
          <p:cNvPr id="2" name="Picture 1" descr="EPT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70" y="5805264"/>
            <a:ext cx="1411830" cy="936104"/>
          </a:xfrm>
          <a:prstGeom prst="rect">
            <a:avLst/>
          </a:prstGeom>
        </p:spPr>
      </p:pic>
      <p:pic>
        <p:nvPicPr>
          <p:cNvPr id="3" name="Picture 2" descr="NANOGrav_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805264"/>
            <a:ext cx="1584176" cy="970308"/>
          </a:xfrm>
          <a:prstGeom prst="rect">
            <a:avLst/>
          </a:prstGeom>
        </p:spPr>
      </p:pic>
      <p:pic>
        <p:nvPicPr>
          <p:cNvPr id="4" name="Picture 3" descr="ppta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92" y="5877272"/>
            <a:ext cx="1896684" cy="797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2931" y="-27384"/>
            <a:ext cx="7565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The </a:t>
            </a:r>
            <a:r>
              <a:rPr lang="en-US" sz="4000" b="1" dirty="0" err="1" smtClean="0">
                <a:solidFill>
                  <a:srgbClr val="0000FF"/>
                </a:solidFill>
              </a:rPr>
              <a:t>Parkes</a:t>
            </a:r>
            <a:r>
              <a:rPr lang="en-US" sz="4000" b="1" dirty="0" smtClean="0">
                <a:solidFill>
                  <a:srgbClr val="0000FF"/>
                </a:solidFill>
              </a:rPr>
              <a:t> 64-m Radio Telescope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parkes_blueday_JSmith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" r="17204"/>
          <a:stretch/>
        </p:blipFill>
        <p:spPr>
          <a:xfrm>
            <a:off x="633778" y="692697"/>
            <a:ext cx="7898662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0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1187624" y="0"/>
            <a:ext cx="7010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solidFill>
                  <a:srgbClr val="0000FF"/>
                </a:solidFill>
              </a:rPr>
              <a:t>Sky Distribution of PTA MSPs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619250" y="908050"/>
            <a:ext cx="604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3263" y="5085184"/>
            <a:ext cx="771236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About 110 MSPs with P &lt; 15ms, P &lt; 10</a:t>
            </a:r>
            <a:r>
              <a:rPr lang="en-US" sz="2000" baseline="30000" dirty="0" smtClean="0"/>
              <a:t>-19</a:t>
            </a:r>
            <a:r>
              <a:rPr lang="en-US" sz="2000" dirty="0" smtClean="0"/>
              <a:t> and not in globular clusters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~70 MSPs currently being timed by PTAs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11 MSPs timed by two PTAs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8 MSPs timed by all three PTAs</a:t>
            </a:r>
            <a:endParaRPr lang="en-US" sz="2000" dirty="0"/>
          </a:p>
        </p:txBody>
      </p:sp>
      <p:pic>
        <p:nvPicPr>
          <p:cNvPr id="2" name="Picture 1" descr="PTA_sk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497094" cy="419114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125681" y="4710875"/>
            <a:ext cx="2872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020272" y="6237312"/>
            <a:ext cx="1908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(Zhu et al. 2015)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35496" y="-15190"/>
            <a:ext cx="385609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4000" b="1" dirty="0" smtClean="0">
                <a:solidFill>
                  <a:srgbClr val="0000FF"/>
                </a:solidFill>
              </a:rPr>
              <a:t>Multi-band Observations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99992" y="44624"/>
            <a:ext cx="4417546" cy="2736304"/>
            <a:chOff x="1331640" y="725337"/>
            <a:chExt cx="6552728" cy="5151935"/>
          </a:xfrm>
        </p:grpSpPr>
        <p:pic>
          <p:nvPicPr>
            <p:cNvPr id="9217" name="Picture 3" descr="ppta_3band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725337"/>
              <a:ext cx="6552728" cy="515193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19" name="TextBox 1"/>
            <p:cNvSpPr txBox="1">
              <a:spLocks noChangeArrowheads="1"/>
            </p:cNvSpPr>
            <p:nvPr/>
          </p:nvSpPr>
          <p:spPr bwMode="auto">
            <a:xfrm>
              <a:off x="5390512" y="860914"/>
              <a:ext cx="865586" cy="579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sz="1400" dirty="0"/>
                <a:t>50cm</a:t>
              </a:r>
            </a:p>
          </p:txBody>
        </p:sp>
        <p:sp>
          <p:nvSpPr>
            <p:cNvPr id="9220" name="TextBox 2"/>
            <p:cNvSpPr txBox="1">
              <a:spLocks noChangeArrowheads="1"/>
            </p:cNvSpPr>
            <p:nvPr/>
          </p:nvSpPr>
          <p:spPr bwMode="auto">
            <a:xfrm>
              <a:off x="5604137" y="2244174"/>
              <a:ext cx="865586" cy="579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sz="1400" dirty="0"/>
                <a:t>20cm</a:t>
              </a:r>
            </a:p>
          </p:txBody>
        </p:sp>
        <p:sp>
          <p:nvSpPr>
            <p:cNvPr id="9221" name="TextBox 5"/>
            <p:cNvSpPr txBox="1">
              <a:spLocks noChangeArrowheads="1"/>
            </p:cNvSpPr>
            <p:nvPr/>
          </p:nvSpPr>
          <p:spPr bwMode="auto">
            <a:xfrm>
              <a:off x="6779074" y="1403223"/>
              <a:ext cx="865586" cy="579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sz="1400" dirty="0"/>
                <a:t>10cm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516216" y="4149080"/>
            <a:ext cx="2691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(Manchester et al. 2013)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285293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PPTA: regular observations in three bands:                         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9992" y="4479503"/>
            <a:ext cx="3544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err="1" smtClean="0"/>
              <a:t>NANOGrav</a:t>
            </a:r>
            <a:r>
              <a:rPr lang="en-US" dirty="0" smtClean="0"/>
              <a:t> 9-yr data set: </a:t>
            </a:r>
            <a:endParaRPr lang="en-US" dirty="0"/>
          </a:p>
        </p:txBody>
      </p:sp>
      <p:pic>
        <p:nvPicPr>
          <p:cNvPr id="6" name="Picture 5" descr="NG_dat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3948166" cy="54006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588224" y="3277433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50cm ~700 MHz    </a:t>
            </a:r>
            <a:endParaRPr lang="en-US" sz="2000" dirty="0" smtClean="0"/>
          </a:p>
          <a:p>
            <a:r>
              <a:rPr lang="en-US" sz="2000" dirty="0" smtClean="0"/>
              <a:t>20cm </a:t>
            </a:r>
            <a:r>
              <a:rPr lang="en-US" sz="2000" dirty="0"/>
              <a:t>~1400 </a:t>
            </a:r>
            <a:r>
              <a:rPr lang="en-US" sz="2000" dirty="0" smtClean="0"/>
              <a:t>MHz</a:t>
            </a:r>
          </a:p>
          <a:p>
            <a:r>
              <a:rPr lang="en-US" sz="2000" dirty="0" smtClean="0"/>
              <a:t>10cm </a:t>
            </a:r>
            <a:r>
              <a:rPr lang="en-US" sz="2000" dirty="0"/>
              <a:t>~3100 </a:t>
            </a:r>
            <a:r>
              <a:rPr lang="en-US" sz="2000" dirty="0" smtClean="0"/>
              <a:t>MHz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4797152"/>
            <a:ext cx="31836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Red: 327 MHz (Arecibo)</a:t>
            </a:r>
          </a:p>
          <a:p>
            <a:r>
              <a:rPr lang="en-US" sz="2000" dirty="0" smtClean="0"/>
              <a:t>Orange: 430 MHz (Arecibo)</a:t>
            </a:r>
          </a:p>
          <a:p>
            <a:r>
              <a:rPr lang="en-US" sz="2000" dirty="0" smtClean="0"/>
              <a:t>Green: 820 MHz (GBT)</a:t>
            </a:r>
          </a:p>
          <a:p>
            <a:r>
              <a:rPr lang="en-US" sz="2000" dirty="0" smtClean="0"/>
              <a:t>Blue: 1400 MHz (</a:t>
            </a:r>
            <a:r>
              <a:rPr lang="en-US" sz="2000" dirty="0" err="1" smtClean="0"/>
              <a:t>Ar</a:t>
            </a:r>
            <a:r>
              <a:rPr lang="en-US" sz="2000" dirty="0" smtClean="0"/>
              <a:t>/GBT)</a:t>
            </a:r>
          </a:p>
          <a:p>
            <a:r>
              <a:rPr lang="en-US" sz="2000" dirty="0" smtClean="0"/>
              <a:t>Purple: 2100 MHz (</a:t>
            </a:r>
            <a:r>
              <a:rPr lang="en-US" sz="2000" dirty="0" err="1" smtClean="0"/>
              <a:t>Ar</a:t>
            </a:r>
            <a:r>
              <a:rPr lang="en-US" sz="2000" dirty="0" smtClean="0"/>
              <a:t>/GBT)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289526" y="6309320"/>
            <a:ext cx="2890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Arzoumanian</a:t>
            </a:r>
            <a:r>
              <a:rPr lang="en-US" sz="2000" dirty="0" smtClean="0">
                <a:solidFill>
                  <a:srgbClr val="008000"/>
                </a:solidFill>
              </a:rPr>
              <a:t> et al. 2015)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6365"/>
            <a:ext cx="6982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The Isotropic GW Background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725795"/>
            <a:ext cx="828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Strongest source of </a:t>
            </a:r>
            <a:r>
              <a:rPr lang="en-US" dirty="0" err="1" smtClean="0"/>
              <a:t>nHz</a:t>
            </a:r>
            <a:r>
              <a:rPr lang="en-US" dirty="0" smtClean="0"/>
              <a:t> GW waves is background from orbiting super-massive black holes in distant galaxies</a:t>
            </a:r>
          </a:p>
        </p:txBody>
      </p:sp>
      <p:pic>
        <p:nvPicPr>
          <p:cNvPr id="4" name="Picture 3" descr="gw_bkgnd_eq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7704856" cy="907695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83975" y="4869160"/>
            <a:ext cx="855252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Number of mergers per </a:t>
            </a:r>
            <a:r>
              <a:rPr lang="en-US" dirty="0" err="1" smtClean="0"/>
              <a:t>comoving</a:t>
            </a:r>
            <a:r>
              <a:rPr lang="en-US" dirty="0" smtClean="0"/>
              <a:t> volume based on model for galaxy evolution (e.g. Millennium simulation) plus model for formation and evolution of SMBH in galaxies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99632" y="5949280"/>
            <a:ext cx="164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6600"/>
                </a:solidFill>
              </a:rPr>
              <a:t>(</a:t>
            </a:r>
            <a:r>
              <a:rPr lang="en-US" sz="2000" dirty="0" err="1" smtClean="0">
                <a:solidFill>
                  <a:srgbClr val="006600"/>
                </a:solidFill>
              </a:rPr>
              <a:t>Sesana</a:t>
            </a:r>
            <a:r>
              <a:rPr lang="en-US" sz="2000" dirty="0" smtClean="0">
                <a:solidFill>
                  <a:srgbClr val="006600"/>
                </a:solidFill>
              </a:rPr>
              <a:t> 2013)</a:t>
            </a:r>
            <a:endParaRPr lang="en-US" sz="2000" dirty="0">
              <a:solidFill>
                <a:srgbClr val="006600"/>
              </a:solidFill>
            </a:endParaRPr>
          </a:p>
        </p:txBody>
      </p:sp>
      <p:pic>
        <p:nvPicPr>
          <p:cNvPr id="5" name="Picture 4" descr="bhb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" b="6232"/>
          <a:stretch/>
        </p:blipFill>
        <p:spPr>
          <a:xfrm>
            <a:off x="2627784" y="2780928"/>
            <a:ext cx="3488007" cy="88472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9" name="Picture 8" descr="chirp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861048"/>
            <a:ext cx="4608512" cy="42279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10" name="Picture 9" descr="frq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7"/>
          <a:stretch/>
        </p:blipFill>
        <p:spPr>
          <a:xfrm>
            <a:off x="4211960" y="4437112"/>
            <a:ext cx="2304256" cy="39155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11560" y="2780928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Rate of energy loss to GW: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1560" y="3789040"/>
            <a:ext cx="1663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Chirp mass: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1560" y="4365104"/>
            <a:ext cx="3560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 in source frame: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80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-27384"/>
            <a:ext cx="46388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</a:rPr>
              <a:t>What are pulsars?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692696"/>
            <a:ext cx="6192688" cy="6017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Pulsars are </a:t>
            </a:r>
            <a:r>
              <a:rPr lang="en-US" i="1" dirty="0" smtClean="0">
                <a:solidFill>
                  <a:srgbClr val="CC0000"/>
                </a:solidFill>
              </a:rPr>
              <a:t>rotating neutron stars </a:t>
            </a:r>
            <a:r>
              <a:rPr lang="en-US" dirty="0" smtClean="0"/>
              <a:t>radiating beams of emission that we see as pulses as they sweep across the Earth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N</a:t>
            </a:r>
            <a:r>
              <a:rPr lang="en-US" dirty="0" smtClean="0"/>
              <a:t>eutron stars are formed in </a:t>
            </a:r>
            <a:r>
              <a:rPr lang="en-US" i="1" dirty="0" smtClean="0">
                <a:solidFill>
                  <a:srgbClr val="CC0000"/>
                </a:solidFill>
              </a:rPr>
              <a:t>supernova explosions</a:t>
            </a:r>
            <a:r>
              <a:rPr lang="en-US" dirty="0" smtClean="0"/>
              <a:t> by the collapse of the core of a massive star 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Millisecond pulsars are old pulsars that have been </a:t>
            </a:r>
            <a:r>
              <a:rPr lang="en-US" i="1" dirty="0" smtClean="0">
                <a:solidFill>
                  <a:srgbClr val="CC0000"/>
                </a:solidFill>
              </a:rPr>
              <a:t>recycled</a:t>
            </a:r>
            <a:r>
              <a:rPr lang="en-US" dirty="0" smtClean="0"/>
              <a:t> by accretion of matter from a binary companion</a:t>
            </a:r>
            <a:endParaRPr lang="en-US" dirty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Almost all known pulsars lie within our </a:t>
            </a:r>
            <a:r>
              <a:rPr lang="en-US" i="1" dirty="0" smtClean="0">
                <a:solidFill>
                  <a:srgbClr val="CC0000"/>
                </a:solidFill>
              </a:rPr>
              <a:t>Galaxy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Neutron stars have a </a:t>
            </a:r>
            <a:r>
              <a:rPr lang="en-US" i="1" dirty="0" smtClean="0">
                <a:solidFill>
                  <a:srgbClr val="CC0000"/>
                </a:solidFill>
              </a:rPr>
              <a:t>mass</a:t>
            </a:r>
            <a:r>
              <a:rPr lang="en-US" dirty="0" smtClean="0"/>
              <a:t> about 1.4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Sun</a:t>
            </a:r>
            <a:r>
              <a:rPr lang="en-US" dirty="0" smtClean="0"/>
              <a:t> but a </a:t>
            </a:r>
            <a:r>
              <a:rPr lang="en-US" i="1" dirty="0" smtClean="0">
                <a:solidFill>
                  <a:srgbClr val="CC0000"/>
                </a:solidFill>
              </a:rPr>
              <a:t>radius</a:t>
            </a:r>
            <a:r>
              <a:rPr lang="en-US" dirty="0" smtClean="0"/>
              <a:t> of only ~15 km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Their surface </a:t>
            </a:r>
            <a:r>
              <a:rPr lang="en-US" i="1" dirty="0" smtClean="0">
                <a:solidFill>
                  <a:srgbClr val="CC0000"/>
                </a:solidFill>
              </a:rPr>
              <a:t>gravity</a:t>
            </a:r>
            <a:r>
              <a:rPr lang="en-US" dirty="0" smtClean="0"/>
              <a:t> is enormous, ~10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Earth</a:t>
            </a:r>
            <a:r>
              <a:rPr lang="en-US" dirty="0" smtClean="0"/>
              <a:t>, hence their break-up rotation speed is very high, ~1 kHz</a:t>
            </a:r>
          </a:p>
        </p:txBody>
      </p:sp>
      <p:pic>
        <p:nvPicPr>
          <p:cNvPr id="4" name="Picture 3" descr="xmm-newton-baffling-pulsar-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5"/>
          <a:stretch/>
        </p:blipFill>
        <p:spPr>
          <a:xfrm>
            <a:off x="6630290" y="44626"/>
            <a:ext cx="2376000" cy="2140179"/>
          </a:xfrm>
          <a:prstGeom prst="rect">
            <a:avLst/>
          </a:prstGeom>
        </p:spPr>
      </p:pic>
      <p:pic>
        <p:nvPicPr>
          <p:cNvPr id="5" name="Picture 6" descr="crab_v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523" y="2227529"/>
            <a:ext cx="2376272" cy="177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millisecond"/>
          <p:cNvPicPr>
            <a:picLocks noChangeAspect="1" noChangeArrowheads="1"/>
          </p:cNvPicPr>
          <p:nvPr/>
        </p:nvPicPr>
        <p:blipFill rotWithShape="1">
          <a:blip r:embed="rId4"/>
          <a:srcRect t="8962" b="17546"/>
          <a:stretch/>
        </p:blipFill>
        <p:spPr bwMode="auto">
          <a:xfrm>
            <a:off x="6665405" y="4048851"/>
            <a:ext cx="2376263" cy="139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gal_lb_all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1" b="25921"/>
          <a:stretch/>
        </p:blipFill>
        <p:spPr>
          <a:xfrm>
            <a:off x="6682113" y="5500520"/>
            <a:ext cx="2376000" cy="112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79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w_strai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90220"/>
            <a:ext cx="2592288" cy="754604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9552" y="18864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Simple </a:t>
            </a:r>
            <a:r>
              <a:rPr lang="en-US" dirty="0" err="1" smtClean="0"/>
              <a:t>parameterisation</a:t>
            </a:r>
            <a:r>
              <a:rPr lang="en-US" dirty="0" smtClean="0"/>
              <a:t> of characteristic strain for cosmological distribution of circular BH binaries: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4077072"/>
            <a:ext cx="667848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Pulsar timing arrays are most sensitive to GW signals with frequency </a:t>
            </a:r>
            <a:r>
              <a:rPr lang="en-US" i="1" dirty="0"/>
              <a:t>f ~ 1/</a:t>
            </a:r>
            <a:r>
              <a:rPr lang="en-US" i="1" dirty="0" err="1"/>
              <a:t>T</a:t>
            </a:r>
            <a:r>
              <a:rPr lang="en-US" baseline="-25000" dirty="0" err="1"/>
              <a:t>span</a:t>
            </a:r>
            <a:r>
              <a:rPr lang="en-US" i="1" dirty="0"/>
              <a:t> </a:t>
            </a:r>
            <a:r>
              <a:rPr lang="en-US" dirty="0"/>
              <a:t>~ few </a:t>
            </a:r>
            <a:r>
              <a:rPr lang="en-US" dirty="0" err="1" smtClean="0"/>
              <a:t>nanoHertz</a:t>
            </a:r>
            <a:endParaRPr lang="en-US" dirty="0" smtClean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Strength of GW background often expressed as a fraction of closure energy density of the Universe: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0968" y="1988840"/>
            <a:ext cx="800348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GW modulates observed pulsar frequency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M</a:t>
            </a:r>
            <a:r>
              <a:rPr lang="en-US" dirty="0" smtClean="0"/>
              <a:t>odulation spectrum of observed timing residuals:</a:t>
            </a:r>
            <a:endParaRPr lang="en-US" dirty="0"/>
          </a:p>
        </p:txBody>
      </p:sp>
      <p:pic>
        <p:nvPicPr>
          <p:cNvPr id="7" name="Picture 6" descr="res_spe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57" y="2996952"/>
            <a:ext cx="3343227" cy="936104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16016" y="3193812"/>
            <a:ext cx="2938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C0000"/>
                </a:solidFill>
              </a:rPr>
              <a:t>GW power ~ </a:t>
            </a:r>
            <a:r>
              <a:rPr lang="en-US" sz="2800" b="1" i="1" dirty="0" smtClean="0">
                <a:solidFill>
                  <a:srgbClr val="CC0000"/>
                </a:solidFill>
              </a:rPr>
              <a:t>f </a:t>
            </a:r>
            <a:r>
              <a:rPr lang="en-US" sz="2800" b="1" baseline="30000" dirty="0" smtClean="0">
                <a:solidFill>
                  <a:srgbClr val="CC0000"/>
                </a:solidFill>
              </a:rPr>
              <a:t>-13/3</a:t>
            </a:r>
            <a:endParaRPr lang="en-US" sz="2800" b="1" baseline="30000" dirty="0">
              <a:solidFill>
                <a:srgbClr val="CC0000"/>
              </a:solidFill>
            </a:endParaRPr>
          </a:p>
        </p:txBody>
      </p:sp>
      <p:pic>
        <p:nvPicPr>
          <p:cNvPr id="9" name="Picture 8" descr="gw_energy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733256"/>
            <a:ext cx="3600400" cy="945238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71818" y="6093296"/>
            <a:ext cx="363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Phinney</a:t>
            </a:r>
            <a:r>
              <a:rPr lang="en-US" sz="2000" dirty="0" smtClean="0">
                <a:solidFill>
                  <a:srgbClr val="008000"/>
                </a:solidFill>
              </a:rPr>
              <a:t> 2001; </a:t>
            </a:r>
            <a:r>
              <a:rPr lang="en-US" sz="2000" dirty="0" err="1" smtClean="0">
                <a:solidFill>
                  <a:srgbClr val="008000"/>
                </a:solidFill>
              </a:rPr>
              <a:t>Jenet</a:t>
            </a:r>
            <a:r>
              <a:rPr lang="en-US" sz="2000" dirty="0" smtClean="0">
                <a:solidFill>
                  <a:srgbClr val="008000"/>
                </a:solidFill>
              </a:rPr>
              <a:t> et al. 2006)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7553" y="980728"/>
            <a:ext cx="410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A is the characteristic strain at a GW frequency </a:t>
            </a:r>
            <a:r>
              <a:rPr lang="en-US" b="1" i="1" dirty="0" smtClean="0">
                <a:solidFill>
                  <a:srgbClr val="CC0000"/>
                </a:solidFill>
              </a:rPr>
              <a:t>f </a:t>
            </a:r>
            <a:r>
              <a:rPr lang="en-US" b="1" dirty="0" smtClean="0">
                <a:solidFill>
                  <a:srgbClr val="CC0000"/>
                </a:solidFill>
              </a:rPr>
              <a:t>= 1/1 </a:t>
            </a:r>
            <a:r>
              <a:rPr lang="en-US" b="1" dirty="0" err="1" smtClean="0">
                <a:solidFill>
                  <a:srgbClr val="CC0000"/>
                </a:solidFill>
              </a:rPr>
              <a:t>yr</a:t>
            </a:r>
            <a:endParaRPr lang="en-US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13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w_bkgnd_z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51" y="1484784"/>
            <a:ext cx="4406666" cy="417437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3" name="Picture 2" descr="gw_bkgnd_smbh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4678164" cy="319590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31640" y="0"/>
            <a:ext cx="6013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Stochastic GW Background: Distribution of SMBBH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350347"/>
            <a:ext cx="446449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Most of background from SMBBH in galaxies at </a:t>
            </a:r>
            <a:r>
              <a:rPr lang="en-US" i="1" dirty="0" smtClean="0"/>
              <a:t>z</a:t>
            </a:r>
            <a:r>
              <a:rPr lang="en-US" dirty="0" smtClean="0"/>
              <a:t> = 1-2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Biggest contribution from largest BH masses: 10</a:t>
            </a:r>
            <a:r>
              <a:rPr lang="en-US" baseline="30000" dirty="0" smtClean="0"/>
              <a:t>8</a:t>
            </a:r>
            <a:r>
              <a:rPr lang="en-US" dirty="0" smtClean="0"/>
              <a:t> – 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sun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6967980" y="5661248"/>
            <a:ext cx="2207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Sesana</a:t>
            </a:r>
            <a:r>
              <a:rPr lang="en-US" sz="2000" dirty="0" smtClean="0">
                <a:solidFill>
                  <a:srgbClr val="008000"/>
                </a:solidFill>
              </a:rPr>
              <a:t> et al. 2008)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1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TA_GW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70" y="1772816"/>
            <a:ext cx="5998334" cy="396043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12013" y="44624"/>
            <a:ext cx="4892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EPTA Limit on GWB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764704"/>
            <a:ext cx="782778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Best six EPTA pulsars, 18-year data span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Bayesian analysis: pulsar parameters, noise processes, GWB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22518" y="5733256"/>
            <a:ext cx="2221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6800"/>
                </a:solidFill>
              </a:rPr>
              <a:t>(</a:t>
            </a:r>
            <a:r>
              <a:rPr lang="en-US" sz="2000" dirty="0" err="1" smtClean="0">
                <a:solidFill>
                  <a:srgbClr val="006800"/>
                </a:solidFill>
              </a:rPr>
              <a:t>Lentati</a:t>
            </a:r>
            <a:r>
              <a:rPr lang="en-US" sz="2000" dirty="0" smtClean="0">
                <a:solidFill>
                  <a:srgbClr val="006800"/>
                </a:solidFill>
              </a:rPr>
              <a:t> et al. 2015)</a:t>
            </a:r>
            <a:endParaRPr lang="en-US" sz="2000" dirty="0">
              <a:solidFill>
                <a:srgbClr val="0068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700808"/>
            <a:ext cx="295232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GWB 95% limit:     </a:t>
            </a:r>
            <a:r>
              <a:rPr lang="en-US" b="1" dirty="0" smtClean="0">
                <a:solidFill>
                  <a:srgbClr val="CD0000"/>
                </a:solidFill>
              </a:rPr>
              <a:t>A</a:t>
            </a:r>
            <a:r>
              <a:rPr lang="en-US" b="1" baseline="-25000" dirty="0" smtClean="0">
                <a:solidFill>
                  <a:srgbClr val="CD0000"/>
                </a:solidFill>
              </a:rPr>
              <a:t>1yr</a:t>
            </a:r>
            <a:r>
              <a:rPr lang="en-US" b="1" dirty="0" smtClean="0">
                <a:solidFill>
                  <a:srgbClr val="CD0000"/>
                </a:solidFill>
              </a:rPr>
              <a:t> &lt; 3 x 10</a:t>
            </a:r>
            <a:r>
              <a:rPr lang="en-US" b="1" baseline="30000" dirty="0" smtClean="0">
                <a:solidFill>
                  <a:srgbClr val="CD0000"/>
                </a:solidFill>
              </a:rPr>
              <a:t>-15</a:t>
            </a:r>
            <a:r>
              <a:rPr lang="en-US" b="1" dirty="0" smtClean="0">
                <a:solidFill>
                  <a:srgbClr val="CD0000"/>
                </a:solidFill>
              </a:rPr>
              <a:t> 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Consistent with </a:t>
            </a:r>
            <a:r>
              <a:rPr lang="en-US" dirty="0" err="1" smtClean="0"/>
              <a:t>Sesana</a:t>
            </a:r>
            <a:r>
              <a:rPr lang="en-US" dirty="0" smtClean="0"/>
              <a:t> (2013) prediction for GWB from SMBHB in galaxies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Limit on cosmic-string tension:       </a:t>
            </a:r>
            <a:r>
              <a:rPr lang="en-US" dirty="0" err="1" smtClean="0"/>
              <a:t>Gμ</a:t>
            </a:r>
            <a:r>
              <a:rPr lang="en-US" dirty="0" smtClean="0"/>
              <a:t>/c</a:t>
            </a:r>
            <a:r>
              <a:rPr lang="en-US" baseline="30000" dirty="0" smtClean="0"/>
              <a:t>2</a:t>
            </a:r>
            <a:r>
              <a:rPr lang="en-US" dirty="0" smtClean="0"/>
              <a:t> &lt; 10</a:t>
            </a:r>
            <a:r>
              <a:rPr lang="en-US" baseline="30000" dirty="0" smtClean="0"/>
              <a:t>-7</a:t>
            </a:r>
            <a:r>
              <a:rPr lang="en-US" dirty="0" smtClean="0"/>
              <a:t> </a:t>
            </a:r>
            <a:endParaRPr lang="en-US" baseline="30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732240" y="3132256"/>
            <a:ext cx="21602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Power-law SMBH 95% Limit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6444208" y="3429000"/>
            <a:ext cx="288032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012160" y="4509120"/>
            <a:ext cx="2920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8000"/>
                </a:solidFill>
              </a:rPr>
              <a:t>Sesana</a:t>
            </a:r>
            <a:r>
              <a:rPr lang="en-US" sz="1600" dirty="0" smtClean="0">
                <a:solidFill>
                  <a:srgbClr val="008000"/>
                </a:solidFill>
              </a:rPr>
              <a:t> (2013) SMBH prediction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5796136" y="4293096"/>
            <a:ext cx="288032" cy="4006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706866" y="2514382"/>
            <a:ext cx="1113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LIGO limit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4008" y="3162454"/>
            <a:ext cx="1694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S</a:t>
            </a:r>
            <a:r>
              <a:rPr lang="en-US" sz="1600" dirty="0" smtClean="0">
                <a:solidFill>
                  <a:srgbClr val="008000"/>
                </a:solidFill>
              </a:rPr>
              <a:t>pectra sensitivity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4581128"/>
            <a:ext cx="1125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String limit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5148064" y="3933056"/>
            <a:ext cx="864096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8799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_GW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968" y="908720"/>
            <a:ext cx="5409084" cy="4032448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82461" y="-15190"/>
            <a:ext cx="6240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</a:rPr>
              <a:t>NANOGrav</a:t>
            </a:r>
            <a:r>
              <a:rPr lang="en-US" sz="4000" b="1" dirty="0" smtClean="0">
                <a:solidFill>
                  <a:srgbClr val="0000FF"/>
                </a:solidFill>
              </a:rPr>
              <a:t> Limit on GWB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980728"/>
            <a:ext cx="36004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Bayesian analysis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Pulsar white noise parameters separately derived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Combined analysis for GWB and red noise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95% confidence limit   </a:t>
            </a:r>
            <a:r>
              <a:rPr lang="en-US" b="1" dirty="0" smtClean="0">
                <a:solidFill>
                  <a:srgbClr val="CD0000"/>
                </a:solidFill>
              </a:rPr>
              <a:t>A</a:t>
            </a:r>
            <a:r>
              <a:rPr lang="en-US" b="1" baseline="-25000" dirty="0" smtClean="0">
                <a:solidFill>
                  <a:srgbClr val="CD0000"/>
                </a:solidFill>
              </a:rPr>
              <a:t>1yr</a:t>
            </a:r>
            <a:r>
              <a:rPr lang="en-US" b="1" dirty="0" smtClean="0">
                <a:solidFill>
                  <a:srgbClr val="CD0000"/>
                </a:solidFill>
              </a:rPr>
              <a:t> = 1.5 x 10</a:t>
            </a:r>
            <a:r>
              <a:rPr lang="en-US" b="1" baseline="30000" dirty="0" smtClean="0">
                <a:solidFill>
                  <a:srgbClr val="CD0000"/>
                </a:solidFill>
              </a:rPr>
              <a:t>-15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McWilliams model ruled out at 99.2% level, </a:t>
            </a:r>
            <a:r>
              <a:rPr lang="en-US" dirty="0" err="1" smtClean="0"/>
              <a:t>Sesana</a:t>
            </a:r>
            <a:r>
              <a:rPr lang="en-US" dirty="0" smtClean="0"/>
              <a:t> (2013) OK at 20% level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005" y="5373216"/>
            <a:ext cx="8962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Models with environmental orbit decay (e.g., Ravi et al.) or eccentric binaries (</a:t>
            </a:r>
            <a:r>
              <a:rPr lang="en-US" dirty="0" err="1" smtClean="0"/>
              <a:t>Heurta</a:t>
            </a:r>
            <a:r>
              <a:rPr lang="en-US" dirty="0" smtClean="0"/>
              <a:t> et al. 2015) are </a:t>
            </a:r>
            <a:r>
              <a:rPr lang="en-US" dirty="0" err="1" smtClean="0"/>
              <a:t>favoured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7270" y="6093296"/>
            <a:ext cx="3019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Arzoumanian</a:t>
            </a:r>
            <a:r>
              <a:rPr lang="en-US" sz="2000" dirty="0" smtClean="0">
                <a:solidFill>
                  <a:srgbClr val="008000"/>
                </a:solidFill>
              </a:rPr>
              <a:t> et al. 2015b)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4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4088" y="5085184"/>
            <a:ext cx="33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(Shannon et al., Science, 2015)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0"/>
            <a:ext cx="5940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A New PPTA Limit on the </a:t>
            </a:r>
            <a:r>
              <a:rPr lang="en-US" sz="3600" b="1" dirty="0" err="1" smtClean="0">
                <a:solidFill>
                  <a:srgbClr val="0000FF"/>
                </a:solidFill>
              </a:rPr>
              <a:t>Nanohertz</a:t>
            </a:r>
            <a:r>
              <a:rPr lang="en-US" sz="3600" b="1" dirty="0" smtClean="0">
                <a:solidFill>
                  <a:srgbClr val="0000FF"/>
                </a:solidFill>
              </a:rPr>
              <a:t> GW Background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5" y="1189196"/>
            <a:ext cx="5328591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Based on PPTA 10cm data sets for the four best-timed pulsars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11-year data span – 3.5 </a:t>
            </a:r>
            <a:r>
              <a:rPr lang="en-US" dirty="0" err="1" smtClean="0"/>
              <a:t>yrs</a:t>
            </a:r>
            <a:r>
              <a:rPr lang="en-US" dirty="0" smtClean="0"/>
              <a:t> longer than Shannon et al. (2013) PPTA data set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nclusion of 20cm and 50cm data </a:t>
            </a:r>
            <a:r>
              <a:rPr lang="en-US" b="1" i="1" dirty="0" smtClean="0">
                <a:solidFill>
                  <a:srgbClr val="CC0000"/>
                </a:solidFill>
              </a:rPr>
              <a:t>reduces</a:t>
            </a:r>
            <a:r>
              <a:rPr lang="en-US" dirty="0" smtClean="0"/>
              <a:t> the sensitivity – DM corrections are not sufficiently accurate 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Bayesian analysis method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New limit: </a:t>
            </a:r>
            <a:r>
              <a:rPr lang="en-US" b="1" dirty="0" smtClean="0">
                <a:solidFill>
                  <a:srgbClr val="CC0000"/>
                </a:solidFill>
              </a:rPr>
              <a:t>A</a:t>
            </a:r>
            <a:r>
              <a:rPr lang="en-US" b="1" baseline="-25000" dirty="0" smtClean="0">
                <a:solidFill>
                  <a:srgbClr val="CC0000"/>
                </a:solidFill>
              </a:rPr>
              <a:t>1yr</a:t>
            </a:r>
            <a:r>
              <a:rPr lang="en-US" b="1" dirty="0" smtClean="0">
                <a:solidFill>
                  <a:srgbClr val="CC0000"/>
                </a:solidFill>
              </a:rPr>
              <a:t> &lt; 1.0 x 10</a:t>
            </a:r>
            <a:r>
              <a:rPr lang="en-US" b="1" baseline="30000" dirty="0" smtClean="0">
                <a:solidFill>
                  <a:srgbClr val="CC0000"/>
                </a:solidFill>
              </a:rPr>
              <a:t>-15</a:t>
            </a:r>
            <a:endParaRPr lang="en-US" b="1" dirty="0">
              <a:solidFill>
                <a:srgbClr val="CC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CC0000"/>
                </a:solidFill>
              </a:rPr>
              <a:t> </a:t>
            </a:r>
            <a:r>
              <a:rPr lang="en-US" b="1" dirty="0" smtClean="0">
                <a:solidFill>
                  <a:srgbClr val="CC0000"/>
                </a:solidFill>
              </a:rPr>
              <a:t>  Ω</a:t>
            </a:r>
            <a:r>
              <a:rPr lang="en-US" b="1" baseline="-25000" dirty="0" smtClean="0">
                <a:solidFill>
                  <a:srgbClr val="CC0000"/>
                </a:solidFill>
              </a:rPr>
              <a:t>GW</a:t>
            </a:r>
            <a:r>
              <a:rPr lang="en-US" b="1" dirty="0" smtClean="0">
                <a:solidFill>
                  <a:srgbClr val="CC0000"/>
                </a:solidFill>
              </a:rPr>
              <a:t> &lt; 2.3 x 10</a:t>
            </a:r>
            <a:r>
              <a:rPr lang="en-US" b="1" baseline="30000" dirty="0" smtClean="0">
                <a:solidFill>
                  <a:srgbClr val="CC0000"/>
                </a:solidFill>
              </a:rPr>
              <a:t>-10</a:t>
            </a:r>
            <a:r>
              <a:rPr lang="en-US" b="1" dirty="0" smtClean="0">
                <a:solidFill>
                  <a:srgbClr val="CC0000"/>
                </a:solidFill>
              </a:rPr>
              <a:t> </a:t>
            </a:r>
            <a:r>
              <a:rPr lang="en-US" dirty="0" smtClean="0"/>
              <a:t>at </a:t>
            </a:r>
            <a:r>
              <a:rPr lang="en-US" i="1" dirty="0" smtClean="0"/>
              <a:t>f</a:t>
            </a:r>
            <a:r>
              <a:rPr lang="en-US" dirty="0" smtClean="0"/>
              <a:t> = 0.2 yr</a:t>
            </a:r>
            <a:r>
              <a:rPr lang="en-US" baseline="30000" dirty="0" smtClean="0"/>
              <a:t>-1 </a:t>
            </a:r>
            <a:r>
              <a:rPr lang="en-US" dirty="0" smtClean="0"/>
              <a:t>(6 </a:t>
            </a:r>
            <a:r>
              <a:rPr lang="en-US" dirty="0" err="1" smtClean="0"/>
              <a:t>nHz</a:t>
            </a:r>
            <a:r>
              <a:rPr lang="en-US" dirty="0" smtClean="0"/>
              <a:t>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436096" y="1340768"/>
            <a:ext cx="3672408" cy="3744416"/>
            <a:chOff x="5004048" y="1340768"/>
            <a:chExt cx="4104456" cy="4218098"/>
          </a:xfrm>
        </p:grpSpPr>
        <p:pic>
          <p:nvPicPr>
            <p:cNvPr id="3" name="Picture 2" descr="10cm_resid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1340768"/>
              <a:ext cx="4104456" cy="4218098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280646" y="1412776"/>
              <a:ext cx="13958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J1909-3744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08304" y="2276872"/>
              <a:ext cx="13958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J0437-4715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36296" y="3068960"/>
              <a:ext cx="14550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J1713+0747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52654" y="3861048"/>
              <a:ext cx="13958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J1744-2304</a:t>
              </a:r>
              <a:endParaRPr lang="en-US" sz="20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9807" y="5517232"/>
            <a:ext cx="84406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C0000"/>
                </a:solidFill>
              </a:rPr>
              <a:t>Essentially rules out </a:t>
            </a:r>
            <a:r>
              <a:rPr lang="en-US" sz="3200" b="1" i="1" dirty="0" smtClean="0">
                <a:solidFill>
                  <a:srgbClr val="CC0000"/>
                </a:solidFill>
              </a:rPr>
              <a:t>standard </a:t>
            </a:r>
            <a:r>
              <a:rPr lang="en-US" sz="3200" b="1" i="1" dirty="0">
                <a:solidFill>
                  <a:srgbClr val="CC0000"/>
                </a:solidFill>
              </a:rPr>
              <a:t>models for GWB</a:t>
            </a:r>
            <a:r>
              <a:rPr lang="en-US" sz="3200" b="1" i="1" dirty="0" smtClean="0">
                <a:solidFill>
                  <a:srgbClr val="CC0000"/>
                </a:solidFill>
              </a:rPr>
              <a:t>!</a:t>
            </a:r>
            <a:endParaRPr lang="en-US" sz="3200" b="1" i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8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-27384"/>
            <a:ext cx="6404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Comparison with GWB Models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8838" y="5795972"/>
            <a:ext cx="33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(Shannon et al., Science, 2015)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602099"/>
            <a:ext cx="4032448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/>
              <a:t>Observational limits (95% </a:t>
            </a:r>
            <a:r>
              <a:rPr lang="en-US" sz="2000" b="1" dirty="0" err="1" smtClean="0"/>
              <a:t>conf</a:t>
            </a:r>
            <a:r>
              <a:rPr lang="en-US" sz="2000" b="1" dirty="0" smtClean="0"/>
              <a:t>):</a:t>
            </a:r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N13: </a:t>
            </a:r>
            <a:r>
              <a:rPr lang="en-US" sz="2000" dirty="0" err="1" smtClean="0"/>
              <a:t>NANOGrav</a:t>
            </a:r>
            <a:r>
              <a:rPr lang="en-US" sz="2000" dirty="0" smtClean="0"/>
              <a:t> </a:t>
            </a:r>
            <a:r>
              <a:rPr lang="en-US" sz="1800" dirty="0" smtClean="0"/>
              <a:t>(Demorest et al.)</a:t>
            </a:r>
            <a:endParaRPr lang="en-US" sz="2000" dirty="0" smtClean="0"/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E15: European PTA </a:t>
            </a:r>
            <a:r>
              <a:rPr lang="en-US" sz="1800" dirty="0" smtClean="0"/>
              <a:t>(</a:t>
            </a:r>
            <a:r>
              <a:rPr lang="en-US" sz="1800" dirty="0" err="1" smtClean="0"/>
              <a:t>Lentati</a:t>
            </a:r>
            <a:r>
              <a:rPr lang="en-US" sz="1800" dirty="0" smtClean="0"/>
              <a:t> et al.)</a:t>
            </a:r>
            <a:endParaRPr lang="en-US" sz="2000" dirty="0" smtClean="0"/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P13: </a:t>
            </a:r>
            <a:r>
              <a:rPr lang="en-US" sz="2000" dirty="0" err="1" smtClean="0"/>
              <a:t>Parkes</a:t>
            </a:r>
            <a:r>
              <a:rPr lang="en-US" sz="2000" dirty="0" smtClean="0"/>
              <a:t> PTA </a:t>
            </a:r>
            <a:r>
              <a:rPr lang="en-US" sz="1800" dirty="0" smtClean="0"/>
              <a:t>(Shannon et al.)</a:t>
            </a:r>
            <a:endParaRPr lang="en-US" sz="2000" dirty="0" smtClean="0"/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P15: PPTA 10cm </a:t>
            </a:r>
            <a:r>
              <a:rPr lang="en-US" sz="1800" dirty="0" smtClean="0"/>
              <a:t>(Shannon et al.)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/>
              <a:t>GWB models:</a:t>
            </a:r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K15: </a:t>
            </a:r>
            <a:r>
              <a:rPr lang="en-US" sz="2000" dirty="0" err="1" smtClean="0"/>
              <a:t>Kulier</a:t>
            </a:r>
            <a:r>
              <a:rPr lang="en-US" sz="2000" dirty="0" smtClean="0"/>
              <a:t> et al. </a:t>
            </a:r>
            <a:r>
              <a:rPr lang="en-US" sz="2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ea typeface="Zapf Dingbats"/>
                <a:cs typeface="Zapf Dingbats"/>
                <a:sym typeface="Zapf Dingbats"/>
              </a:rPr>
              <a:t>(99.5%)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ea typeface="Zapf Dingbats"/>
                <a:cs typeface="Zapf Dingbats"/>
                <a:sym typeface="Zapf Dingbats"/>
              </a:rPr>
              <a:t> 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169200" lvl="1">
              <a:spcAft>
                <a:spcPts val="6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S13</a:t>
            </a:r>
            <a:r>
              <a:rPr lang="en-US" sz="2000" dirty="0" smtClean="0"/>
              <a:t>: </a:t>
            </a:r>
            <a:r>
              <a:rPr lang="en-US" sz="2000" dirty="0" err="1" smtClean="0"/>
              <a:t>Sesana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ea typeface="Zapf Dingbats"/>
                <a:cs typeface="Zapf Dingbats"/>
                <a:sym typeface="Zapf Dingbats"/>
              </a:rPr>
              <a:t>(91%)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169200" lvl="1">
              <a:spcAft>
                <a:spcPts val="6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M14:</a:t>
            </a:r>
            <a:r>
              <a:rPr lang="en-US" sz="2000" dirty="0" smtClean="0"/>
              <a:t> McWilliams et al. </a:t>
            </a:r>
            <a:r>
              <a:rPr lang="en-US" sz="2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lang="en-US" sz="2000" dirty="0" smtClean="0"/>
              <a:t> </a:t>
            </a:r>
            <a:r>
              <a:rPr lang="en-US" sz="1800" dirty="0" smtClean="0"/>
              <a:t>(99.8%)</a:t>
            </a:r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M14e: McWilliams et al. </a:t>
            </a:r>
            <a:r>
              <a:rPr lang="en-US" sz="2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lang="en-US" sz="2000" dirty="0" smtClean="0"/>
              <a:t> </a:t>
            </a:r>
            <a:r>
              <a:rPr lang="en-US" sz="1800" dirty="0"/>
              <a:t>(</a:t>
            </a:r>
            <a:r>
              <a:rPr lang="en-US" sz="1800" dirty="0" smtClean="0"/>
              <a:t>96%)</a:t>
            </a:r>
            <a:endParaRPr lang="en-US" sz="2000" dirty="0" smtClean="0"/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R14: Ravi et al. (</a:t>
            </a:r>
            <a:r>
              <a:rPr lang="en-US" sz="2000" dirty="0" smtClean="0">
                <a:solidFill>
                  <a:srgbClr val="01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2000" dirty="0" smtClean="0">
                <a:latin typeface="+mj-lt"/>
                <a:ea typeface="Zapf Dingbats"/>
                <a:cs typeface="Zapf Dingbats"/>
                <a:sym typeface="Zapf Dingbats"/>
              </a:rPr>
              <a:t>) </a:t>
            </a:r>
            <a:r>
              <a:rPr lang="en-US" sz="1800" dirty="0" smtClean="0">
                <a:latin typeface="+mj-lt"/>
                <a:ea typeface="Zapf Dingbats"/>
                <a:cs typeface="Zapf Dingbats"/>
                <a:sym typeface="Zapf Dingbats"/>
              </a:rPr>
              <a:t>(20%)</a:t>
            </a:r>
            <a:endParaRPr lang="en-US" sz="2000" dirty="0" smtClean="0"/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R15: Ravi et al. </a:t>
            </a:r>
            <a:r>
              <a:rPr lang="en-US" sz="2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ea typeface="Zapf Dingbats"/>
                <a:cs typeface="Zapf Dingbats"/>
                <a:sym typeface="Zapf Dingbats"/>
              </a:rPr>
              <a:t>(95%)</a:t>
            </a:r>
            <a:endParaRPr lang="en-US" sz="2000" dirty="0">
              <a:solidFill>
                <a:srgbClr val="01FB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5149641"/>
            <a:ext cx="38884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D</a:t>
            </a:r>
            <a:r>
              <a:rPr lang="en-US" dirty="0" smtClean="0"/>
              <a:t>ifferent assumptions about galaxy merger rates and SMBBH evolution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25" y="6237312"/>
            <a:ext cx="901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M14e and R14 include gas/stellar-interaction at late times</a:t>
            </a:r>
            <a:endParaRPr lang="en-US" dirty="0"/>
          </a:p>
        </p:txBody>
      </p:sp>
      <p:pic>
        <p:nvPicPr>
          <p:cNvPr id="8" name="Picture 7" descr="s15_model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42976"/>
            <a:ext cx="5112568" cy="52342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797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BBH_evol_PPTA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35" y="764705"/>
            <a:ext cx="5858178" cy="316835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38815" y="-27384"/>
            <a:ext cx="73145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Scenarios for SMBBH Evolution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559708"/>
            <a:ext cx="3240360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400"/>
              </a:spcAft>
              <a:buFont typeface="Arial"/>
              <a:buChar char="•"/>
            </a:pPr>
            <a:r>
              <a:rPr lang="en-US" b="1" dirty="0" err="1" smtClean="0"/>
              <a:t>Fiducial</a:t>
            </a:r>
            <a:r>
              <a:rPr lang="en-US" dirty="0" smtClean="0"/>
              <a:t>: </a:t>
            </a:r>
            <a:r>
              <a:rPr lang="en-US" dirty="0" err="1" smtClean="0"/>
              <a:t>Std</a:t>
            </a:r>
            <a:r>
              <a:rPr lang="en-US" dirty="0" smtClean="0"/>
              <a:t> model</a:t>
            </a:r>
          </a:p>
          <a:p>
            <a:pPr marL="198000" indent="-198000">
              <a:spcAft>
                <a:spcPts val="400"/>
              </a:spcAft>
              <a:buFont typeface="Arial"/>
              <a:buChar char="•"/>
            </a:pPr>
            <a:r>
              <a:rPr lang="en-US" b="1" dirty="0" smtClean="0"/>
              <a:t>Slow merger</a:t>
            </a:r>
            <a:r>
              <a:rPr lang="en-US" dirty="0" smtClean="0"/>
              <a:t>:   Dynamic friction x10</a:t>
            </a:r>
            <a:r>
              <a:rPr lang="en-US" baseline="30000" dirty="0" smtClean="0"/>
              <a:t>-4</a:t>
            </a:r>
            <a:r>
              <a:rPr lang="en-US" dirty="0"/>
              <a:t> </a:t>
            </a:r>
            <a:endParaRPr lang="en-US" dirty="0" smtClean="0"/>
          </a:p>
          <a:p>
            <a:pPr marL="198000" indent="-198000">
              <a:spcAft>
                <a:spcPts val="400"/>
              </a:spcAft>
              <a:buFont typeface="Arial"/>
              <a:buChar char="•"/>
            </a:pPr>
            <a:r>
              <a:rPr lang="en-US" b="1" dirty="0" smtClean="0"/>
              <a:t>Recoil</a:t>
            </a:r>
            <a:r>
              <a:rPr lang="en-US" dirty="0" smtClean="0"/>
              <a:t>: 500km s</a:t>
            </a:r>
            <a:r>
              <a:rPr lang="en-US" baseline="30000" dirty="0" smtClean="0"/>
              <a:t>-1</a:t>
            </a:r>
            <a:r>
              <a:rPr lang="en-US" dirty="0" smtClean="0"/>
              <a:t> kick – SMBHB escapes</a:t>
            </a:r>
          </a:p>
          <a:p>
            <a:pPr marL="198000" indent="-198000">
              <a:spcAft>
                <a:spcPts val="400"/>
              </a:spcAft>
              <a:buFont typeface="Arial"/>
              <a:buChar char="•"/>
            </a:pPr>
            <a:r>
              <a:rPr lang="en-US" b="1" dirty="0" smtClean="0"/>
              <a:t>Stalled</a:t>
            </a:r>
            <a:r>
              <a:rPr lang="en-US" dirty="0" smtClean="0"/>
              <a:t>: stellar/gas interaction x10</a:t>
            </a:r>
            <a:r>
              <a:rPr lang="en-US" baseline="30000" dirty="0" smtClean="0"/>
              <a:t>-</a:t>
            </a:r>
            <a:r>
              <a:rPr lang="en-US" baseline="30000" dirty="0"/>
              <a:t>2</a:t>
            </a:r>
            <a:r>
              <a:rPr lang="en-US" dirty="0" smtClean="0"/>
              <a:t> (“last parsec” case)</a:t>
            </a:r>
          </a:p>
          <a:p>
            <a:pPr marL="198000" indent="-198000">
              <a:spcAft>
                <a:spcPts val="400"/>
              </a:spcAft>
              <a:buFont typeface="Arial"/>
              <a:buChar char="•"/>
            </a:pPr>
            <a:r>
              <a:rPr lang="en-US" b="1" dirty="0" smtClean="0"/>
              <a:t>Environment</a:t>
            </a:r>
            <a:r>
              <a:rPr lang="en-US" dirty="0" smtClean="0"/>
              <a:t>: stellar/gas </a:t>
            </a:r>
            <a:endParaRPr lang="en-US" baseline="30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734004" y="4005064"/>
            <a:ext cx="2392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(Shannon et al. 2015)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007" y="4437112"/>
            <a:ext cx="879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b="1" dirty="0" smtClean="0"/>
              <a:t>GW</a:t>
            </a:r>
            <a:r>
              <a:rPr lang="en-US" dirty="0" smtClean="0"/>
              <a:t>: GW emission dominates over other loss processes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87624" y="5949280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Also implies GWB detectability is greater at higher frequencies (</a:t>
            </a:r>
            <a:r>
              <a:rPr lang="en-US" i="1" dirty="0" smtClean="0">
                <a:solidFill>
                  <a:srgbClr val="008000"/>
                </a:solidFill>
              </a:rPr>
              <a:t>f</a:t>
            </a:r>
            <a:r>
              <a:rPr lang="en-US" dirty="0" smtClean="0">
                <a:solidFill>
                  <a:srgbClr val="008000"/>
                </a:solidFill>
              </a:rPr>
              <a:t> &gt; ~1 yr</a:t>
            </a:r>
            <a:r>
              <a:rPr lang="en-US" baseline="30000" dirty="0" smtClean="0">
                <a:solidFill>
                  <a:srgbClr val="008000"/>
                </a:solidFill>
              </a:rPr>
              <a:t>-1</a:t>
            </a:r>
            <a:r>
              <a:rPr lang="en-US" dirty="0" smtClean="0">
                <a:solidFill>
                  <a:srgbClr val="008000"/>
                </a:solidFill>
              </a:rPr>
              <a:t>)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797152"/>
            <a:ext cx="846043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 dirty="0" smtClean="0">
                <a:solidFill>
                  <a:srgbClr val="CD0000"/>
                </a:solidFill>
              </a:rPr>
              <a:t>Slow merger, recoil, or stalled merger unlikely to be important</a:t>
            </a:r>
          </a:p>
          <a:p>
            <a:pPr>
              <a:spcAft>
                <a:spcPts val="600"/>
              </a:spcAft>
            </a:pPr>
            <a:r>
              <a:rPr lang="en-US" b="1" i="1" dirty="0" smtClean="0">
                <a:solidFill>
                  <a:srgbClr val="CD0000"/>
                </a:solidFill>
              </a:rPr>
              <a:t>Most probable reason for lack of detection is orbit decay due to stellar/gas interactions at late times – less energy into GW</a:t>
            </a:r>
            <a:endParaRPr lang="en-US" b="1" i="1" dirty="0">
              <a:solidFill>
                <a:srgbClr val="CD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404571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nteraction at late times x10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72117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w_spect_sesana_20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60648"/>
            <a:ext cx="5938864" cy="630932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456" y="908720"/>
            <a:ext cx="3197391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Likely that many SMBH binary systems are highly  eccentric</a:t>
            </a:r>
          </a:p>
          <a:p>
            <a:pPr marL="180000" indent="-180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GW spectrum may be dominated by a strong individual source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188640"/>
            <a:ext cx="3036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0000FF"/>
                </a:solidFill>
              </a:rPr>
              <a:t>Single Sources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3429000"/>
            <a:ext cx="2874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 dirty="0" smtClean="0">
                <a:solidFill>
                  <a:srgbClr val="CC0000"/>
                </a:solidFill>
              </a:rPr>
              <a:t>First GW detection by PTAs could be a single source with period &lt;~ 1 year!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1" y="5301208"/>
            <a:ext cx="2520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7801F"/>
                </a:solidFill>
              </a:rPr>
              <a:t>(</a:t>
            </a:r>
            <a:r>
              <a:rPr lang="en-US" sz="2000" dirty="0" err="1" smtClean="0">
                <a:solidFill>
                  <a:srgbClr val="07801F"/>
                </a:solidFill>
              </a:rPr>
              <a:t>Sesana</a:t>
            </a:r>
            <a:r>
              <a:rPr lang="en-US" sz="2000" dirty="0" smtClean="0">
                <a:solidFill>
                  <a:srgbClr val="07801F"/>
                </a:solidFill>
              </a:rPr>
              <a:t> 2012; Shannon et al. 2015)</a:t>
            </a:r>
          </a:p>
        </p:txBody>
      </p:sp>
    </p:spTree>
    <p:extLst>
      <p:ext uri="{BB962C8B-B14F-4D97-AF65-F5344CB8AC3E}">
        <p14:creationId xmlns:p14="http://schemas.microsoft.com/office/powerpoint/2010/main" val="260080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44624"/>
            <a:ext cx="8008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PPTA Limits on Single GW Sources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692696"/>
            <a:ext cx="90364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Searched PPTA data set for arbitrary time series of GW amplitudes A</a:t>
            </a:r>
            <a:r>
              <a:rPr lang="en-US" baseline="-25000" dirty="0" smtClean="0"/>
              <a:t>+</a:t>
            </a:r>
            <a:r>
              <a:rPr lang="en-US" dirty="0" smtClean="0"/>
              <a:t>, A</a:t>
            </a:r>
            <a:r>
              <a:rPr lang="en-US" baseline="-25000" dirty="0" smtClean="0"/>
              <a:t>x</a:t>
            </a:r>
            <a:r>
              <a:rPr lang="en-US" dirty="0" smtClean="0"/>
              <a:t> that satisfy the </a:t>
            </a:r>
            <a:r>
              <a:rPr lang="en-US" dirty="0" err="1" smtClean="0"/>
              <a:t>quadrupolar</a:t>
            </a:r>
            <a:r>
              <a:rPr lang="en-US" dirty="0" smtClean="0"/>
              <a:t> constraints for a given source direction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Searched these time series for sinusoidal components that could result from orbital motion of a SMBHB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Repeated for all possible source directions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72242" y="6341258"/>
            <a:ext cx="1908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(Zhu et al. 2014)</a:t>
            </a:r>
            <a:endParaRPr lang="en-US" sz="2000" dirty="0">
              <a:solidFill>
                <a:srgbClr val="008000"/>
              </a:solidFill>
            </a:endParaRPr>
          </a:p>
        </p:txBody>
      </p:sp>
      <p:pic>
        <p:nvPicPr>
          <p:cNvPr id="5" name="Picture 4" descr="SkySensityF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52936"/>
            <a:ext cx="5112568" cy="303990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067944" y="5805264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Distance (</a:t>
            </a:r>
            <a:r>
              <a:rPr lang="en-US" sz="1800" dirty="0" err="1" smtClean="0"/>
              <a:t>Mpc</a:t>
            </a:r>
            <a:r>
              <a:rPr lang="en-US" sz="1800" dirty="0" smtClean="0"/>
              <a:t>) to which a SMBBH with chirp mass 10</a:t>
            </a:r>
            <a:r>
              <a:rPr lang="en-US" sz="1800" baseline="30000" dirty="0" smtClean="0"/>
              <a:t>9</a:t>
            </a:r>
            <a:r>
              <a:rPr lang="en-US" sz="1800" dirty="0" smtClean="0"/>
              <a:t> </a:t>
            </a:r>
            <a:r>
              <a:rPr lang="en-US" sz="1800" dirty="0" err="1" smtClean="0"/>
              <a:t>M</a:t>
            </a:r>
            <a:r>
              <a:rPr lang="en-US" sz="1800" baseline="-25000" dirty="0" err="1" smtClean="0"/>
              <a:t>Sun</a:t>
            </a:r>
            <a:r>
              <a:rPr lang="en-US" sz="1800" dirty="0" smtClean="0"/>
              <a:t> emitting GW at 10</a:t>
            </a:r>
            <a:r>
              <a:rPr lang="en-US" sz="1800" baseline="30000" dirty="0" smtClean="0"/>
              <a:t>-8</a:t>
            </a:r>
            <a:r>
              <a:rPr lang="en-US" sz="1800" dirty="0" smtClean="0"/>
              <a:t> Hz can be detected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395537" y="587727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Spectral strain sensitivity at different sky locations </a:t>
            </a:r>
            <a:endParaRPr lang="en-US" sz="1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251520" y="2833191"/>
            <a:ext cx="3600400" cy="3090386"/>
            <a:chOff x="251520" y="2833191"/>
            <a:chExt cx="3600400" cy="3090386"/>
          </a:xfrm>
        </p:grpSpPr>
        <p:pic>
          <p:nvPicPr>
            <p:cNvPr id="15" name="Picture 14" descr="cw_sens1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852936"/>
              <a:ext cx="3600400" cy="3070641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2275231" y="2835775"/>
              <a:ext cx="5685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1 yr</a:t>
              </a:r>
              <a:r>
                <a:rPr lang="en-US" sz="1400" baseline="30000" dirty="0" smtClean="0">
                  <a:solidFill>
                    <a:srgbClr val="008000"/>
                  </a:solidFill>
                </a:rPr>
                <a:t>-1</a:t>
              </a:r>
              <a:endParaRPr lang="en-US" sz="1400" baseline="30000" dirty="0">
                <a:solidFill>
                  <a:srgbClr val="008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33030" y="2833191"/>
              <a:ext cx="5685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2 yr</a:t>
              </a:r>
              <a:r>
                <a:rPr lang="en-US" sz="1400" baseline="30000" dirty="0" smtClean="0">
                  <a:solidFill>
                    <a:srgbClr val="008000"/>
                  </a:solidFill>
                </a:rPr>
                <a:t>-1</a:t>
              </a:r>
              <a:endParaRPr lang="en-US" sz="1400" baseline="300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06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-99392"/>
            <a:ext cx="6463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</a:rPr>
              <a:t>Localisation</a:t>
            </a:r>
            <a:r>
              <a:rPr lang="en-US" sz="4000" b="1" dirty="0" smtClean="0">
                <a:solidFill>
                  <a:srgbClr val="0000FF"/>
                </a:solidFill>
              </a:rPr>
              <a:t> of a GW Source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source_lo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4427984" cy="258299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150320" y="3100898"/>
            <a:ext cx="199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6800"/>
                </a:solidFill>
              </a:rPr>
              <a:t>(Zhu et al. (2015)</a:t>
            </a:r>
            <a:endParaRPr lang="en-US" sz="2000" dirty="0">
              <a:solidFill>
                <a:srgbClr val="0068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20688"/>
            <a:ext cx="4464496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PPTA data </a:t>
            </a:r>
            <a:r>
              <a:rPr lang="en-US" dirty="0" smtClean="0"/>
              <a:t>set with simulated </a:t>
            </a:r>
            <a:r>
              <a:rPr lang="en-US" dirty="0" smtClean="0"/>
              <a:t>source in </a:t>
            </a:r>
            <a:r>
              <a:rPr lang="en-US" dirty="0" err="1" smtClean="0"/>
              <a:t>Fornax</a:t>
            </a:r>
            <a:r>
              <a:rPr lang="en-US" dirty="0" smtClean="0"/>
              <a:t> cluster, </a:t>
            </a:r>
            <a:r>
              <a:rPr lang="en-US" dirty="0" smtClean="0"/>
              <a:t>S</a:t>
            </a:r>
            <a:r>
              <a:rPr lang="en-US" dirty="0" smtClean="0"/>
              <a:t>/N ~ </a:t>
            </a:r>
            <a:r>
              <a:rPr lang="en-US" dirty="0" smtClean="0"/>
              <a:t>5</a:t>
            </a:r>
            <a:r>
              <a:rPr lang="en-US" dirty="0"/>
              <a:t> </a:t>
            </a:r>
            <a:endParaRPr lang="en-US" dirty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Earth-term c</a:t>
            </a:r>
            <a:r>
              <a:rPr lang="en-US" dirty="0" smtClean="0"/>
              <a:t>orrelation statistic</a:t>
            </a:r>
            <a:endParaRPr lang="en-US" dirty="0" smtClean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Max detection statistic (o) close to source </a:t>
            </a:r>
            <a:r>
              <a:rPr lang="en-US" dirty="0" smtClean="0"/>
              <a:t>position (  )</a:t>
            </a:r>
            <a:endParaRPr lang="en-US" dirty="0" smtClean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err="1" smtClean="0"/>
              <a:t>Localisation</a:t>
            </a:r>
            <a:r>
              <a:rPr lang="en-US" dirty="0" smtClean="0"/>
              <a:t> poor ~ 400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deg</a:t>
            </a:r>
            <a:endParaRPr lang="en-US" dirty="0" smtClean="0"/>
          </a:p>
        </p:txBody>
      </p:sp>
      <p:pic>
        <p:nvPicPr>
          <p:cNvPr id="6" name="Picture 5" descr="ant_frin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17032"/>
            <a:ext cx="2516134" cy="2498415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164288" y="6237312"/>
            <a:ext cx="186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6800"/>
                </a:solidFill>
              </a:rPr>
              <a:t>(Lee et al. 2011)</a:t>
            </a:r>
            <a:endParaRPr lang="en-US" sz="2000" dirty="0">
              <a:solidFill>
                <a:srgbClr val="0068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3098571"/>
            <a:ext cx="619268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Use pulsar term! </a:t>
            </a:r>
            <a:r>
              <a:rPr lang="en-US" dirty="0" smtClean="0"/>
              <a:t>– pulsar-Earth interferometer 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Fringe spacing 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f</a:t>
            </a:r>
            <a:r>
              <a:rPr lang="en-US" dirty="0" smtClean="0"/>
              <a:t> =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GW</a:t>
            </a:r>
            <a:r>
              <a:rPr lang="en-US" dirty="0" smtClean="0"/>
              <a:t>/[2π</a:t>
            </a:r>
            <a:r>
              <a:rPr lang="en-US" i="1" dirty="0" smtClean="0"/>
              <a:t>d</a:t>
            </a:r>
            <a:r>
              <a:rPr lang="en-US" dirty="0"/>
              <a:t>(1+γ</a:t>
            </a:r>
            <a:r>
              <a:rPr lang="en-US" dirty="0" smtClean="0"/>
              <a:t>)] – few arc </a:t>
            </a:r>
            <a:r>
              <a:rPr lang="en-US" dirty="0" smtClean="0"/>
              <a:t>min  </a:t>
            </a:r>
            <a:r>
              <a:rPr lang="en-US" dirty="0" smtClean="0"/>
              <a:t>(</a:t>
            </a:r>
            <a:r>
              <a:rPr lang="en-US" dirty="0" err="1" smtClean="0"/>
              <a:t>γ</a:t>
            </a:r>
            <a:r>
              <a:rPr lang="en-US" dirty="0" smtClean="0"/>
              <a:t> </a:t>
            </a:r>
            <a:r>
              <a:rPr lang="en-US" dirty="0"/>
              <a:t>is </a:t>
            </a:r>
            <a:r>
              <a:rPr lang="en-US" i="1" dirty="0"/>
              <a:t>z</a:t>
            </a:r>
            <a:r>
              <a:rPr lang="en-US" dirty="0"/>
              <a:t> </a:t>
            </a:r>
            <a:r>
              <a:rPr lang="en-US" dirty="0" err="1" smtClean="0"/>
              <a:t>dirn</a:t>
            </a:r>
            <a:r>
              <a:rPr lang="en-US" dirty="0" smtClean="0"/>
              <a:t> cosine, GW </a:t>
            </a:r>
            <a:r>
              <a:rPr lang="en-US" dirty="0" err="1" smtClean="0"/>
              <a:t>propn</a:t>
            </a:r>
            <a:r>
              <a:rPr lang="en-US" dirty="0" smtClean="0"/>
              <a:t> </a:t>
            </a:r>
            <a:r>
              <a:rPr lang="en-US" dirty="0" err="1" smtClean="0"/>
              <a:t>dirn</a:t>
            </a:r>
            <a:r>
              <a:rPr lang="en-US" dirty="0" smtClean="0"/>
              <a:t> +</a:t>
            </a:r>
            <a:r>
              <a:rPr lang="en-US" i="1" dirty="0" smtClean="0"/>
              <a:t>z</a:t>
            </a:r>
            <a:r>
              <a:rPr lang="en-US" dirty="0" smtClean="0"/>
              <a:t> )</a:t>
            </a:r>
            <a:endParaRPr lang="en-US" dirty="0" smtClean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err="1" smtClean="0"/>
              <a:t>Localisation</a:t>
            </a:r>
            <a:r>
              <a:rPr lang="en-US" dirty="0" smtClean="0"/>
              <a:t> ~ 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f</a:t>
            </a:r>
            <a:r>
              <a:rPr lang="en-US" baseline="-25000" dirty="0" smtClean="0"/>
              <a:t> </a:t>
            </a:r>
            <a:r>
              <a:rPr lang="en-US" dirty="0" smtClean="0"/>
              <a:t>/(S/N) – sub-arc-min possible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However, pulsar distances must be known to better than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GW</a:t>
            </a:r>
            <a:r>
              <a:rPr lang="en-US" dirty="0" smtClean="0"/>
              <a:t>/(1+γ)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So far, only one pulsar (J0437-4715) </a:t>
            </a:r>
            <a:r>
              <a:rPr lang="en-US" dirty="0" smtClean="0"/>
              <a:t>has a </a:t>
            </a:r>
            <a:r>
              <a:rPr lang="en-US" dirty="0" smtClean="0"/>
              <a:t>sufficiently accurate dist. (</a:t>
            </a:r>
            <a:r>
              <a:rPr lang="en-US" i="1" dirty="0" smtClean="0"/>
              <a:t>d</a:t>
            </a:r>
            <a:r>
              <a:rPr lang="en-US" dirty="0" smtClean="0"/>
              <a:t> = 156.79±0.25 pc</a:t>
            </a:r>
            <a:r>
              <a:rPr lang="en-US" dirty="0" smtClean="0"/>
              <a:t>)</a:t>
            </a:r>
            <a:endParaRPr lang="en-US" sz="2000" dirty="0">
              <a:solidFill>
                <a:srgbClr val="006800"/>
              </a:solidFill>
            </a:endParaRPr>
          </a:p>
        </p:txBody>
      </p:sp>
      <p:sp>
        <p:nvSpPr>
          <p:cNvPr id="8" name="Diamond 7"/>
          <p:cNvSpPr/>
          <p:nvPr/>
        </p:nvSpPr>
        <p:spPr bwMode="auto">
          <a:xfrm>
            <a:off x="2788294" y="2398365"/>
            <a:ext cx="144016" cy="216024"/>
          </a:xfrm>
          <a:prstGeom prst="diamon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6194" y="6309320"/>
            <a:ext cx="2363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6800"/>
                </a:solidFill>
              </a:rPr>
              <a:t>(Reardon et al. 2015)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358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123355" y="-76200"/>
            <a:ext cx="45368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solidFill>
                  <a:srgbClr val="0000FF"/>
                </a:solidFill>
              </a:rPr>
              <a:t>A Pulsar Census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0" y="5589240"/>
            <a:ext cx="373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8000"/>
                </a:solidFill>
              </a:rPr>
              <a:t>Data from ATNF Pulsar Catalogue, </a:t>
            </a:r>
            <a:r>
              <a:rPr lang="en-US" sz="1600" dirty="0" smtClean="0">
                <a:solidFill>
                  <a:srgbClr val="008000"/>
                </a:solidFill>
              </a:rPr>
              <a:t>V1.54 </a:t>
            </a:r>
            <a:r>
              <a:rPr lang="en-US" sz="1600" dirty="0">
                <a:solidFill>
                  <a:srgbClr val="008000"/>
                </a:solidFill>
              </a:rPr>
              <a:t>(</a:t>
            </a:r>
            <a:r>
              <a:rPr lang="en-US" sz="1600" dirty="0" err="1">
                <a:solidFill>
                  <a:srgbClr val="008000"/>
                </a:solidFill>
              </a:rPr>
              <a:t>www.atnf.csiro.au</a:t>
            </a:r>
            <a:r>
              <a:rPr lang="en-US" sz="1600" dirty="0">
                <a:solidFill>
                  <a:srgbClr val="008000"/>
                </a:solidFill>
              </a:rPr>
              <a:t>/research/pulsar/</a:t>
            </a:r>
            <a:r>
              <a:rPr lang="en-US" sz="1600" dirty="0" err="1" smtClean="0">
                <a:solidFill>
                  <a:srgbClr val="008000"/>
                </a:solidFill>
              </a:rPr>
              <a:t>psrcat</a:t>
            </a:r>
            <a:r>
              <a:rPr lang="en-US" sz="1600" dirty="0">
                <a:solidFill>
                  <a:srgbClr val="008000"/>
                </a:solidFill>
              </a:rPr>
              <a:t>)</a:t>
            </a:r>
            <a:r>
              <a:rPr lang="en-US" sz="1600" dirty="0" smtClean="0">
                <a:solidFill>
                  <a:srgbClr val="008000"/>
                </a:solidFill>
              </a:rPr>
              <a:t> (Manchester </a:t>
            </a:r>
            <a:r>
              <a:rPr lang="en-US" sz="1600" dirty="0">
                <a:solidFill>
                  <a:srgbClr val="008000"/>
                </a:solidFill>
              </a:rPr>
              <a:t>et al. 2005)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692696"/>
            <a:ext cx="3581400" cy="486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Currently </a:t>
            </a:r>
            <a:r>
              <a:rPr lang="en-US" dirty="0" smtClean="0"/>
              <a:t>2536 </a:t>
            </a:r>
            <a:r>
              <a:rPr lang="en-US" dirty="0" smtClean="0"/>
              <a:t>known (published) pulsars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2365 Galactic </a:t>
            </a:r>
            <a:r>
              <a:rPr lang="en-US" dirty="0" smtClean="0"/>
              <a:t>disk </a:t>
            </a:r>
            <a:r>
              <a:rPr lang="en-US" dirty="0" err="1" smtClean="0"/>
              <a:t>psrs</a:t>
            </a:r>
            <a:endParaRPr lang="en-US" dirty="0" smtClean="0"/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256 </a:t>
            </a:r>
            <a:r>
              <a:rPr lang="en-US" dirty="0" smtClean="0"/>
              <a:t>in binary systems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367 </a:t>
            </a:r>
            <a:r>
              <a:rPr lang="en-US" dirty="0" smtClean="0"/>
              <a:t>millisecond pulsars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143 </a:t>
            </a:r>
            <a:r>
              <a:rPr lang="en-US" dirty="0" smtClean="0"/>
              <a:t>in globular clusters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8 X-ray isolated neutron stars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24 </a:t>
            </a:r>
            <a:r>
              <a:rPr lang="en-US" dirty="0" err="1" smtClean="0"/>
              <a:t>magnetars</a:t>
            </a:r>
            <a:r>
              <a:rPr lang="en-US" dirty="0" smtClean="0"/>
              <a:t> (AXP/SGR)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28 extra-galactic pulsars</a:t>
            </a:r>
          </a:p>
        </p:txBody>
      </p:sp>
      <p:pic>
        <p:nvPicPr>
          <p:cNvPr id="4" name="Picture 3" descr="phist_typ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7768" r="13017" b="4704"/>
          <a:stretch/>
        </p:blipFill>
        <p:spPr>
          <a:xfrm>
            <a:off x="3923928" y="666689"/>
            <a:ext cx="5182709" cy="6002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-27384"/>
            <a:ext cx="57032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GW Detection Sensitivity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4255" y="4077072"/>
            <a:ext cx="2364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6600"/>
                </a:solidFill>
              </a:rPr>
              <a:t>(Siemens et al. 2013)</a:t>
            </a:r>
            <a:endParaRPr lang="en-US" sz="2000" dirty="0">
              <a:solidFill>
                <a:srgbClr val="006600"/>
              </a:solidFill>
            </a:endParaRPr>
          </a:p>
        </p:txBody>
      </p:sp>
      <p:pic>
        <p:nvPicPr>
          <p:cNvPr id="6" name="Picture 5" descr="sn_tim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15" y="764704"/>
            <a:ext cx="4229089" cy="33843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07504" y="548680"/>
            <a:ext cx="4464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0"/>
              </a:spcAft>
              <a:buFont typeface="Arial"/>
              <a:buChar char="•"/>
            </a:pPr>
            <a:r>
              <a:rPr lang="en-US" dirty="0" smtClean="0"/>
              <a:t>Simplified model, based on correlation analysis of </a:t>
            </a:r>
            <a:r>
              <a:rPr lang="en-US" i="1" dirty="0" smtClean="0"/>
              <a:t>M</a:t>
            </a:r>
            <a:r>
              <a:rPr lang="en-US" dirty="0" smtClean="0"/>
              <a:t> pulsars in PTA</a:t>
            </a:r>
          </a:p>
          <a:p>
            <a:pPr marL="198000" indent="-198000">
              <a:spcAft>
                <a:spcPts val="0"/>
              </a:spcAft>
              <a:buFont typeface="Arial"/>
              <a:buChar char="•"/>
            </a:pPr>
            <a:r>
              <a:rPr lang="en-US" dirty="0"/>
              <a:t>W</a:t>
            </a:r>
            <a:r>
              <a:rPr lang="en-US" dirty="0" smtClean="0"/>
              <a:t>hite timing noise only, all pulsars with same </a:t>
            </a:r>
            <a:r>
              <a:rPr lang="en-US" dirty="0" err="1" smtClean="0"/>
              <a:t>rms</a:t>
            </a:r>
            <a:r>
              <a:rPr lang="en-US" dirty="0" smtClean="0"/>
              <a:t> noise </a:t>
            </a:r>
            <a:r>
              <a:rPr lang="en-US" dirty="0" err="1" smtClean="0"/>
              <a:t>σ</a:t>
            </a:r>
            <a:endParaRPr lang="en-US" dirty="0" smtClean="0"/>
          </a:p>
          <a:p>
            <a:pPr marL="198000" indent="-198000">
              <a:spcAft>
                <a:spcPts val="0"/>
              </a:spcAft>
              <a:buFont typeface="Arial"/>
              <a:buChar char="•"/>
            </a:pPr>
            <a:r>
              <a:rPr lang="en-US" dirty="0" smtClean="0"/>
              <a:t>At low signal levels (S/N &lt; 1):  </a:t>
            </a:r>
            <a:r>
              <a:rPr lang="en-US" b="1" dirty="0" smtClean="0">
                <a:solidFill>
                  <a:srgbClr val="CC0000"/>
                </a:solidFill>
              </a:rPr>
              <a:t>S/N ~ </a:t>
            </a:r>
            <a:r>
              <a:rPr lang="en-US" b="1" i="1" dirty="0" smtClean="0">
                <a:solidFill>
                  <a:srgbClr val="CC0000"/>
                </a:solidFill>
              </a:rPr>
              <a:t>MT</a:t>
            </a:r>
            <a:r>
              <a:rPr lang="en-US" b="1" baseline="30000" dirty="0" smtClean="0">
                <a:solidFill>
                  <a:srgbClr val="CC0000"/>
                </a:solidFill>
              </a:rPr>
              <a:t>13/3</a:t>
            </a:r>
            <a:r>
              <a:rPr lang="en-US" b="1" dirty="0" smtClean="0">
                <a:solidFill>
                  <a:srgbClr val="CC0000"/>
                </a:solidFill>
              </a:rPr>
              <a:t>/σ</a:t>
            </a:r>
            <a:r>
              <a:rPr lang="en-US" b="1" baseline="30000" dirty="0" smtClean="0">
                <a:solidFill>
                  <a:srgbClr val="CC0000"/>
                </a:solidFill>
              </a:rPr>
              <a:t>2</a:t>
            </a:r>
          </a:p>
          <a:p>
            <a:pPr marL="198000" indent="-198000">
              <a:spcAft>
                <a:spcPts val="0"/>
              </a:spcAft>
              <a:buFont typeface="Arial"/>
              <a:buChar char="•"/>
            </a:pPr>
            <a:r>
              <a:rPr lang="en-US" dirty="0" smtClean="0"/>
              <a:t>At higher signal levels (S/N &gt; 1): </a:t>
            </a:r>
            <a:r>
              <a:rPr lang="en-US" b="1" dirty="0" smtClean="0">
                <a:solidFill>
                  <a:srgbClr val="CC0000"/>
                </a:solidFill>
              </a:rPr>
              <a:t>S/N ~ </a:t>
            </a:r>
            <a:r>
              <a:rPr lang="en-US" b="1" i="1" dirty="0" smtClean="0">
                <a:solidFill>
                  <a:srgbClr val="CC0000"/>
                </a:solidFill>
              </a:rPr>
              <a:t>MT</a:t>
            </a:r>
            <a:r>
              <a:rPr lang="en-US" b="1" baseline="30000" dirty="0" smtClean="0">
                <a:solidFill>
                  <a:srgbClr val="CC0000"/>
                </a:solidFill>
              </a:rPr>
              <a:t>1/2</a:t>
            </a:r>
            <a:r>
              <a:rPr lang="en-US" b="1" dirty="0" smtClean="0">
                <a:solidFill>
                  <a:srgbClr val="CC0000"/>
                </a:solidFill>
              </a:rPr>
              <a:t>/σ</a:t>
            </a:r>
            <a:r>
              <a:rPr lang="en-US" b="1" baseline="30000" dirty="0" smtClean="0">
                <a:solidFill>
                  <a:srgbClr val="CC0000"/>
                </a:solidFill>
              </a:rPr>
              <a:t>3/13   </a:t>
            </a:r>
            <a:r>
              <a:rPr lang="en-US" dirty="0" smtClean="0"/>
              <a:t>– effect </a:t>
            </a:r>
            <a:r>
              <a:rPr lang="en-US" dirty="0" smtClean="0"/>
              <a:t>of uncorrelated pulsar term</a:t>
            </a:r>
            <a:endParaRPr lang="en-US" b="1" baseline="30000" dirty="0">
              <a:solidFill>
                <a:srgbClr val="CC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4369747"/>
            <a:ext cx="886721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6800"/>
                </a:solidFill>
              </a:rPr>
              <a:t>For GWB detection, increased observation time and higher precision </a:t>
            </a:r>
            <a:r>
              <a:rPr lang="en-US" b="1" dirty="0" err="1" smtClean="0">
                <a:solidFill>
                  <a:srgbClr val="006800"/>
                </a:solidFill>
              </a:rPr>
              <a:t>ToAs</a:t>
            </a:r>
            <a:r>
              <a:rPr lang="en-US" b="1" dirty="0" smtClean="0">
                <a:solidFill>
                  <a:srgbClr val="006800"/>
                </a:solidFill>
              </a:rPr>
              <a:t> don’t help so much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6800"/>
                </a:solidFill>
              </a:rPr>
              <a:t>PTAs are (hopefully) already in S/N ~ 1 regime!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92" y="5733256"/>
            <a:ext cx="70398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D0000"/>
                </a:solidFill>
              </a:rPr>
              <a:t>Most effective strategy is to increase M</a:t>
            </a:r>
            <a:r>
              <a:rPr lang="en-US" sz="3200" b="1" i="1" dirty="0" smtClean="0">
                <a:solidFill>
                  <a:srgbClr val="CD0000"/>
                </a:solidFill>
              </a:rPr>
              <a:t>!</a:t>
            </a:r>
            <a:endParaRPr lang="en-US" sz="3200" b="1" i="1" dirty="0">
              <a:solidFill>
                <a:srgbClr val="CD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41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683568" y="46365"/>
            <a:ext cx="79056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3600" b="1" dirty="0">
                <a:solidFill>
                  <a:srgbClr val="0000FF"/>
                </a:solidFill>
              </a:rPr>
              <a:t>T</a:t>
            </a:r>
            <a:r>
              <a:rPr lang="en-US" sz="3600" b="1" dirty="0" smtClean="0">
                <a:solidFill>
                  <a:srgbClr val="0000FF"/>
                </a:solidFill>
              </a:rPr>
              <a:t>he International Pulsar Timing Array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79513" y="769347"/>
            <a:ext cx="8939526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The IPTA is a </a:t>
            </a:r>
            <a:r>
              <a:rPr lang="en-US" b="1" dirty="0">
                <a:solidFill>
                  <a:srgbClr val="CC0000"/>
                </a:solidFill>
              </a:rPr>
              <a:t>consortium of consortia</a:t>
            </a:r>
            <a:r>
              <a:rPr lang="en-US" dirty="0"/>
              <a:t>, </a:t>
            </a:r>
            <a:r>
              <a:rPr lang="en-US" dirty="0" smtClean="0"/>
              <a:t>formed from </a:t>
            </a:r>
            <a:r>
              <a:rPr lang="en-US" dirty="0"/>
              <a:t>existing </a:t>
            </a:r>
            <a:r>
              <a:rPr lang="en-US" dirty="0" smtClean="0"/>
              <a:t>PTAs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Currently three members: EPTA, </a:t>
            </a:r>
            <a:r>
              <a:rPr lang="en-US" dirty="0" err="1" smtClean="0"/>
              <a:t>NANOGrav</a:t>
            </a:r>
            <a:r>
              <a:rPr lang="en-US" dirty="0" smtClean="0"/>
              <a:t> and PPTA</a:t>
            </a:r>
            <a:endParaRPr lang="en-US" dirty="0"/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ims </a:t>
            </a:r>
            <a:r>
              <a:rPr lang="en-US" dirty="0" smtClean="0">
                <a:solidFill>
                  <a:srgbClr val="000000"/>
                </a:solidFill>
              </a:rPr>
              <a:t>are </a:t>
            </a:r>
            <a:r>
              <a:rPr lang="en-US" dirty="0">
                <a:solidFill>
                  <a:srgbClr val="000000"/>
                </a:solidFill>
              </a:rPr>
              <a:t>to facilitate collaboration </a:t>
            </a:r>
            <a:r>
              <a:rPr lang="en-US" dirty="0"/>
              <a:t>between participating PTA groups and to promote progress toward PTA scientific </a:t>
            </a:r>
            <a:r>
              <a:rPr lang="en-US" dirty="0" smtClean="0"/>
              <a:t>goals </a:t>
            </a:r>
            <a:endParaRPr lang="en-US" dirty="0"/>
          </a:p>
        </p:txBody>
      </p:sp>
      <p:pic>
        <p:nvPicPr>
          <p:cNvPr id="2" name="Picture 1" descr="IPTA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720" y="2564904"/>
            <a:ext cx="3456384" cy="3456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2369780"/>
            <a:ext cx="547260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The IPTA </a:t>
            </a:r>
            <a:r>
              <a:rPr lang="en-US" dirty="0" err="1"/>
              <a:t>organises</a:t>
            </a:r>
            <a:r>
              <a:rPr lang="en-US" dirty="0"/>
              <a:t> </a:t>
            </a:r>
            <a:r>
              <a:rPr lang="en-US" dirty="0">
                <a:solidFill>
                  <a:srgbClr val="000000"/>
                </a:solidFill>
              </a:rPr>
              <a:t>annual Student Workshops and Science Meetings </a:t>
            </a:r>
            <a:r>
              <a:rPr lang="en-US" dirty="0"/>
              <a:t>– </a:t>
            </a:r>
            <a:r>
              <a:rPr lang="en-US" dirty="0" smtClean="0"/>
              <a:t>2016 </a:t>
            </a:r>
            <a:r>
              <a:rPr lang="en-US" dirty="0"/>
              <a:t>meetings </a:t>
            </a:r>
            <a:r>
              <a:rPr lang="en-US" dirty="0" smtClean="0"/>
              <a:t>will be in </a:t>
            </a:r>
            <a:r>
              <a:rPr lang="en-US" dirty="0" err="1" smtClean="0"/>
              <a:t>Sth</a:t>
            </a:r>
            <a:r>
              <a:rPr lang="en-US" dirty="0" smtClean="0"/>
              <a:t> Africa, 20 June  – 1 </a:t>
            </a:r>
            <a:r>
              <a:rPr lang="en-US" dirty="0" smtClean="0"/>
              <a:t>July</a:t>
            </a:r>
            <a:endParaRPr lang="en-US" dirty="0" smtClean="0"/>
          </a:p>
          <a:p>
            <a:pPr marL="198000" indent="-198000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Main current focus is making available the combined data sets. Difficult because of different instruments and signal processing </a:t>
            </a:r>
            <a:r>
              <a:rPr lang="en-US" dirty="0" smtClean="0"/>
              <a:t>method</a:t>
            </a:r>
            <a:r>
              <a:rPr lang="en-US" dirty="0" smtClean="0"/>
              <a:t>s </a:t>
            </a:r>
            <a:r>
              <a:rPr lang="en-US" dirty="0" smtClean="0"/>
              <a:t>in different </a:t>
            </a:r>
            <a:r>
              <a:rPr lang="en-US" dirty="0" smtClean="0"/>
              <a:t>PTAs</a:t>
            </a:r>
          </a:p>
          <a:p>
            <a:pPr marL="198000" indent="-198000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Expect significant improvement in GW detection sensitivity from full IPTA data set (at least 50 MSPs)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1379" y="-99392"/>
            <a:ext cx="4938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Further in the future: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20688"/>
            <a:ext cx="8964488" cy="7001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Existing systems: </a:t>
            </a:r>
            <a:r>
              <a:rPr lang="en-US" dirty="0" smtClean="0"/>
              <a:t>Wide-band receivers, signal processor upgrades</a:t>
            </a:r>
            <a:endParaRPr lang="en-US" b="1" dirty="0" smtClean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New telescopes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(pre-SKA):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LOFAR (Europe): 36 stations, 1500 km max baseline,               30 – 250 MHz,  operating now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MWA (W. Aust.): 128 “tiles”, 1.5 km, 80 – 300 MHz, operating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US" dirty="0" err="1" smtClean="0"/>
              <a:t>MeerKAT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Sth</a:t>
            </a:r>
            <a:r>
              <a:rPr lang="en-US" dirty="0" smtClean="0"/>
              <a:t> Africa): 64 x 13m array, 8 km max baseline,      1.0 – 1.7 GHz (3 GHz later), 2017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CHIME (Canada): 5 x 100m x 20m, 400 – 800 MHz, 2017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FAST (China): 500m reflector, 50 – 3000 MHz, 2017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SHAO 65m, &gt;2 GHz, operating; QTT 110m, 2020+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Square </a:t>
            </a:r>
            <a:r>
              <a:rPr lang="en-US" b="1" dirty="0" err="1" smtClean="0">
                <a:solidFill>
                  <a:srgbClr val="008000"/>
                </a:solidFill>
              </a:rPr>
              <a:t>Kilometre</a:t>
            </a:r>
            <a:r>
              <a:rPr lang="en-US" b="1" dirty="0" smtClean="0">
                <a:solidFill>
                  <a:srgbClr val="008000"/>
                </a:solidFill>
              </a:rPr>
              <a:t> Array (SKA) – Phase I: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SKA-mid (</a:t>
            </a:r>
            <a:r>
              <a:rPr lang="en-US" dirty="0" err="1" smtClean="0"/>
              <a:t>Sth</a:t>
            </a:r>
            <a:r>
              <a:rPr lang="en-US" dirty="0" smtClean="0"/>
              <a:t> Africa): ~200 x 15m, 0.4 – 14 GHz, 2020+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SKA-low (W. Aust.): ~1500 tiles, 50 – 300 MHz, 2020+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SKA – Phase II: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Mid: 10 x Phase I; Low: 4 x Phase I,  2030+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endParaRPr lang="en-US" dirty="0" smtClean="0"/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4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st_dis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2" t="9022" r="14404" b="6391"/>
          <a:stretch/>
        </p:blipFill>
        <p:spPr>
          <a:xfrm>
            <a:off x="2771801" y="2276872"/>
            <a:ext cx="3024336" cy="2238406"/>
          </a:xfrm>
          <a:prstGeom prst="rect">
            <a:avLst/>
          </a:prstGeom>
        </p:spPr>
      </p:pic>
      <p:pic>
        <p:nvPicPr>
          <p:cNvPr id="7" name="Picture 6" descr="ska-im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 r="32969" b="24464"/>
          <a:stretch/>
        </p:blipFill>
        <p:spPr>
          <a:xfrm>
            <a:off x="6180972" y="4581128"/>
            <a:ext cx="2999540" cy="2132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76256" y="4509120"/>
            <a:ext cx="1467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SKA-Mid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22215" y="6237312"/>
            <a:ext cx="8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2020+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4048" y="400506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2017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3" name="Picture 2" descr="lofar_2010-05-23_1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" r="5099" b="17487"/>
          <a:stretch/>
        </p:blipFill>
        <p:spPr>
          <a:xfrm>
            <a:off x="109569" y="44624"/>
            <a:ext cx="3238295" cy="22344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728" y="44624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LOFAR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meerka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12119"/>
          <a:stretch/>
        </p:blipFill>
        <p:spPr>
          <a:xfrm>
            <a:off x="35496" y="4558547"/>
            <a:ext cx="3137647" cy="2167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4509120"/>
            <a:ext cx="1523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MeerKAT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626925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66"/>
                </a:solidFill>
              </a:rPr>
              <a:t>2016</a:t>
            </a:r>
            <a:endParaRPr lang="en-US" sz="2000" dirty="0">
              <a:solidFill>
                <a:srgbClr val="FFFF66"/>
              </a:solidFill>
            </a:endParaRPr>
          </a:p>
        </p:txBody>
      </p:sp>
      <p:pic>
        <p:nvPicPr>
          <p:cNvPr id="13" name="Picture 12" descr="mwa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"/>
          <a:stretch/>
        </p:blipFill>
        <p:spPr>
          <a:xfrm>
            <a:off x="5652120" y="44624"/>
            <a:ext cx="3456912" cy="2376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5037" y="2247255"/>
            <a:ext cx="942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FFFF00"/>
                </a:solidFill>
              </a:rPr>
              <a:t>FAST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93301" y="44624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MWA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4" y="184482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Now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44408" y="198884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Now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7" name="Picture 16" descr="DSC0145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9" r="9389"/>
          <a:stretch/>
        </p:blipFill>
        <p:spPr>
          <a:xfrm rot="16200000">
            <a:off x="290802" y="2381606"/>
            <a:ext cx="2137406" cy="2071954"/>
          </a:xfrm>
          <a:prstGeom prst="rect">
            <a:avLst/>
          </a:prstGeom>
        </p:spPr>
      </p:pic>
      <p:pic>
        <p:nvPicPr>
          <p:cNvPr id="18" name="Picture 17" descr="QTT.tif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r="8487"/>
          <a:stretch/>
        </p:blipFill>
        <p:spPr>
          <a:xfrm>
            <a:off x="6156176" y="2492897"/>
            <a:ext cx="2808312" cy="20468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28184" y="2492896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66"/>
                </a:solidFill>
              </a:rPr>
              <a:t>QTT</a:t>
            </a:r>
            <a:endParaRPr lang="en-US" b="1" dirty="0">
              <a:solidFill>
                <a:srgbClr val="FFFF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44408" y="4077072"/>
            <a:ext cx="77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66"/>
                </a:solidFill>
              </a:rPr>
              <a:t>2020+</a:t>
            </a:r>
            <a:endParaRPr lang="en-US" sz="1800" dirty="0">
              <a:solidFill>
                <a:srgbClr val="FFFF6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3528" y="2319263"/>
            <a:ext cx="1698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66"/>
                </a:solidFill>
              </a:rPr>
              <a:t>SHAO 65m</a:t>
            </a:r>
            <a:endParaRPr lang="en-US" b="1" dirty="0">
              <a:solidFill>
                <a:srgbClr val="FFFF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91680" y="393305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66"/>
                </a:solidFill>
              </a:rPr>
              <a:t>Now</a:t>
            </a:r>
            <a:endParaRPr lang="en-US" sz="2000" dirty="0">
              <a:solidFill>
                <a:srgbClr val="FFFF6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50173" y="44624"/>
            <a:ext cx="2057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New Telescopes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24" name="Picture 23" descr="Chime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7557" b="6447"/>
          <a:stretch/>
        </p:blipFill>
        <p:spPr>
          <a:xfrm>
            <a:off x="3131840" y="4827904"/>
            <a:ext cx="3058997" cy="191346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58188" y="4479503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CHIME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36096" y="623731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2017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9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WB_anisotrop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81391"/>
            <a:ext cx="5472608" cy="3843753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63631" y="44624"/>
            <a:ext cx="3980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GWB Anisotropy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8240" y="5981218"/>
            <a:ext cx="3955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(Taylor et al. 2015; </a:t>
            </a:r>
            <a:r>
              <a:rPr lang="en-US" sz="2000" dirty="0" err="1" smtClean="0">
                <a:solidFill>
                  <a:srgbClr val="008000"/>
                </a:solidFill>
              </a:rPr>
              <a:t>Mingarelli</a:t>
            </a:r>
            <a:r>
              <a:rPr lang="en-US" sz="2000" dirty="0" smtClean="0">
                <a:solidFill>
                  <a:srgbClr val="008000"/>
                </a:solidFill>
              </a:rPr>
              <a:t> 2015)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908720"/>
            <a:ext cx="345638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Expect </a:t>
            </a:r>
            <a:r>
              <a:rPr lang="en-US" dirty="0" smtClean="0"/>
              <a:t>some anisotropy in GWB </a:t>
            </a:r>
            <a:r>
              <a:rPr lang="en-US" dirty="0" smtClean="0"/>
              <a:t>– nearby strong sources may dominate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Spherical harmonic analysis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From EPTA data set,    power in </a:t>
            </a:r>
            <a:r>
              <a:rPr lang="en-US" i="1" dirty="0" smtClean="0"/>
              <a:t>l</a:t>
            </a:r>
            <a:r>
              <a:rPr lang="en-US" dirty="0" smtClean="0"/>
              <a:t> &gt; 0 harmonics &lt; 40% of power in </a:t>
            </a:r>
            <a:r>
              <a:rPr lang="en-US" i="1" dirty="0" smtClean="0"/>
              <a:t>l</a:t>
            </a:r>
            <a:r>
              <a:rPr lang="en-US" dirty="0" smtClean="0"/>
              <a:t> = 0 monopole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4797152"/>
            <a:ext cx="878497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From </a:t>
            </a:r>
            <a:r>
              <a:rPr lang="en-US" dirty="0" smtClean="0"/>
              <a:t>preliminary analysis of </a:t>
            </a:r>
            <a:r>
              <a:rPr lang="en-US" dirty="0" err="1" smtClean="0"/>
              <a:t>NANOGrav</a:t>
            </a:r>
            <a:r>
              <a:rPr lang="en-US" dirty="0" smtClean="0"/>
              <a:t> </a:t>
            </a:r>
            <a:r>
              <a:rPr lang="en-US" dirty="0"/>
              <a:t>9-year data set, fluctuations &lt; 5% of monopole </a:t>
            </a:r>
            <a:r>
              <a:rPr lang="en-US" dirty="0" smtClean="0"/>
              <a:t>power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No significant detection of anisotropy so far – needs FAST, SKA!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19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nGR_H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" y="2852937"/>
            <a:ext cx="5043309" cy="36004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340606" y="6444182"/>
            <a:ext cx="1879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(Lee et al. 2008)</a:t>
            </a:r>
            <a:endParaRPr lang="en-US" sz="2000" dirty="0">
              <a:solidFill>
                <a:srgbClr val="008000"/>
              </a:solidFill>
            </a:endParaRPr>
          </a:p>
        </p:txBody>
      </p:sp>
      <p:pic>
        <p:nvPicPr>
          <p:cNvPr id="6" name="Picture 5" descr="GW_pol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0"/>
            <a:ext cx="3550845" cy="5163455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87624" y="-27384"/>
            <a:ext cx="3865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GW </a:t>
            </a:r>
            <a:r>
              <a:rPr lang="en-US" sz="4000" b="1" dirty="0" err="1" smtClean="0">
                <a:solidFill>
                  <a:srgbClr val="0000FF"/>
                </a:solidFill>
              </a:rPr>
              <a:t>Polarisation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8344" y="5157192"/>
            <a:ext cx="1378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(Will 2014)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56" y="692696"/>
            <a:ext cx="55012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In metric theories of gravity, GWs have up to six distinct </a:t>
            </a:r>
            <a:r>
              <a:rPr lang="en-US" dirty="0" err="1" smtClean="0"/>
              <a:t>polarisation</a:t>
            </a:r>
            <a:r>
              <a:rPr lang="en-US" dirty="0" smtClean="0"/>
              <a:t> states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GR has two (+ and x)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Correlation (“H-D”) curve is a function of </a:t>
            </a:r>
            <a:r>
              <a:rPr lang="en-US" dirty="0" err="1" smtClean="0"/>
              <a:t>polarisation</a:t>
            </a:r>
            <a:r>
              <a:rPr lang="en-US" dirty="0" smtClean="0"/>
              <a:t> state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84576" y="5445224"/>
            <a:ext cx="37799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Detection require </a:t>
            </a:r>
            <a:r>
              <a:rPr lang="en-US" dirty="0" err="1" smtClean="0"/>
              <a:t>obs</a:t>
            </a:r>
            <a:r>
              <a:rPr lang="en-US" dirty="0" smtClean="0"/>
              <a:t> of 40 – 60 “100-ns” pulsars for   ~5 years – needs SKA!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43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8640"/>
            <a:ext cx="91440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 i="1" dirty="0" smtClean="0">
                <a:solidFill>
                  <a:srgbClr val="CC0000"/>
                </a:solidFill>
              </a:rPr>
              <a:t>Binary pulsar systems put strong limits on deviations from GR</a:t>
            </a:r>
            <a:endParaRPr lang="en-US" sz="4800" b="1" i="1" dirty="0" smtClean="0">
              <a:solidFill>
                <a:srgbClr val="CC0000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en-US" sz="4800" b="1" i="1" dirty="0" smtClean="0">
                <a:solidFill>
                  <a:srgbClr val="CC0000"/>
                </a:solidFill>
              </a:rPr>
              <a:t>PTAs </a:t>
            </a:r>
            <a:r>
              <a:rPr lang="en-US" sz="4800" b="1" i="1" dirty="0" smtClean="0">
                <a:solidFill>
                  <a:srgbClr val="CC0000"/>
                </a:solidFill>
              </a:rPr>
              <a:t>working at design sensitivity – but no </a:t>
            </a:r>
            <a:r>
              <a:rPr lang="en-US" sz="4800" b="1" i="1" dirty="0" smtClean="0">
                <a:solidFill>
                  <a:srgbClr val="CC0000"/>
                </a:solidFill>
              </a:rPr>
              <a:t>GW detection </a:t>
            </a:r>
            <a:r>
              <a:rPr lang="en-US" sz="4800" b="1" i="1" dirty="0" smtClean="0">
                <a:solidFill>
                  <a:srgbClr val="CC0000"/>
                </a:solidFill>
              </a:rPr>
              <a:t>yet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3429000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008000"/>
                </a:solidFill>
              </a:rPr>
              <a:t>The time till detection depends on many factors, </a:t>
            </a:r>
            <a:r>
              <a:rPr lang="en-US" sz="4000" b="1" i="1" dirty="0" smtClean="0">
                <a:solidFill>
                  <a:srgbClr val="008000"/>
                </a:solidFill>
              </a:rPr>
              <a:t>with the </a:t>
            </a:r>
            <a:r>
              <a:rPr lang="en-US" sz="4000" b="1" i="1" dirty="0">
                <a:solidFill>
                  <a:srgbClr val="008000"/>
                </a:solidFill>
              </a:rPr>
              <a:t>most </a:t>
            </a:r>
            <a:r>
              <a:rPr lang="en-US" sz="4000" b="1" i="1" dirty="0" smtClean="0">
                <a:solidFill>
                  <a:srgbClr val="008000"/>
                </a:solidFill>
              </a:rPr>
              <a:t>uncertain </a:t>
            </a:r>
            <a:r>
              <a:rPr lang="en-US" sz="4000" b="1" i="1" dirty="0">
                <a:solidFill>
                  <a:srgbClr val="008000"/>
                </a:solidFill>
              </a:rPr>
              <a:t>being </a:t>
            </a:r>
            <a:r>
              <a:rPr lang="en-US" sz="4000" b="1" i="1" dirty="0" smtClean="0">
                <a:solidFill>
                  <a:srgbClr val="008000"/>
                </a:solidFill>
              </a:rPr>
              <a:t>the </a:t>
            </a:r>
            <a:r>
              <a:rPr lang="en-US" sz="4000" b="1" i="1" dirty="0">
                <a:solidFill>
                  <a:srgbClr val="008000"/>
                </a:solidFill>
              </a:rPr>
              <a:t>predicted </a:t>
            </a:r>
            <a:r>
              <a:rPr lang="en-US" sz="4000" b="1" i="1" dirty="0" smtClean="0">
                <a:solidFill>
                  <a:srgbClr val="008000"/>
                </a:solidFill>
              </a:rPr>
              <a:t>GW signal levels</a:t>
            </a:r>
            <a:endParaRPr lang="en-US" sz="4000" b="1" i="1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1800" y="5589240"/>
            <a:ext cx="3273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smtClean="0">
                <a:solidFill>
                  <a:srgbClr val="CC0000"/>
                </a:solidFill>
              </a:rPr>
              <a:t>Thank</a:t>
            </a:r>
            <a:r>
              <a:rPr lang="en-US" sz="4400" b="1" i="1" dirty="0" smtClean="0">
                <a:solidFill>
                  <a:srgbClr val="CC0000"/>
                </a:solidFill>
              </a:rPr>
              <a:t> you!</a:t>
            </a:r>
            <a:endParaRPr lang="en-US" sz="4400" b="1" i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3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89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623804"/>
            <a:ext cx="3771528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For most pulsars P ~ 10</a:t>
            </a:r>
            <a:r>
              <a:rPr lang="en-US" baseline="30000" dirty="0" smtClean="0"/>
              <a:t>-15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MSPs</a:t>
            </a:r>
            <a:r>
              <a:rPr lang="en-US" dirty="0" smtClean="0"/>
              <a:t> have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P smaller by about 5 orders of magnitude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Most </a:t>
            </a:r>
            <a:r>
              <a:rPr lang="en-US" dirty="0" err="1" smtClean="0"/>
              <a:t>MSPs</a:t>
            </a:r>
            <a:r>
              <a:rPr lang="en-US" dirty="0" smtClean="0"/>
              <a:t> are binary, but few normal pulsars are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/>
              <a:t>c</a:t>
            </a:r>
            <a:r>
              <a:rPr lang="en-US" dirty="0" smtClean="0"/>
              <a:t> = P/(2P) is an indicator of pulsar age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Surface dipole magnetic field ~ (PP)</a:t>
            </a:r>
            <a:r>
              <a:rPr lang="en-US" baseline="30000" dirty="0" smtClean="0"/>
              <a:t>1/2</a:t>
            </a: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46365"/>
            <a:ext cx="3903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The P – P Diagram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3166" y="-489722"/>
            <a:ext cx="338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333CC"/>
                </a:solidFill>
              </a:rPr>
              <a:t>.</a:t>
            </a:r>
            <a:endParaRPr lang="en-US" sz="4800" dirty="0">
              <a:solidFill>
                <a:srgbClr val="33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7833" y="1281680"/>
            <a:ext cx="2872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.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9761" y="1688744"/>
            <a:ext cx="2872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404422" y="3331568"/>
            <a:ext cx="2872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332414" y="4509120"/>
            <a:ext cx="2872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88091" y="675984"/>
            <a:ext cx="376467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P = Pulsar period</a:t>
            </a:r>
          </a:p>
          <a:p>
            <a:pPr>
              <a:spcAft>
                <a:spcPts val="6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P = </a:t>
            </a:r>
            <a:r>
              <a:rPr lang="en-US" i="1" dirty="0" err="1" smtClean="0">
                <a:solidFill>
                  <a:srgbClr val="008000"/>
                </a:solidFill>
              </a:rPr>
              <a:t>dP/dt</a:t>
            </a:r>
            <a:r>
              <a:rPr lang="en-US" i="1" dirty="0" smtClean="0">
                <a:solidFill>
                  <a:srgbClr val="008000"/>
                </a:solidFill>
              </a:rPr>
              <a:t> = slow-down rate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005" y="752498"/>
            <a:ext cx="2872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.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229200"/>
            <a:ext cx="3995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CC0000"/>
                </a:solidFill>
              </a:rPr>
              <a:t>Great diversity in the pulsar population!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6381328"/>
            <a:ext cx="358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(Data from ATNF Pulsar Catalogue)</a:t>
            </a: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2" name="Picture 1" descr="ppdot_disk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t="5565" r="29137" b="4547"/>
          <a:stretch/>
        </p:blipFill>
        <p:spPr>
          <a:xfrm>
            <a:off x="4139952" y="-1"/>
            <a:ext cx="4995952" cy="68580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88024" y="116632"/>
            <a:ext cx="215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66"/>
                </a:solidFill>
              </a:rPr>
              <a:t>Galactic Disk pulsars</a:t>
            </a:r>
            <a:endParaRPr lang="en-US" sz="18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5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1913_v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692525"/>
            <a:ext cx="4094163" cy="3149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6200" y="1454150"/>
            <a:ext cx="49530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US"/>
              <a:t> Discovered at Arecibo Observatory by Russell Hulse &amp; Joe Taylor in 1975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US"/>
              <a:t> Pulsar period 59 ms, a recycled pulsar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US"/>
              <a:t> Doppler shift in observed period due to orbital motion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US"/>
              <a:t> Orbital period only 7 hr 45 min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US"/>
              <a:t> Maximum orbital velocity 0.1% of velocity of light</a:t>
            </a:r>
            <a:endParaRPr lang="en-US" sz="2000"/>
          </a:p>
        </p:txBody>
      </p:sp>
      <p:pic>
        <p:nvPicPr>
          <p:cNvPr id="28676" name="Picture 6" descr="Arecibo_v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871538"/>
            <a:ext cx="3733800" cy="26844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152400" y="5943600"/>
            <a:ext cx="464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CC0000"/>
                </a:solidFill>
              </a:rPr>
              <a:t>Relativistic effects detectable!</a:t>
            </a:r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169863" y="60325"/>
            <a:ext cx="88979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PSR B1913+16: The First Binary Pulsar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07950" y="161925"/>
            <a:ext cx="8893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</a:rPr>
              <a:t> Post-</a:t>
            </a:r>
            <a:r>
              <a:rPr lang="en-US" sz="3600" b="1" dirty="0" err="1">
                <a:solidFill>
                  <a:srgbClr val="0000FF"/>
                </a:solidFill>
              </a:rPr>
              <a:t>Keplerian</a:t>
            </a:r>
            <a:r>
              <a:rPr lang="en-US" sz="3600" b="1" dirty="0">
                <a:solidFill>
                  <a:srgbClr val="0000FF"/>
                </a:solidFill>
              </a:rPr>
              <a:t> Parameters: PSR B1913+16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938" y="1447800"/>
            <a:ext cx="8755062" cy="272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Periastron</a:t>
            </a:r>
            <a:r>
              <a:rPr lang="en-US" dirty="0"/>
              <a:t> advance:  </a:t>
            </a:r>
            <a:r>
              <a:rPr lang="en-US" dirty="0" smtClean="0"/>
              <a:t>4.226598(</a:t>
            </a:r>
            <a:r>
              <a:rPr lang="en-US" dirty="0"/>
              <a:t>5</a:t>
            </a:r>
            <a:r>
              <a:rPr lang="en-US" dirty="0" smtClean="0"/>
              <a:t>) </a:t>
            </a:r>
            <a:r>
              <a:rPr lang="en-US" dirty="0" err="1"/>
              <a:t>deg</a:t>
            </a:r>
            <a:r>
              <a:rPr lang="en-US" dirty="0"/>
              <a:t>/year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 typeface="Wingdings" pitchFamily="-112" charset="2"/>
              <a:buChar char="Ø"/>
            </a:pPr>
            <a:r>
              <a:rPr lang="en-US" sz="2000" dirty="0"/>
              <a:t>  M = </a:t>
            </a:r>
            <a:r>
              <a:rPr lang="en-US" sz="2000" dirty="0" err="1"/>
              <a:t>m</a:t>
            </a:r>
            <a:r>
              <a:rPr lang="en-US" sz="2000" baseline="-25000" dirty="0" err="1"/>
              <a:t>p</a:t>
            </a:r>
            <a:r>
              <a:rPr lang="en-US" sz="2000" dirty="0"/>
              <a:t> + m</a:t>
            </a:r>
            <a:r>
              <a:rPr lang="en-US" sz="2000" baseline="-25000" dirty="0"/>
              <a:t>c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dirty="0"/>
              <a:t> Gravitational redshift + Transverse Doppler: </a:t>
            </a:r>
            <a:r>
              <a:rPr lang="en-US" dirty="0" smtClean="0"/>
              <a:t>4.2992(</a:t>
            </a:r>
            <a:r>
              <a:rPr lang="en-US" dirty="0"/>
              <a:t>8</a:t>
            </a:r>
            <a:r>
              <a:rPr lang="en-US" dirty="0" smtClean="0"/>
              <a:t>) </a:t>
            </a:r>
            <a:r>
              <a:rPr lang="en-US" dirty="0" err="1"/>
              <a:t>ms</a:t>
            </a:r>
            <a:endParaRPr lang="en-US" dirty="0"/>
          </a:p>
          <a:p>
            <a:pPr lvl="1">
              <a:lnSpc>
                <a:spcPct val="80000"/>
              </a:lnSpc>
              <a:spcBef>
                <a:spcPct val="50000"/>
              </a:spcBef>
              <a:buFont typeface="Wingdings" pitchFamily="-112" charset="2"/>
              <a:buChar char="Ø"/>
            </a:pPr>
            <a:r>
              <a:rPr lang="en-US" dirty="0"/>
              <a:t>  m</a:t>
            </a:r>
            <a:r>
              <a:rPr lang="en-US" baseline="-25000" dirty="0"/>
              <a:t>c</a:t>
            </a:r>
            <a:r>
              <a:rPr lang="en-US" dirty="0"/>
              <a:t>(</a:t>
            </a:r>
            <a:r>
              <a:rPr lang="en-US" dirty="0" err="1"/>
              <a:t>m</a:t>
            </a:r>
            <a:r>
              <a:rPr lang="en-US" baseline="-25000" dirty="0" err="1"/>
              <a:t>p</a:t>
            </a:r>
            <a:r>
              <a:rPr lang="en-US" dirty="0"/>
              <a:t> + 2m</a:t>
            </a:r>
            <a:r>
              <a:rPr lang="en-US" baseline="-25000" dirty="0"/>
              <a:t>c</a:t>
            </a:r>
            <a:r>
              <a:rPr lang="en-US" dirty="0"/>
              <a:t>)M</a:t>
            </a:r>
            <a:r>
              <a:rPr lang="en-US" baseline="30000" dirty="0"/>
              <a:t>-4/3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dirty="0"/>
              <a:t> Orbital period decay: -</a:t>
            </a:r>
            <a:r>
              <a:rPr lang="en-US" dirty="0" smtClean="0"/>
              <a:t>2.423(1) </a:t>
            </a:r>
            <a:r>
              <a:rPr lang="en-US" dirty="0"/>
              <a:t>x 10</a:t>
            </a:r>
            <a:r>
              <a:rPr lang="en-US" baseline="30000" dirty="0"/>
              <a:t>-12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 typeface="Wingdings" pitchFamily="-112" charset="2"/>
              <a:buChar char="Ø"/>
            </a:pPr>
            <a:r>
              <a:rPr lang="en-US" dirty="0"/>
              <a:t> </a:t>
            </a:r>
            <a:r>
              <a:rPr lang="en-US" dirty="0" err="1"/>
              <a:t>m</a:t>
            </a:r>
            <a:r>
              <a:rPr lang="en-US" baseline="-25000" dirty="0" err="1"/>
              <a:t>p</a:t>
            </a:r>
            <a:r>
              <a:rPr lang="en-US" baseline="-25000" dirty="0"/>
              <a:t> </a:t>
            </a:r>
            <a:r>
              <a:rPr lang="en-US" dirty="0"/>
              <a:t>m</a:t>
            </a:r>
            <a:r>
              <a:rPr lang="en-US" baseline="-25000" dirty="0"/>
              <a:t>c </a:t>
            </a:r>
            <a:r>
              <a:rPr lang="en-US" dirty="0"/>
              <a:t>M</a:t>
            </a:r>
            <a:r>
              <a:rPr lang="en-US" baseline="30000" dirty="0"/>
              <a:t>-1/3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0" y="908050"/>
            <a:ext cx="8964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</a:rPr>
              <a:t>Given the Keplerian orbital parameters and assuming general relativity: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52400" y="4130675"/>
            <a:ext cx="85232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First two measurements determine m</a:t>
            </a:r>
            <a:r>
              <a:rPr lang="en-US" baseline="-25000">
                <a:solidFill>
                  <a:schemeClr val="tx2"/>
                </a:solidFill>
              </a:rPr>
              <a:t>p</a:t>
            </a:r>
            <a:r>
              <a:rPr lang="en-US">
                <a:solidFill>
                  <a:schemeClr val="tx2"/>
                </a:solidFill>
              </a:rPr>
              <a:t> and m</a:t>
            </a:r>
            <a:r>
              <a:rPr lang="en-US" baseline="-25000">
                <a:solidFill>
                  <a:schemeClr val="tx2"/>
                </a:solidFill>
              </a:rPr>
              <a:t>c</a:t>
            </a:r>
            <a:r>
              <a:rPr lang="en-US">
                <a:solidFill>
                  <a:schemeClr val="tx2"/>
                </a:solidFill>
              </a:rPr>
              <a:t>. Third measurement checks consistency with adopted theory.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5580063" y="6165304"/>
            <a:ext cx="3455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</a:rPr>
              <a:t>(</a:t>
            </a:r>
            <a:r>
              <a:rPr lang="en-US" sz="2000" dirty="0" smtClean="0">
                <a:solidFill>
                  <a:srgbClr val="008000"/>
                </a:solidFill>
              </a:rPr>
              <a:t>Weisberg, Nice </a:t>
            </a:r>
            <a:r>
              <a:rPr lang="en-US" sz="2000" dirty="0">
                <a:solidFill>
                  <a:srgbClr val="008000"/>
                </a:solidFill>
              </a:rPr>
              <a:t>&amp; Taylor </a:t>
            </a:r>
            <a:r>
              <a:rPr lang="en-US" sz="2000" dirty="0" smtClean="0">
                <a:solidFill>
                  <a:srgbClr val="008000"/>
                </a:solidFill>
              </a:rPr>
              <a:t>2010)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609600" y="5029200"/>
            <a:ext cx="42672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M</a:t>
            </a:r>
            <a:r>
              <a:rPr lang="en-US" baseline="-25000" dirty="0" err="1"/>
              <a:t>p</a:t>
            </a:r>
            <a:r>
              <a:rPr lang="en-US" dirty="0"/>
              <a:t> = </a:t>
            </a:r>
            <a:r>
              <a:rPr lang="en-US" dirty="0" smtClean="0"/>
              <a:t>1.4398 +/- 0.0002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endParaRPr lang="en-US" baseline="-25000" dirty="0"/>
          </a:p>
          <a:p>
            <a:pPr>
              <a:spcBef>
                <a:spcPct val="50000"/>
              </a:spcBef>
            </a:pPr>
            <a:r>
              <a:rPr lang="en-US" dirty="0" err="1"/>
              <a:t>M</a:t>
            </a:r>
            <a:r>
              <a:rPr lang="en-US" baseline="-25000" dirty="0" err="1"/>
              <a:t>c</a:t>
            </a:r>
            <a:r>
              <a:rPr lang="en-US" dirty="0"/>
              <a:t> = </a:t>
            </a:r>
            <a:r>
              <a:rPr lang="en-US" dirty="0" smtClean="0"/>
              <a:t>1.3886 +/- 0.0002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endParaRPr lang="en-US" baseline="-25000" dirty="0">
              <a:solidFill>
                <a:srgbClr val="FF0066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66"/>
                </a:solidFill>
              </a:rPr>
              <a:t>   </a:t>
            </a:r>
            <a:r>
              <a:rPr lang="en-US" sz="2800" b="1" dirty="0">
                <a:solidFill>
                  <a:srgbClr val="CC0000"/>
                </a:solidFill>
              </a:rPr>
              <a:t>Both neutron stars!</a:t>
            </a:r>
            <a:endParaRPr lang="en-US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52400" y="764704"/>
            <a:ext cx="4343400" cy="364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Arial" pitchFamily="-112" charset="0"/>
              <a:buChar char="•"/>
            </a:pPr>
            <a:r>
              <a:rPr lang="en-US" dirty="0"/>
              <a:t> O</a:t>
            </a:r>
            <a:r>
              <a:rPr lang="en-US" dirty="0" smtClean="0"/>
              <a:t>rbital </a:t>
            </a:r>
            <a:r>
              <a:rPr lang="en-US" dirty="0"/>
              <a:t>motion of two </a:t>
            </a:r>
            <a:r>
              <a:rPr lang="en-US" dirty="0" smtClean="0"/>
              <a:t>stars generates gravitational waves</a:t>
            </a:r>
            <a:endParaRPr lang="en-US" dirty="0"/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Arial" pitchFamily="-112" charset="0"/>
              <a:buChar char="•"/>
            </a:pPr>
            <a:r>
              <a:rPr lang="en-US" dirty="0"/>
              <a:t> Energy loss causes slow decrease of orbital period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Arial" pitchFamily="-112" charset="0"/>
              <a:buChar char="•"/>
            </a:pPr>
            <a:r>
              <a:rPr lang="en-US" dirty="0"/>
              <a:t> P</a:t>
            </a:r>
            <a:r>
              <a:rPr lang="en-US" dirty="0" smtClean="0"/>
              <a:t>redict </a:t>
            </a:r>
            <a:r>
              <a:rPr lang="en-US" dirty="0"/>
              <a:t>rate of orbit decay from known orbital parameters and masses of the two stars using </a:t>
            </a:r>
            <a:r>
              <a:rPr lang="en-US" dirty="0" smtClean="0"/>
              <a:t>GR</a:t>
            </a:r>
            <a:endParaRPr lang="en-US" dirty="0"/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Arial" pitchFamily="-112" charset="0"/>
              <a:buChar char="•"/>
            </a:pPr>
            <a:r>
              <a:rPr lang="en-US" dirty="0"/>
              <a:t> Ratio of measured value to predicted value = </a:t>
            </a:r>
            <a:r>
              <a:rPr lang="en-US" dirty="0" smtClean="0"/>
              <a:t>0.997 +/- 0.002</a:t>
            </a:r>
            <a:endParaRPr lang="en-US" dirty="0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5940152" y="5919276"/>
            <a:ext cx="3240360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009900"/>
                </a:solidFill>
              </a:rPr>
              <a:t>(Weisberg </a:t>
            </a:r>
            <a:r>
              <a:rPr lang="en-US" sz="1800" dirty="0" smtClean="0">
                <a:solidFill>
                  <a:srgbClr val="009900"/>
                </a:solidFill>
              </a:rPr>
              <a:t>, Nice &amp; </a:t>
            </a:r>
            <a:r>
              <a:rPr lang="en-US" sz="1800" dirty="0">
                <a:solidFill>
                  <a:srgbClr val="009900"/>
                </a:solidFill>
              </a:rPr>
              <a:t>Taylor </a:t>
            </a:r>
            <a:r>
              <a:rPr lang="en-US" sz="1800" dirty="0" smtClean="0">
                <a:solidFill>
                  <a:srgbClr val="009900"/>
                </a:solidFill>
              </a:rPr>
              <a:t>2010)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6200" y="4437112"/>
            <a:ext cx="47244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-112" charset="2"/>
              <a:buChar char="Ø"/>
            </a:pPr>
            <a:r>
              <a:rPr lang="en-US" sz="2800" b="1" i="1" dirty="0">
                <a:solidFill>
                  <a:srgbClr val="CC0000"/>
                </a:solidFill>
              </a:rPr>
              <a:t>Confirmation of general relativity!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-112" charset="2"/>
              <a:buChar char="Ø"/>
            </a:pPr>
            <a:r>
              <a:rPr lang="en-US" sz="2800" b="1" i="1" dirty="0">
                <a:solidFill>
                  <a:srgbClr val="CC0000"/>
                </a:solidFill>
              </a:rPr>
              <a:t>First observational evidence for gravitational waves!</a:t>
            </a:r>
          </a:p>
        </p:txBody>
      </p:sp>
      <p:sp>
        <p:nvSpPr>
          <p:cNvPr id="50182" name="Text Box 7"/>
          <p:cNvSpPr txBox="1">
            <a:spLocks noChangeArrowheads="1"/>
          </p:cNvSpPr>
          <p:nvPr/>
        </p:nvSpPr>
        <p:spPr bwMode="auto">
          <a:xfrm>
            <a:off x="4860032" y="940658"/>
            <a:ext cx="40553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/>
              <a:t>PSR B1913+16 Orbit Decay</a:t>
            </a:r>
          </a:p>
        </p:txBody>
      </p:sp>
      <p:sp>
        <p:nvSpPr>
          <p:cNvPr id="50183" name="Rectangle 8"/>
          <p:cNvSpPr>
            <a:spLocks noChangeArrowheads="1"/>
          </p:cNvSpPr>
          <p:nvPr/>
        </p:nvSpPr>
        <p:spPr bwMode="auto">
          <a:xfrm>
            <a:off x="611560" y="-27384"/>
            <a:ext cx="79354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4400" b="1" dirty="0">
                <a:solidFill>
                  <a:srgbClr val="0000FF"/>
                </a:solidFill>
              </a:rPr>
              <a:t>Orbital Decay in PSR B1913+16</a:t>
            </a:r>
          </a:p>
        </p:txBody>
      </p:sp>
      <p:pic>
        <p:nvPicPr>
          <p:cNvPr id="2" name="Picture 1" descr="B1913_decay_wnt1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4355976" cy="443902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79512" y="1401763"/>
            <a:ext cx="5687888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4400" b="1" i="1" dirty="0">
                <a:solidFill>
                  <a:srgbClr val="CC0000"/>
                </a:solidFill>
              </a:rPr>
              <a:t>The first double pulsar!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50825" y="2473325"/>
            <a:ext cx="447357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-112" charset="2"/>
              <a:buChar char="Ø"/>
            </a:pPr>
            <a:r>
              <a:rPr lang="en-US"/>
              <a:t> Discovered at Parkes in 2003</a:t>
            </a:r>
          </a:p>
          <a:p>
            <a:pPr eaLnBrk="0" hangingPunct="0">
              <a:spcBef>
                <a:spcPct val="50000"/>
              </a:spcBef>
              <a:buFont typeface="Wingdings" pitchFamily="-112" charset="2"/>
              <a:buChar char="Ø"/>
            </a:pPr>
            <a:r>
              <a:rPr lang="en-US"/>
              <a:t> One of top ten science break-throughs of 2004 - Science </a:t>
            </a:r>
          </a:p>
          <a:p>
            <a:pPr eaLnBrk="0" hangingPunct="0">
              <a:spcBef>
                <a:spcPct val="50000"/>
              </a:spcBef>
              <a:buFont typeface="Wingdings" pitchFamily="-112" charset="2"/>
              <a:buChar char="Ø"/>
            </a:pPr>
            <a:r>
              <a:rPr lang="en-US"/>
              <a:t> P</a:t>
            </a:r>
            <a:r>
              <a:rPr lang="en-US" baseline="-25000"/>
              <a:t>A</a:t>
            </a:r>
            <a:r>
              <a:rPr lang="en-US"/>
              <a:t> = 22 ms, P</a:t>
            </a:r>
            <a:r>
              <a:rPr lang="en-US" baseline="-25000"/>
              <a:t>B</a:t>
            </a:r>
            <a:r>
              <a:rPr lang="en-US"/>
              <a:t> = 2.7 s</a:t>
            </a:r>
          </a:p>
          <a:p>
            <a:pPr eaLnBrk="0" hangingPunct="0">
              <a:spcBef>
                <a:spcPct val="50000"/>
              </a:spcBef>
              <a:buFont typeface="Wingdings" pitchFamily="-112" charset="2"/>
              <a:buChar char="Ø"/>
            </a:pPr>
            <a:r>
              <a:rPr lang="en-US"/>
              <a:t> Orbital period 2.4 hours!</a:t>
            </a:r>
          </a:p>
          <a:p>
            <a:pPr eaLnBrk="0" hangingPunct="0">
              <a:spcBef>
                <a:spcPct val="50000"/>
              </a:spcBef>
              <a:buFont typeface="Wingdings" pitchFamily="-112" charset="2"/>
              <a:buChar char="Ø"/>
            </a:pPr>
            <a:r>
              <a:rPr lang="en-US"/>
              <a:t> Periastron advance 16.9 deg/yr!</a:t>
            </a:r>
          </a:p>
        </p:txBody>
      </p:sp>
      <p:pic>
        <p:nvPicPr>
          <p:cNvPr id="54276" name="Picture 5" descr="0738-3033"/>
          <p:cNvPicPr>
            <a:picLocks noChangeAspect="1" noChangeArrowheads="1"/>
          </p:cNvPicPr>
          <p:nvPr/>
        </p:nvPicPr>
        <p:blipFill>
          <a:blip r:embed="rId3"/>
          <a:srcRect t="3049"/>
          <a:stretch>
            <a:fillRect/>
          </a:stretch>
        </p:blipFill>
        <p:spPr bwMode="auto">
          <a:xfrm>
            <a:off x="4800600" y="2522538"/>
            <a:ext cx="4343400" cy="31162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5148064" y="5651956"/>
            <a:ext cx="3919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800" dirty="0">
                <a:solidFill>
                  <a:srgbClr val="008000"/>
                </a:solidFill>
              </a:rPr>
              <a:t>(</a:t>
            </a:r>
            <a:r>
              <a:rPr lang="en-US" sz="1800" dirty="0" err="1">
                <a:solidFill>
                  <a:srgbClr val="008000"/>
                </a:solidFill>
              </a:rPr>
              <a:t>Burgay</a:t>
            </a:r>
            <a:r>
              <a:rPr lang="en-US" sz="1800" dirty="0">
                <a:solidFill>
                  <a:srgbClr val="008000"/>
                </a:solidFill>
              </a:rPr>
              <a:t> et al., 2003; </a:t>
            </a:r>
            <a:r>
              <a:rPr lang="en-US" sz="1800" dirty="0" err="1">
                <a:solidFill>
                  <a:srgbClr val="008000"/>
                </a:solidFill>
              </a:rPr>
              <a:t>Lyne</a:t>
            </a:r>
            <a:r>
              <a:rPr lang="en-US" sz="1800" dirty="0">
                <a:solidFill>
                  <a:srgbClr val="008000"/>
                </a:solidFill>
              </a:rPr>
              <a:t> et al. 2004)</a:t>
            </a:r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304800" y="5899919"/>
            <a:ext cx="84436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  <a:buFont typeface="Wingdings" pitchFamily="-112" charset="2"/>
              <a:buNone/>
            </a:pPr>
            <a:r>
              <a:rPr lang="en-US" sz="4400" b="1" i="1" dirty="0">
                <a:solidFill>
                  <a:srgbClr val="CC0000"/>
                </a:solidFill>
              </a:rPr>
              <a:t>Highly relativistic binary system!</a:t>
            </a:r>
          </a:p>
        </p:txBody>
      </p:sp>
      <p:sp>
        <p:nvSpPr>
          <p:cNvPr id="54279" name="Rectangle 9"/>
          <p:cNvSpPr>
            <a:spLocks noChangeArrowheads="1"/>
          </p:cNvSpPr>
          <p:nvPr/>
        </p:nvSpPr>
        <p:spPr bwMode="auto">
          <a:xfrm>
            <a:off x="539552" y="188640"/>
            <a:ext cx="505937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4400" b="1" dirty="0">
                <a:solidFill>
                  <a:srgbClr val="0000FF"/>
                </a:solidFill>
              </a:rPr>
              <a:t>PSR J0730-3039A/B</a:t>
            </a:r>
          </a:p>
        </p:txBody>
      </p:sp>
      <p:pic>
        <p:nvPicPr>
          <p:cNvPr id="54280" name="Picture 7" descr="PulsarsCurrent013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0"/>
            <a:ext cx="3048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1371600" y="6096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56323" name="Text Box 36"/>
          <p:cNvSpPr txBox="1">
            <a:spLocks noChangeArrowheads="1"/>
          </p:cNvSpPr>
          <p:nvPr/>
        </p:nvSpPr>
        <p:spPr bwMode="auto">
          <a:xfrm>
            <a:off x="152400" y="1524000"/>
            <a:ext cx="8839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/>
              <a:t>                                        GR value   Measured value     Improves as</a:t>
            </a:r>
          </a:p>
          <a:p>
            <a:pPr marL="342900" indent="-342900" eaLnBrk="0" hangingPunct="0">
              <a:spcBef>
                <a:spcPct val="50000"/>
              </a:spcBef>
              <a:buFont typeface="Symbol" charset="0"/>
              <a:buChar char="w"/>
            </a:pPr>
            <a:r>
              <a:rPr lang="en-US" dirty="0" err="1" smtClean="0"/>
              <a:t>Periast</a:t>
            </a:r>
            <a:r>
              <a:rPr lang="en-US" dirty="0"/>
              <a:t>. adv. (</a:t>
            </a:r>
            <a:r>
              <a:rPr lang="en-US" dirty="0" err="1"/>
              <a:t>deg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)       -      </a:t>
            </a:r>
            <a:r>
              <a:rPr lang="en-US" dirty="0" smtClean="0"/>
              <a:t>       </a:t>
            </a:r>
            <a:r>
              <a:rPr lang="en-US" dirty="0"/>
              <a:t>16.8995 </a:t>
            </a:r>
            <a:r>
              <a:rPr lang="en-US" dirty="0" smtClean="0">
                <a:sym typeface="Symbol" pitchFamily="-112" charset="2"/>
              </a:rPr>
              <a:t>+/-</a:t>
            </a:r>
            <a:r>
              <a:rPr lang="en-US" dirty="0" smtClean="0"/>
              <a:t> </a:t>
            </a:r>
            <a:r>
              <a:rPr lang="en-US" dirty="0"/>
              <a:t>0.0007          T</a:t>
            </a:r>
            <a:r>
              <a:rPr lang="en-US" baseline="30000" dirty="0"/>
              <a:t>1.5</a:t>
            </a:r>
            <a:endParaRPr lang="en-US" dirty="0"/>
          </a:p>
          <a:p>
            <a:pPr eaLnBrk="0" hangingPunct="0"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Symbol" pitchFamily="-112" charset="2"/>
                <a:sym typeface="Symbol" pitchFamily="-112" charset="2"/>
              </a:rPr>
              <a:t>g</a:t>
            </a:r>
            <a:r>
              <a:rPr lang="en-US" dirty="0" smtClean="0"/>
              <a:t>  </a:t>
            </a:r>
            <a:r>
              <a:rPr lang="en-US" dirty="0" err="1"/>
              <a:t>Grav</a:t>
            </a:r>
            <a:r>
              <a:rPr lang="en-US" dirty="0"/>
              <a:t>. Redshift (</a:t>
            </a:r>
            <a:r>
              <a:rPr lang="en-US" dirty="0" err="1"/>
              <a:t>ms</a:t>
            </a:r>
            <a:r>
              <a:rPr lang="en-US" dirty="0"/>
              <a:t>)    0.3842        0.386 </a:t>
            </a:r>
            <a:r>
              <a:rPr lang="en-US" dirty="0" smtClean="0">
                <a:sym typeface="Symbol" pitchFamily="-112" charset="2"/>
              </a:rPr>
              <a:t>+/-</a:t>
            </a:r>
            <a:r>
              <a:rPr lang="en-US" dirty="0" smtClean="0"/>
              <a:t> </a:t>
            </a:r>
            <a:r>
              <a:rPr lang="en-US" dirty="0"/>
              <a:t>0.003             </a:t>
            </a:r>
            <a:r>
              <a:rPr lang="en-US" dirty="0" smtClean="0"/>
              <a:t>   </a:t>
            </a:r>
            <a:r>
              <a:rPr lang="en-US" dirty="0"/>
              <a:t>T</a:t>
            </a:r>
            <a:r>
              <a:rPr lang="en-US" baseline="30000" dirty="0"/>
              <a:t>1.5</a:t>
            </a:r>
            <a:endParaRPr lang="en-US" dirty="0"/>
          </a:p>
          <a:p>
            <a:pPr eaLnBrk="0" hangingPunct="0">
              <a:spcBef>
                <a:spcPct val="50000"/>
              </a:spcBef>
            </a:pPr>
            <a:r>
              <a:rPr lang="en-US" dirty="0" err="1"/>
              <a:t>P</a:t>
            </a:r>
            <a:r>
              <a:rPr lang="en-US" baseline="-25000" dirty="0" err="1"/>
              <a:t>b</a:t>
            </a:r>
            <a:r>
              <a:rPr lang="en-US" dirty="0"/>
              <a:t>  Orbit decay         -1.248 x 10</a:t>
            </a:r>
            <a:r>
              <a:rPr lang="en-US" baseline="30000" dirty="0"/>
              <a:t>-12  </a:t>
            </a:r>
            <a:r>
              <a:rPr lang="en-US" dirty="0"/>
              <a:t>(-1.252 </a:t>
            </a:r>
            <a:r>
              <a:rPr lang="en-US" dirty="0" smtClean="0">
                <a:sym typeface="Symbol" pitchFamily="-112" charset="2"/>
              </a:rPr>
              <a:t>+/-</a:t>
            </a:r>
            <a:r>
              <a:rPr lang="en-US" dirty="0" smtClean="0"/>
              <a:t> </a:t>
            </a:r>
            <a:r>
              <a:rPr lang="en-US" dirty="0"/>
              <a:t>0.017) x 10</a:t>
            </a:r>
            <a:r>
              <a:rPr lang="en-US" baseline="30000" dirty="0"/>
              <a:t>-12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T</a:t>
            </a:r>
            <a:r>
              <a:rPr lang="en-US" baseline="30000" dirty="0"/>
              <a:t>2.5</a:t>
            </a:r>
            <a:endParaRPr lang="en-US" dirty="0"/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0CC00"/>
                </a:solidFill>
              </a:rPr>
              <a:t>r</a:t>
            </a:r>
            <a:r>
              <a:rPr lang="en-US" dirty="0"/>
              <a:t>  Shapiro range </a:t>
            </a:r>
            <a:r>
              <a:rPr lang="en-US" dirty="0" smtClean="0"/>
              <a:t>(10</a:t>
            </a:r>
            <a:r>
              <a:rPr lang="en-US" baseline="30000" dirty="0" smtClean="0"/>
              <a:t>-6</a:t>
            </a:r>
            <a:r>
              <a:rPr lang="en-US" dirty="0" smtClean="0"/>
              <a:t> s)   </a:t>
            </a:r>
            <a:r>
              <a:rPr lang="en-US" dirty="0"/>
              <a:t>6.15               6.2 </a:t>
            </a:r>
            <a:r>
              <a:rPr lang="en-US" dirty="0" smtClean="0">
                <a:sym typeface="Symbol" pitchFamily="-112" charset="2"/>
              </a:rPr>
              <a:t>+/-</a:t>
            </a:r>
            <a:r>
              <a:rPr lang="en-US" dirty="0" smtClean="0"/>
              <a:t> </a:t>
            </a:r>
            <a:r>
              <a:rPr lang="en-US" dirty="0"/>
              <a:t>0.3               </a:t>
            </a:r>
            <a:r>
              <a:rPr lang="en-US" dirty="0" smtClean="0"/>
              <a:t>     </a:t>
            </a:r>
            <a:r>
              <a:rPr lang="en-US" dirty="0"/>
              <a:t>T</a:t>
            </a:r>
            <a:r>
              <a:rPr lang="en-US" baseline="30000" dirty="0"/>
              <a:t>0.5</a:t>
            </a:r>
            <a:endParaRPr lang="en-US" dirty="0"/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0CC00"/>
                </a:solidFill>
              </a:rPr>
              <a:t>s</a:t>
            </a:r>
            <a:r>
              <a:rPr lang="en-US" dirty="0"/>
              <a:t>  Shapiro sin </a:t>
            </a:r>
            <a:r>
              <a:rPr lang="en-US" i="1" dirty="0" err="1"/>
              <a:t>i</a:t>
            </a:r>
            <a:r>
              <a:rPr lang="en-US" dirty="0"/>
              <a:t>        </a:t>
            </a:r>
            <a:r>
              <a:rPr lang="en-US" dirty="0" smtClean="0"/>
              <a:t>       </a:t>
            </a:r>
            <a:r>
              <a:rPr lang="en-US" dirty="0"/>
              <a:t>0.99987          0.99974              </a:t>
            </a:r>
            <a:r>
              <a:rPr lang="en-US" dirty="0" smtClean="0"/>
              <a:t>           </a:t>
            </a:r>
            <a:r>
              <a:rPr lang="en-US" dirty="0"/>
              <a:t>T</a:t>
            </a:r>
            <a:r>
              <a:rPr lang="en-US" baseline="30000" dirty="0"/>
              <a:t>0.5</a:t>
            </a:r>
            <a:endParaRPr lang="en-US" dirty="0"/>
          </a:p>
        </p:txBody>
      </p:sp>
      <p:sp>
        <p:nvSpPr>
          <p:cNvPr id="56324" name="Text Box 37"/>
          <p:cNvSpPr txBox="1">
            <a:spLocks noChangeArrowheads="1"/>
          </p:cNvSpPr>
          <p:nvPr/>
        </p:nvSpPr>
        <p:spPr bwMode="auto">
          <a:xfrm>
            <a:off x="685800" y="76200"/>
            <a:ext cx="8153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</a:rPr>
              <a:t>Measured Post-</a:t>
            </a:r>
            <a:r>
              <a:rPr lang="en-US" sz="3600" b="1" dirty="0" err="1">
                <a:solidFill>
                  <a:srgbClr val="0000FF"/>
                </a:solidFill>
              </a:rPr>
              <a:t>Keplerian</a:t>
            </a:r>
            <a:r>
              <a:rPr lang="en-US" sz="3600" b="1" dirty="0">
                <a:solidFill>
                  <a:srgbClr val="0000FF"/>
                </a:solidFill>
              </a:rPr>
              <a:t> Parameters for PSR J0737-3039A/B</a:t>
            </a:r>
          </a:p>
        </p:txBody>
      </p:sp>
      <p:sp>
        <p:nvSpPr>
          <p:cNvPr id="56325" name="Text Box 38"/>
          <p:cNvSpPr txBox="1">
            <a:spLocks noChangeArrowheads="1"/>
          </p:cNvSpPr>
          <p:nvPr/>
        </p:nvSpPr>
        <p:spPr bwMode="auto">
          <a:xfrm>
            <a:off x="182563" y="2994025"/>
            <a:ext cx="285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/>
              <a:t>.</a:t>
            </a:r>
            <a:endParaRPr lang="en-US"/>
          </a:p>
        </p:txBody>
      </p:sp>
      <p:sp>
        <p:nvSpPr>
          <p:cNvPr id="56326" name="Text Box 39"/>
          <p:cNvSpPr txBox="1">
            <a:spLocks noChangeArrowheads="1"/>
          </p:cNvSpPr>
          <p:nvPr/>
        </p:nvSpPr>
        <p:spPr bwMode="auto">
          <a:xfrm>
            <a:off x="199204" y="1752600"/>
            <a:ext cx="38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dirty="0">
                <a:solidFill>
                  <a:srgbClr val="FF00FF"/>
                </a:solidFill>
              </a:rPr>
              <a:t>.</a:t>
            </a:r>
            <a:endParaRPr lang="en-US" dirty="0"/>
          </a:p>
        </p:txBody>
      </p:sp>
      <p:sp>
        <p:nvSpPr>
          <p:cNvPr id="56327" name="Text Box 41"/>
          <p:cNvSpPr txBox="1">
            <a:spLocks noChangeArrowheads="1"/>
          </p:cNvSpPr>
          <p:nvPr/>
        </p:nvSpPr>
        <p:spPr bwMode="auto">
          <a:xfrm>
            <a:off x="457200" y="5013325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i="1">
                <a:solidFill>
                  <a:srgbClr val="CC0000"/>
                </a:solidFill>
              </a:rPr>
              <a:t>GR is OK!  </a:t>
            </a:r>
            <a:r>
              <a:rPr lang="en-US" sz="3600" b="1" i="1">
                <a:solidFill>
                  <a:srgbClr val="CC0000"/>
                </a:solidFill>
              </a:rPr>
              <a:t>Consistent at the 0.05% level!</a:t>
            </a:r>
          </a:p>
        </p:txBody>
      </p:sp>
      <p:sp>
        <p:nvSpPr>
          <p:cNvPr id="56328" name="Line 42"/>
          <p:cNvSpPr>
            <a:spLocks noChangeShapeType="1"/>
          </p:cNvSpPr>
          <p:nvPr/>
        </p:nvSpPr>
        <p:spPr bwMode="auto">
          <a:xfrm>
            <a:off x="3200400" y="1981200"/>
            <a:ext cx="5410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9" name="Text Box 43"/>
          <p:cNvSpPr txBox="1">
            <a:spLocks noChangeArrowheads="1"/>
          </p:cNvSpPr>
          <p:nvPr/>
        </p:nvSpPr>
        <p:spPr bwMode="auto">
          <a:xfrm>
            <a:off x="6477000" y="6019800"/>
            <a:ext cx="236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8000"/>
                </a:solidFill>
              </a:rPr>
              <a:t>(Kramer et al. 2006)</a:t>
            </a:r>
          </a:p>
        </p:txBody>
      </p:sp>
      <p:sp>
        <p:nvSpPr>
          <p:cNvPr id="56330" name="Text Box 44"/>
          <p:cNvSpPr txBox="1">
            <a:spLocks noChangeArrowheads="1"/>
          </p:cNvSpPr>
          <p:nvPr/>
        </p:nvSpPr>
        <p:spPr bwMode="auto">
          <a:xfrm>
            <a:off x="228600" y="5715000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/>
              <a:t>Non-radiative test - distinct from PSR B1913+16</a:t>
            </a:r>
          </a:p>
        </p:txBody>
      </p:sp>
      <p:sp>
        <p:nvSpPr>
          <p:cNvPr id="56331" name="Rectangle 45"/>
          <p:cNvSpPr>
            <a:spLocks noChangeArrowheads="1"/>
          </p:cNvSpPr>
          <p:nvPr/>
        </p:nvSpPr>
        <p:spPr bwMode="auto">
          <a:xfrm>
            <a:off x="5867400" y="4343400"/>
            <a:ext cx="68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/>
              <a:t>+16    -39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35549</TotalTime>
  <Words>3260</Words>
  <Application>Microsoft Macintosh PowerPoint</Application>
  <PresentationFormat>On-screen Show (4:3)</PresentationFormat>
  <Paragraphs>373</Paragraphs>
  <Slides>37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CSIRO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rmanches</dc:creator>
  <cp:lastModifiedBy>Dick Manchester</cp:lastModifiedBy>
  <cp:revision>648</cp:revision>
  <dcterms:created xsi:type="dcterms:W3CDTF">2011-09-05T05:36:04Z</dcterms:created>
  <dcterms:modified xsi:type="dcterms:W3CDTF">2015-12-16T16:05:39Z</dcterms:modified>
</cp:coreProperties>
</file>