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419" r:id="rId3"/>
    <p:sldId id="323" r:id="rId4"/>
    <p:sldId id="420" r:id="rId5"/>
    <p:sldId id="418" r:id="rId6"/>
    <p:sldId id="422" r:id="rId7"/>
    <p:sldId id="462" r:id="rId8"/>
    <p:sldId id="433" r:id="rId9"/>
    <p:sldId id="434" r:id="rId10"/>
    <p:sldId id="435" r:id="rId11"/>
    <p:sldId id="406" r:id="rId12"/>
    <p:sldId id="436" r:id="rId13"/>
    <p:sldId id="437" r:id="rId14"/>
    <p:sldId id="475" r:id="rId15"/>
    <p:sldId id="429" r:id="rId16"/>
    <p:sldId id="430" r:id="rId17"/>
    <p:sldId id="395" r:id="rId18"/>
    <p:sldId id="439" r:id="rId19"/>
    <p:sldId id="441" r:id="rId20"/>
    <p:sldId id="442" r:id="rId21"/>
    <p:sldId id="465" r:id="rId22"/>
    <p:sldId id="466" r:id="rId23"/>
    <p:sldId id="443" r:id="rId24"/>
    <p:sldId id="452" r:id="rId25"/>
    <p:sldId id="468" r:id="rId26"/>
    <p:sldId id="467" r:id="rId27"/>
    <p:sldId id="459" r:id="rId28"/>
    <p:sldId id="458" r:id="rId29"/>
    <p:sldId id="470" r:id="rId30"/>
    <p:sldId id="471" r:id="rId31"/>
    <p:sldId id="473" r:id="rId32"/>
    <p:sldId id="476" r:id="rId33"/>
    <p:sldId id="477" r:id="rId34"/>
    <p:sldId id="478" r:id="rId35"/>
    <p:sldId id="479" r:id="rId36"/>
    <p:sldId id="447" r:id="rId37"/>
    <p:sldId id="446" r:id="rId38"/>
    <p:sldId id="480" r:id="rId39"/>
    <p:sldId id="481" r:id="rId40"/>
    <p:sldId id="486" r:id="rId41"/>
    <p:sldId id="396" r:id="rId42"/>
    <p:sldId id="394" r:id="rId43"/>
    <p:sldId id="399" r:id="rId44"/>
    <p:sldId id="414" r:id="rId45"/>
    <p:sldId id="398" r:id="rId46"/>
    <p:sldId id="485" r:id="rId47"/>
    <p:sldId id="397" r:id="rId48"/>
    <p:sldId id="409" r:id="rId49"/>
    <p:sldId id="448" r:id="rId50"/>
    <p:sldId id="449" r:id="rId51"/>
    <p:sldId id="487" r:id="rId52"/>
    <p:sldId id="474" r:id="rId53"/>
    <p:sldId id="296" r:id="rId54"/>
    <p:sldId id="402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8152" autoAdjust="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6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ADD719-2569-4623-8AFC-2D74DBCDAEB4}" type="datetimeFigureOut">
              <a:rPr lang="en-US"/>
              <a:pPr>
                <a:defRPr/>
              </a:pPr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F7D97E-067D-4B58-B70C-7A4BE8349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87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D97E-067D-4B58-B70C-7A4BE83497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88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D97E-067D-4B58-B70C-7A4BE83497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42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A3DFE-6655-48E0-9533-4653C33C2335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84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A3DFE-6655-48E0-9533-4653C33C233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20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A3DFE-6655-48E0-9533-4653C33C233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66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D97E-067D-4B58-B70C-7A4BE83497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47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A3DFE-6655-48E0-9533-4653C33C2335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00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C85E6-58DF-6A4C-B762-E37609078933}" type="slidenum">
              <a:rPr lang="en-GB"/>
              <a:pPr/>
              <a:t>27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What’s correctable</a:t>
            </a:r>
            <a:r>
              <a:rPr lang="en-US" baseline="0" dirty="0" smtClean="0"/>
              <a:t> and what’s not? Orbital not. Scintillation yes. Scattering maybe. </a:t>
            </a:r>
            <a:r>
              <a:rPr lang="en-US" baseline="0" dirty="0" err="1" smtClean="0"/>
              <a:t>Delphine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Perrodin</a:t>
            </a:r>
            <a:r>
              <a:rPr lang="en-US" baseline="0" dirty="0" smtClean="0"/>
              <a:t> will describe an cross-correlation method  for characterizing timing noise.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4578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D97E-067D-4B58-B70C-7A4BE83497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90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D97E-067D-4B58-B70C-7A4BE83497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38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ra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baseline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fld id="{F1F5DF39-05F9-4803-AC72-6BB7A95118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819400" y="6356350"/>
            <a:ext cx="3581400" cy="365125"/>
          </a:xfrm>
        </p:spPr>
        <p:txBody>
          <a:bodyPr/>
          <a:lstStyle>
            <a:lvl1pPr>
              <a:defRPr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4793CD9-002E-4723-816B-13853600C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E5A3-448B-47C8-9C6D-8D4A3FB57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EA26-107E-43A5-B9F0-A595F72BB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8886B-70A4-421C-8ADF-14F259A94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tlePhotoBacking-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2" t="9412" r="17500" b="32353"/>
          <a:stretch>
            <a:fillRect/>
          </a:stretch>
        </p:blipFill>
        <p:spPr bwMode="auto">
          <a:xfrm>
            <a:off x="1587500" y="646113"/>
            <a:ext cx="595630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rgbClr val="C4BD97"/>
                </a:solidFill>
              </a:defRPr>
            </a:lvl1pPr>
          </a:lstStyle>
          <a:p>
            <a:fld id="{889EF6FE-76AA-4239-A59D-67B467F95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881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ra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356350"/>
            <a:ext cx="4800600" cy="365125"/>
          </a:xfrm>
        </p:spPr>
        <p:txBody>
          <a:bodyPr/>
          <a:lstStyle>
            <a:lvl1pPr>
              <a:defRPr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1676400" cy="365125"/>
          </a:xfrm>
        </p:spPr>
        <p:txBody>
          <a:bodyPr/>
          <a:lstStyle>
            <a:lvl1pPr>
              <a:defRPr sz="14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 sz="1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1430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3BF52FC-DFBA-4230-A9BB-B3B5EAE88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C49CF2-645C-40FA-ADFE-F5BF30EA72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819400" y="6356350"/>
            <a:ext cx="3581400" cy="365125"/>
          </a:xfrm>
        </p:spPr>
        <p:txBody>
          <a:bodyPr/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D42C-9346-4EB8-A142-990BA9EFD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16515-DCB3-4CA5-A132-44E96EC47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BD066-D2CB-4825-8246-5645E0DBE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0851C-9C4A-4E87-B818-697C8A669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cra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05200" cy="365125"/>
          </a:xfrm>
        </p:spPr>
        <p:txBody>
          <a:bodyPr/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6F69-ABED-4816-B7B3-0413ED78E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AED1828A-7319-4D31-9282-7241AE2465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94" r:id="rId4"/>
    <p:sldLayoutId id="2147483695" r:id="rId5"/>
    <p:sldLayoutId id="2147483696" r:id="rId6"/>
    <p:sldLayoutId id="2147483697" r:id="rId7"/>
    <p:sldLayoutId id="2147483704" r:id="rId8"/>
    <p:sldLayoutId id="2147483705" r:id="rId9"/>
    <p:sldLayoutId id="2147483706" r:id="rId10"/>
    <p:sldLayoutId id="2147483698" r:id="rId11"/>
    <p:sldLayoutId id="2147483699" r:id="rId12"/>
    <p:sldLayoutId id="2147483700" r:id="rId13"/>
    <p:sldLayoutId id="214748370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09600" y="612775"/>
            <a:ext cx="7772400" cy="3200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Looking for Gravitational Waves  </a:t>
            </a:r>
            <a:br>
              <a:rPr lang="en-US" altLang="en-US" sz="2400" dirty="0" smtClean="0"/>
            </a:br>
            <a:r>
              <a:rPr lang="en-US" altLang="en-US" sz="2400" dirty="0" smtClean="0"/>
              <a:t>with </a:t>
            </a:r>
            <a:br>
              <a:rPr lang="en-US" altLang="en-US" sz="2400" dirty="0" smtClean="0"/>
            </a:br>
            <a:r>
              <a:rPr lang="en-US" altLang="en-US" sz="2400" dirty="0" smtClean="0"/>
              <a:t>a radio pulsar observatory</a:t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1400" dirty="0" smtClean="0">
                <a:solidFill>
                  <a:srgbClr val="C00000"/>
                </a:solidFill>
              </a:rPr>
              <a:t>Pulsar  Timing Arrays </a:t>
            </a:r>
            <a:br>
              <a:rPr lang="en-US" altLang="en-US" sz="1400" dirty="0" smtClean="0">
                <a:solidFill>
                  <a:srgbClr val="C00000"/>
                </a:solidFill>
              </a:rPr>
            </a:br>
            <a:r>
              <a:rPr lang="en-US" altLang="en-US" sz="1400" dirty="0" smtClean="0">
                <a:solidFill>
                  <a:srgbClr val="C00000"/>
                </a:solidFill>
              </a:rPr>
              <a:t>and </a:t>
            </a:r>
            <a:br>
              <a:rPr lang="en-US" altLang="en-US" sz="1400" dirty="0" smtClean="0">
                <a:solidFill>
                  <a:srgbClr val="C00000"/>
                </a:solidFill>
              </a:rPr>
            </a:br>
            <a:r>
              <a:rPr lang="en-US" altLang="en-US" sz="1400" dirty="0" smtClean="0">
                <a:solidFill>
                  <a:srgbClr val="C00000"/>
                </a:solidFill>
              </a:rPr>
              <a:t>Indian Pulsar Timing Array experiment</a:t>
            </a:r>
            <a:br>
              <a:rPr lang="en-US" altLang="en-US" sz="1400" dirty="0" smtClean="0">
                <a:solidFill>
                  <a:srgbClr val="C00000"/>
                </a:solidFill>
              </a:rPr>
            </a:br>
            <a:r>
              <a:rPr lang="en-US" altLang="en-US" sz="1400" dirty="0" smtClean="0">
                <a:solidFill>
                  <a:srgbClr val="C00000"/>
                </a:solidFill>
              </a:rPr>
              <a:t/>
            </a:r>
            <a:br>
              <a:rPr lang="en-US" altLang="en-US" sz="1400" dirty="0" smtClean="0">
                <a:solidFill>
                  <a:srgbClr val="C00000"/>
                </a:solidFill>
              </a:rPr>
            </a:br>
            <a:r>
              <a:rPr lang="en-US" altLang="en-US" sz="1800" dirty="0" smtClean="0">
                <a:solidFill>
                  <a:schemeClr val="tx2"/>
                </a:solidFill>
              </a:rPr>
              <a:t>“In the era of Gravitational Waves”</a:t>
            </a:r>
            <a:r>
              <a:rPr lang="en-US" altLang="en-US" sz="1400" dirty="0" smtClean="0">
                <a:solidFill>
                  <a:srgbClr val="C00000"/>
                </a:solidFill>
              </a:rPr>
              <a:t/>
            </a:r>
            <a:br>
              <a:rPr lang="en-US" altLang="en-US" sz="1400" dirty="0" smtClean="0">
                <a:solidFill>
                  <a:srgbClr val="C00000"/>
                </a:solidFill>
              </a:rPr>
            </a:br>
            <a:endParaRPr lang="en-US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71600" y="3905250"/>
            <a:ext cx="6400800" cy="727075"/>
          </a:xfrm>
        </p:spPr>
        <p:txBody>
          <a:bodyPr anchor="ctr"/>
          <a:lstStyle/>
          <a:p>
            <a:pPr eaLnBrk="1" hangingPunct="1"/>
            <a:r>
              <a:rPr lang="en-US" altLang="en-US" sz="2000" dirty="0" err="1" smtClean="0"/>
              <a:t>Bhal</a:t>
            </a:r>
            <a:r>
              <a:rPr lang="en-US" altLang="en-US" sz="2000" dirty="0" smtClean="0"/>
              <a:t>  Chandra Joshi</a:t>
            </a:r>
          </a:p>
          <a:p>
            <a:pPr eaLnBrk="1" hangingPunct="1"/>
            <a:r>
              <a:rPr lang="en-US" altLang="en-US" sz="1400" dirty="0" smtClean="0"/>
              <a:t>National Centre for Radio Astrophysics (TIFR), </a:t>
            </a:r>
            <a:r>
              <a:rPr lang="en-US" altLang="en-US" sz="1400" dirty="0" err="1" smtClean="0"/>
              <a:t>Pune</a:t>
            </a:r>
            <a:endParaRPr lang="en-US" altLang="en-US" sz="1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47800" y="50292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 smtClean="0"/>
              <a:t>Collaborators :</a:t>
            </a:r>
          </a:p>
          <a:p>
            <a:pPr eaLnBrk="1" hangingPunct="1"/>
            <a:r>
              <a:rPr lang="en-US" altLang="en-US" sz="1400" dirty="0" err="1" smtClean="0"/>
              <a:t>Manjari</a:t>
            </a:r>
            <a:r>
              <a:rPr lang="en-US" altLang="en-US" sz="1400" dirty="0" smtClean="0"/>
              <a:t>  </a:t>
            </a:r>
            <a:r>
              <a:rPr lang="en-US" altLang="en-US" sz="1400" dirty="0" err="1" smtClean="0"/>
              <a:t>Bagchi</a:t>
            </a:r>
            <a:r>
              <a:rPr lang="en-US" altLang="en-US" sz="1400" dirty="0" smtClean="0"/>
              <a:t>,  A.  </a:t>
            </a:r>
            <a:r>
              <a:rPr lang="en-US" altLang="en-US" sz="1400" dirty="0" err="1" smtClean="0"/>
              <a:t>Gopakumar</a:t>
            </a:r>
            <a:r>
              <a:rPr lang="en-US" altLang="en-US" sz="1400" dirty="0" smtClean="0"/>
              <a:t>, P K </a:t>
            </a:r>
            <a:r>
              <a:rPr lang="en-US" altLang="en-US" sz="1400" dirty="0" err="1" smtClean="0"/>
              <a:t>Manoharan</a:t>
            </a:r>
            <a:r>
              <a:rPr lang="en-US" altLang="en-US" sz="1400" dirty="0" smtClean="0"/>
              <a:t>, M. </a:t>
            </a:r>
            <a:r>
              <a:rPr lang="en-US" altLang="en-US" sz="1400" dirty="0" err="1" smtClean="0"/>
              <a:t>Surnis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Arun</a:t>
            </a:r>
            <a:r>
              <a:rPr lang="en-US" altLang="en-US" sz="1400" dirty="0" smtClean="0"/>
              <a:t> Naidu,</a:t>
            </a:r>
          </a:p>
          <a:p>
            <a:pPr eaLnBrk="1" hangingPunct="1"/>
            <a:r>
              <a:rPr lang="en-US" altLang="en-US" sz="1400" dirty="0" smtClean="0"/>
              <a:t>Prakash </a:t>
            </a:r>
            <a:r>
              <a:rPr lang="en-US" altLang="en-US" sz="1400" dirty="0" err="1" smtClean="0"/>
              <a:t>Arumugasamy</a:t>
            </a:r>
            <a:r>
              <a:rPr lang="en-US" altLang="en-US" sz="1400" dirty="0" smtClean="0"/>
              <a:t>, M A </a:t>
            </a:r>
            <a:r>
              <a:rPr lang="en-US" altLang="en-US" sz="1400" dirty="0" err="1" smtClean="0"/>
              <a:t>Krishnakumar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Yogesh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Maan</a:t>
            </a:r>
            <a:r>
              <a:rPr lang="en-US" altLang="en-US" sz="1400" dirty="0" smtClean="0"/>
              <a:t>, </a:t>
            </a:r>
          </a:p>
          <a:p>
            <a:pPr eaLnBrk="1" hangingPunct="1"/>
            <a:r>
              <a:rPr lang="en-US" altLang="en-US" sz="1400" dirty="0" err="1" smtClean="0"/>
              <a:t>Dhruv</a:t>
            </a:r>
            <a:r>
              <a:rPr lang="en-US" altLang="en-US" sz="1400" dirty="0" smtClean="0"/>
              <a:t>  Pathak, Abhimanyu S, </a:t>
            </a:r>
            <a:r>
              <a:rPr lang="en-US" altLang="en-US" sz="1400" dirty="0" err="1" smtClean="0"/>
              <a:t>Suryarao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Bethupadi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Swetlana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Mohapatra</a:t>
            </a:r>
            <a:endParaRPr lang="en-US" altLang="en-US" sz="1400" dirty="0" smtClean="0"/>
          </a:p>
          <a:p>
            <a:pPr eaLnBrk="1" hangingPunct="1"/>
            <a:r>
              <a:rPr lang="en-US" altLang="en-US" sz="1400" dirty="0" smtClean="0"/>
              <a:t>+ 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Pulsar Timing in action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00600" cy="5364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Determining position of  GMRT discovery pulsar – PSR J2208+5500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(Joshi et al. 2009, MNRAS, 398, 943; </a:t>
            </a:r>
            <a:r>
              <a:rPr lang="en-US" sz="1200" b="1" dirty="0" err="1" smtClean="0">
                <a:solidFill>
                  <a:srgbClr val="FF0000"/>
                </a:solidFill>
              </a:rPr>
              <a:t>Surnis</a:t>
            </a:r>
            <a:r>
              <a:rPr lang="en-US" sz="1200" b="1" dirty="0" smtClean="0">
                <a:solidFill>
                  <a:srgbClr val="FF0000"/>
                </a:solidFill>
              </a:rPr>
              <a:t>, Joshi et al. 2017 submitted)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A24C8C-0B20-47F5-B77C-DCD2FC8DED3C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151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63555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3400" y="762000"/>
            <a:ext cx="4800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 day Orbital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period  </a:t>
            </a:r>
            <a:endParaRPr lang="en-US" sz="2000" dirty="0" smtClean="0">
              <a:latin typeface="+mn-lt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PSR J1713+0747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+mn-lt"/>
              </a:rPr>
              <a:t>o</a:t>
            </a:r>
            <a:r>
              <a:rPr lang="en-US" sz="2000" baseline="0" dirty="0" smtClean="0">
                <a:latin typeface="+mn-lt"/>
              </a:rPr>
              <a:t>bserved at 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J1713+0747phase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90252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99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Pulsar Timing – a precision measurement  tool</a:t>
            </a:r>
            <a:endParaRPr lang="en-US" sz="32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267200" cy="5211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800" b="1" dirty="0" smtClean="0"/>
              <a:t>  Double pulsar (PSR J0737-3039A &amp; B)</a:t>
            </a:r>
          </a:p>
          <a:p>
            <a:pPr marL="0" indent="0" eaLnBrk="1" hangingPunct="1"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     (</a:t>
            </a:r>
            <a:r>
              <a:rPr lang="en-US" sz="1400" b="1" dirty="0" err="1" smtClean="0">
                <a:solidFill>
                  <a:schemeClr val="tx2"/>
                </a:solidFill>
              </a:rPr>
              <a:t>Burgay</a:t>
            </a:r>
            <a:r>
              <a:rPr lang="en-US" sz="1400" b="1" dirty="0" smtClean="0">
                <a:solidFill>
                  <a:schemeClr val="tx2"/>
                </a:solidFill>
              </a:rPr>
              <a:t> …Joshi.. et al. 2003,Nature,426,531;  </a:t>
            </a:r>
          </a:p>
          <a:p>
            <a:pPr marL="0" indent="0" eaLnBrk="1" hangingPunct="1"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      </a:t>
            </a:r>
            <a:r>
              <a:rPr lang="en-US" sz="1400" b="1" dirty="0" err="1" smtClean="0">
                <a:solidFill>
                  <a:schemeClr val="tx2"/>
                </a:solidFill>
              </a:rPr>
              <a:t>Lyne</a:t>
            </a:r>
            <a:r>
              <a:rPr lang="en-US" sz="1400" b="1" dirty="0" smtClean="0">
                <a:solidFill>
                  <a:schemeClr val="tx2"/>
                </a:solidFill>
              </a:rPr>
              <a:t>..Joshi… et al. 2004, Science, 303,1153)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b="1" dirty="0" smtClean="0"/>
              <a:t>Only system with both NS observed as radio pulsars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b="1" dirty="0" smtClean="0"/>
              <a:t>Tight (2.5 </a:t>
            </a:r>
            <a:r>
              <a:rPr lang="en-US" sz="1600" b="1" dirty="0" err="1" smtClean="0"/>
              <a:t>hr</a:t>
            </a:r>
            <a:r>
              <a:rPr lang="en-US" sz="1600" b="1" dirty="0" smtClean="0"/>
              <a:t>) edge on orbit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b="1" dirty="0" smtClean="0"/>
              <a:t>Both NS  were seen as pulsars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600" b="1" dirty="0" smtClean="0"/>
              <a:t>Two  clocks going round each other</a:t>
            </a:r>
          </a:p>
          <a:p>
            <a:pPr marL="457200" lvl="1" indent="0" eaLnBrk="1" hangingPunct="1">
              <a:buNone/>
            </a:pPr>
            <a:endParaRPr lang="en-US" sz="1600" b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800" b="1" dirty="0" smtClean="0"/>
              <a:t>Two pulsars  come closer to each other every day by 7.152 (0.008) mm  !!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800" b="1" dirty="0" smtClean="0"/>
              <a:t>&gt; 0.05 % tests of GTR possible </a:t>
            </a:r>
          </a:p>
          <a:p>
            <a:pPr marL="0" indent="0" eaLnBrk="1" hangingPunct="1">
              <a:buNone/>
            </a:pPr>
            <a:r>
              <a:rPr lang="en-US" sz="1200" b="1" dirty="0" smtClean="0">
                <a:solidFill>
                  <a:schemeClr val="tx2"/>
                </a:solidFill>
              </a:rPr>
              <a:t>                                        (Kramer </a:t>
            </a:r>
            <a:r>
              <a:rPr lang="en-US" sz="1200" b="1" dirty="0">
                <a:solidFill>
                  <a:schemeClr val="tx2"/>
                </a:solidFill>
              </a:rPr>
              <a:t>et al. </a:t>
            </a:r>
            <a:r>
              <a:rPr lang="en-US" sz="1200" b="1" dirty="0" smtClean="0">
                <a:solidFill>
                  <a:schemeClr val="tx2"/>
                </a:solidFill>
              </a:rPr>
              <a:t>2006; Kramer et al. in prep)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Pulsar </a:t>
            </a:r>
            <a:r>
              <a:rPr lang="en-US" sz="1800" b="1" dirty="0">
                <a:solidFill>
                  <a:srgbClr val="C00000"/>
                </a:solidFill>
              </a:rPr>
              <a:t>timing </a:t>
            </a:r>
            <a:r>
              <a:rPr lang="en-US" sz="1800" b="1" dirty="0" smtClean="0">
                <a:solidFill>
                  <a:srgbClr val="C00000"/>
                </a:solidFill>
              </a:rPr>
              <a:t>could be </a:t>
            </a:r>
            <a:r>
              <a:rPr lang="en-US" sz="1800" b="1" dirty="0">
                <a:solidFill>
                  <a:srgbClr val="C00000"/>
                </a:solidFill>
              </a:rPr>
              <a:t>very handy for detection of GWs</a:t>
            </a:r>
          </a:p>
          <a:p>
            <a:pPr marL="0" indent="0" eaLnBrk="1" hangingPunct="1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0245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20187-124B-44B4-9ED0-F4E752E57B4F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855045"/>
            <a:ext cx="4078224" cy="348446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91200" y="54102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dirty="0" smtClean="0">
                <a:solidFill>
                  <a:schemeClr val="accent1"/>
                </a:solidFill>
              </a:rPr>
              <a:t>Kramer et al.  2006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842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Gravitational  Waves</a:t>
            </a:r>
            <a:endParaRPr lang="en-US" sz="3200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00199"/>
          </a:xfrm>
        </p:spPr>
        <p:txBody>
          <a:bodyPr/>
          <a:lstStyle/>
          <a:p>
            <a:pPr eaLnBrk="1" hangingPunct="1"/>
            <a:r>
              <a:rPr lang="en-US" altLang="en-US" sz="1800" b="1" dirty="0" smtClean="0"/>
              <a:t>Gravitational Waves were unique distinguishing feature of General theory of Relativity, when it was proposed by Einstein </a:t>
            </a:r>
            <a:r>
              <a:rPr lang="en-US" altLang="en-US" sz="1800" b="1" dirty="0"/>
              <a:t> </a:t>
            </a:r>
            <a:r>
              <a:rPr lang="en-US" altLang="en-US" sz="1800" b="1" dirty="0" smtClean="0"/>
              <a:t>                              </a:t>
            </a:r>
            <a:r>
              <a:rPr lang="en-US" altLang="en-US" sz="2000" b="1" dirty="0" smtClean="0"/>
              <a:t>				                                          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(Einstein, “About Gravitational Waves”, RPAS, 1918, 154)</a:t>
            </a:r>
            <a:endParaRPr lang="en-US" sz="1800" b="1" dirty="0" smtClean="0"/>
          </a:p>
          <a:p>
            <a:pPr eaLnBrk="1" hangingPunct="1">
              <a:buNone/>
            </a:pPr>
            <a:endParaRPr lang="en-US" altLang="en-US" sz="1800" b="1" dirty="0"/>
          </a:p>
          <a:p>
            <a:pPr eaLnBrk="1" hangingPunct="1"/>
            <a:endParaRPr lang="en-US" altLang="en-US" sz="1800" b="1" dirty="0" smtClean="0"/>
          </a:p>
          <a:p>
            <a:pPr eaLnBrk="1" hangingPunct="1"/>
            <a:endParaRPr lang="en-US" altLang="en-US" sz="18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800" b="1" dirty="0" smtClean="0"/>
          </a:p>
          <a:p>
            <a:pPr eaLnBrk="1" hangingPunct="1"/>
            <a:endParaRPr lang="en-US" altLang="en-US" sz="2400" b="1" dirty="0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26EE58-8535-4063-A40C-FD7586BC0F51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9" name="Picture 8" descr="191316G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4008" y="2286000"/>
            <a:ext cx="4359992" cy="3276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9050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 detection of Gravitational  Waves  (GW) was first reported  by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Hulse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Taylor in  double neutron star binary (DNS)  -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PSR B1913+16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of loss of energy from the binary system is exactly  matched with the expected loss due to GW radiation from  this system over more than 40 years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then this effect is reported in 9 DNS systems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91200" y="5715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dirty="0" smtClean="0">
                <a:solidFill>
                  <a:schemeClr val="accent1"/>
                </a:solidFill>
              </a:rPr>
              <a:t>Weisberg &amp; Huang 2016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441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Direct  detection of GWs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/>
              <a:t>30 and 35 M</a:t>
            </a:r>
            <a:r>
              <a:rPr lang="en-US" sz="2000" b="1" baseline="-25000" dirty="0" smtClean="0"/>
              <a:t>o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Abbott et al.  2016, PRL, 116, 0611002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E527B5-782D-4F9A-B64D-CBA77585B3E8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606" y="1447006"/>
            <a:ext cx="5284788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96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Sources of GWs - I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 rtlCol="0"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Typical  candidate sources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/>
              <a:t>White Dwarf – White Dwarf  binaries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Neutron Star – White Dwarf binaries               </a:t>
            </a:r>
            <a:r>
              <a:rPr lang="en-US" sz="1600" b="1" dirty="0" smtClean="0">
                <a:solidFill>
                  <a:schemeClr val="accent1"/>
                </a:solidFill>
              </a:rPr>
              <a:t>-  several  systems discovered so far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Neutron Star – Neutron Star                              </a:t>
            </a:r>
            <a:r>
              <a:rPr lang="en-US" sz="1600" b="1" dirty="0" smtClean="0">
                <a:solidFill>
                  <a:srgbClr val="002060"/>
                </a:solidFill>
              </a:rPr>
              <a:t>-  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Double  Pulsar 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Neutron Star – Black hole                                   </a:t>
            </a:r>
            <a:r>
              <a:rPr lang="en-US" sz="1600" b="1" dirty="0" smtClean="0"/>
              <a:t>-  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  Yet   Discovered  !!!!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/>
              <a:t>Black hole – Black hole                                        </a:t>
            </a:r>
            <a:r>
              <a:rPr lang="en-US" sz="1600" b="1" dirty="0" smtClean="0">
                <a:solidFill>
                  <a:srgbClr val="002060"/>
                </a:solidFill>
              </a:rPr>
              <a:t>- 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ALIGO  Discoveries</a:t>
            </a:r>
          </a:p>
          <a:p>
            <a:pPr marL="914400" lvl="2" indent="0">
              <a:buNone/>
            </a:pPr>
            <a:endParaRPr lang="en-US" sz="16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Supermassive  </a:t>
            </a:r>
            <a:r>
              <a:rPr lang="en-US" sz="1600" b="1" dirty="0">
                <a:solidFill>
                  <a:srgbClr val="FF0000"/>
                </a:solidFill>
              </a:rPr>
              <a:t>Black Hole  binary </a:t>
            </a:r>
            <a:r>
              <a:rPr lang="en-US" sz="1600" b="1" dirty="0" smtClean="0">
                <a:solidFill>
                  <a:srgbClr val="FF0000"/>
                </a:solidFill>
              </a:rPr>
              <a:t>systems</a:t>
            </a:r>
            <a:r>
              <a:rPr lang="en-US" sz="1600" b="1" dirty="0" smtClean="0"/>
              <a:t>      </a:t>
            </a:r>
            <a:r>
              <a:rPr lang="en-US" sz="1600" b="1" dirty="0" smtClean="0">
                <a:solidFill>
                  <a:schemeClr val="accent1"/>
                </a:solidFill>
              </a:rPr>
              <a:t>-  of  interest to  PTAs </a:t>
            </a:r>
            <a:endParaRPr lang="en-US" sz="1600" b="1" dirty="0">
              <a:solidFill>
                <a:schemeClr val="accent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/>
              <a:t>Other </a:t>
            </a:r>
            <a:r>
              <a:rPr lang="en-US" sz="1600" b="1" dirty="0"/>
              <a:t>sources – EMRI, inflation, SNR </a:t>
            </a:r>
            <a:r>
              <a:rPr lang="en-US" sz="1600" b="1" dirty="0" err="1"/>
              <a:t>etc</a:t>
            </a:r>
            <a:endParaRPr lang="en-US" sz="1600" b="1" dirty="0"/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Searches are  on -  Parkes / GBT /  </a:t>
            </a:r>
            <a:r>
              <a:rPr lang="en-US" sz="1600" b="1" dirty="0" err="1" smtClean="0">
                <a:solidFill>
                  <a:srgbClr val="FF0000"/>
                </a:solidFill>
              </a:rPr>
              <a:t>Effelsberg</a:t>
            </a:r>
            <a:r>
              <a:rPr lang="en-US" sz="1600" b="1" dirty="0" smtClean="0">
                <a:solidFill>
                  <a:srgbClr val="FF0000"/>
                </a:solidFill>
              </a:rPr>
              <a:t>/  ALMA / GMRT / upgraded GMRT</a:t>
            </a:r>
            <a:endParaRPr lang="en-US" sz="1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Many  of  these with a radio pulsar are  also  good  laboratories  for  tests of alternative  gravity theories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b="1" dirty="0" smtClean="0"/>
              <a:t>Strong field tests, </a:t>
            </a:r>
            <a:r>
              <a:rPr lang="en-US" sz="1900" b="1" dirty="0" err="1" smtClean="0"/>
              <a:t>radiative</a:t>
            </a:r>
            <a:r>
              <a:rPr lang="en-US" sz="1900" b="1" dirty="0" smtClean="0"/>
              <a:t> tests,  tests  for  violation  of  SEP,  GW dipole radiation </a:t>
            </a:r>
            <a:r>
              <a:rPr lang="en-US" sz="1900" b="1" dirty="0" smtClean="0">
                <a:solidFill>
                  <a:srgbClr val="002060"/>
                </a:solidFill>
              </a:rPr>
              <a:t>(</a:t>
            </a:r>
            <a:r>
              <a:rPr lang="en-US" sz="1900" b="1" dirty="0" err="1" smtClean="0">
                <a:solidFill>
                  <a:srgbClr val="002060"/>
                </a:solidFill>
              </a:rPr>
              <a:t>Burgay</a:t>
            </a:r>
            <a:r>
              <a:rPr lang="en-US" sz="1900" b="1" dirty="0" smtClean="0">
                <a:solidFill>
                  <a:srgbClr val="002060"/>
                </a:solidFill>
              </a:rPr>
              <a:t> …Joshi.. et al. 2003; </a:t>
            </a:r>
            <a:r>
              <a:rPr lang="en-US" sz="1900" b="1" dirty="0" err="1" smtClean="0">
                <a:solidFill>
                  <a:srgbClr val="002060"/>
                </a:solidFill>
              </a:rPr>
              <a:t>Lyne</a:t>
            </a:r>
            <a:r>
              <a:rPr lang="en-US" sz="1900" b="1" dirty="0" smtClean="0">
                <a:solidFill>
                  <a:srgbClr val="002060"/>
                </a:solidFill>
              </a:rPr>
              <a:t>..Joshi… et al. 2004, Kramer et al. 2006; Kramer et al. in prep, Ransom et al.  2014, Will et al.  2014, </a:t>
            </a:r>
            <a:r>
              <a:rPr lang="en-US" sz="1900" b="1" dirty="0" err="1" smtClean="0">
                <a:solidFill>
                  <a:srgbClr val="002060"/>
                </a:solidFill>
              </a:rPr>
              <a:t>Kennea</a:t>
            </a:r>
            <a:r>
              <a:rPr lang="en-US" sz="1900" b="1" dirty="0" smtClean="0">
                <a:solidFill>
                  <a:srgbClr val="002060"/>
                </a:solidFill>
              </a:rPr>
              <a:t> et al. 2013, </a:t>
            </a:r>
            <a:r>
              <a:rPr lang="en-US" sz="1900" b="1" dirty="0" err="1" smtClean="0">
                <a:solidFill>
                  <a:srgbClr val="002060"/>
                </a:solidFill>
              </a:rPr>
              <a:t>Perera</a:t>
            </a:r>
            <a:r>
              <a:rPr lang="en-US" sz="1900" b="1" dirty="0" smtClean="0">
                <a:solidFill>
                  <a:srgbClr val="002060"/>
                </a:solidFill>
              </a:rPr>
              <a:t> et al. 2017)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eaLnBrk="1" hangingPunct="1"/>
            <a:endParaRPr lang="en-US" altLang="en-US" sz="2000" b="1" dirty="0"/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29th Meeting of  IAGRG, 2017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May 19, 2017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4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Sources of GWs - 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 lnSpcReduction="10000"/>
          </a:bodyPr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Ultra-low frequency  persistent GW in the frequency range of  </a:t>
            </a:r>
            <a:r>
              <a:rPr lang="en-US" altLang="en-US" sz="2000" b="1" dirty="0" err="1" smtClean="0"/>
              <a:t>nano</a:t>
            </a:r>
            <a:r>
              <a:rPr lang="en-US" altLang="en-US" sz="2000" b="1" dirty="0" smtClean="0"/>
              <a:t>-Hertz  are produced  by a </a:t>
            </a:r>
            <a:r>
              <a:rPr lang="en-US" sz="2000" b="1" dirty="0"/>
              <a:t>binary with two supermassive </a:t>
            </a:r>
            <a:r>
              <a:rPr lang="en-US" sz="2000" b="1" dirty="0" smtClean="0"/>
              <a:t>black </a:t>
            </a:r>
            <a:r>
              <a:rPr lang="en-US" sz="2000" b="1" dirty="0"/>
              <a:t>hole (</a:t>
            </a:r>
            <a:r>
              <a:rPr lang="en-US" sz="2000" b="1" dirty="0" smtClean="0"/>
              <a:t>SMBHB – 100 million to 1 billion M</a:t>
            </a:r>
            <a:r>
              <a:rPr lang="en-US" sz="2000" b="1" baseline="-25000" dirty="0" smtClean="0"/>
              <a:t>o</a:t>
            </a:r>
            <a:r>
              <a:rPr lang="en-US" sz="2000" b="1" dirty="0" smtClean="0"/>
              <a:t>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Such binaries can exist in the center of a galaxy formed by merger of two galaxies, e.g., OJ 287          </a:t>
            </a:r>
            <a:r>
              <a:rPr lang="en-US" altLang="en-US" sz="1400" b="1" dirty="0" smtClean="0">
                <a:solidFill>
                  <a:srgbClr val="C00000"/>
                </a:solidFill>
              </a:rPr>
              <a:t>(See recent papers by Mauri, </a:t>
            </a:r>
            <a:r>
              <a:rPr lang="en-US" altLang="en-US" sz="1400" b="1" dirty="0" err="1" smtClean="0">
                <a:solidFill>
                  <a:srgbClr val="C00000"/>
                </a:solidFill>
              </a:rPr>
              <a:t>Gopakumar</a:t>
            </a:r>
            <a:r>
              <a:rPr lang="en-US" altLang="en-US" sz="1400" b="1" dirty="0" smtClean="0">
                <a:solidFill>
                  <a:srgbClr val="C00000"/>
                </a:solidFill>
              </a:rPr>
              <a:t> 2010,2011, 2016)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altLang="en-US" sz="2000" b="1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altLang="en-US" sz="2000" b="1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altLang="en-US" sz="2000" b="1" dirty="0" smtClean="0"/>
          </a:p>
          <a:p>
            <a:pPr marL="57150" indent="0">
              <a:buNone/>
            </a:pPr>
            <a:r>
              <a:rPr lang="en-US" altLang="en-US" sz="2000" b="1" dirty="0" smtClean="0"/>
              <a:t> </a:t>
            </a:r>
          </a:p>
          <a:p>
            <a:pPr marL="0" indent="0" eaLnBrk="1" hangingPunct="1">
              <a:buNone/>
            </a:pPr>
            <a:endParaRPr lang="en-US" altLang="en-US" sz="2000" b="1" dirty="0" smtClean="0"/>
          </a:p>
          <a:p>
            <a:pPr marL="0" indent="0" eaLnBrk="1" hangingPunct="1">
              <a:buNone/>
            </a:pPr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Typical orbital  periods of many years implying frequency of </a:t>
            </a:r>
            <a:r>
              <a:rPr lang="en-US" altLang="en-US" sz="2000" b="1" dirty="0" err="1" smtClean="0"/>
              <a:t>nano</a:t>
            </a:r>
            <a:r>
              <a:rPr lang="en-US" altLang="en-US" sz="2000" b="1" dirty="0" smtClean="0"/>
              <a:t>-Hertz (wavelength of few parsecs  ~10</a:t>
            </a:r>
            <a:r>
              <a:rPr lang="en-US" altLang="en-US" sz="2000" b="1" baseline="30000" dirty="0" smtClean="0"/>
              <a:t>17</a:t>
            </a:r>
            <a:r>
              <a:rPr lang="en-US" altLang="en-US" sz="2000" b="1" dirty="0" smtClean="0"/>
              <a:t>  m) &amp; integration time ~ years</a:t>
            </a:r>
          </a:p>
          <a:p>
            <a:pPr eaLnBrk="1" hangingPunct="1"/>
            <a:r>
              <a:rPr lang="en-US" altLang="en-US" sz="2000" b="1" dirty="0" smtClean="0"/>
              <a:t>Superposition of  GW from many such sources forms an isotropic  stochastic Gravitational Wave background (SGWB)</a:t>
            </a:r>
            <a:endParaRPr lang="en-US" sz="20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29th Meeting of  IAGRG, 2017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May 19, 2017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950" y="2725833"/>
            <a:ext cx="4229100" cy="23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4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Sources of GWs - III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Types of GW sources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/>
              <a:t>Continuous  persistent  GW  sources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200" b="1" dirty="0" smtClean="0"/>
              <a:t>Spinning  compact  stars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200" b="1" dirty="0" smtClean="0"/>
              <a:t>Compact binaries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200" b="1" dirty="0" smtClean="0"/>
              <a:t>Cosmological origin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/>
              <a:t>Transient  sources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200" b="1" dirty="0" smtClean="0"/>
              <a:t>merger of binary  systems  with compact objects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 smtClean="0"/>
              <a:t>Backgrounds</a:t>
            </a:r>
            <a:endParaRPr lang="en-US" sz="1200" b="1" dirty="0" smtClean="0"/>
          </a:p>
          <a:p>
            <a:pPr lvl="1">
              <a:buNone/>
            </a:pP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zoo will produce GW in  </a:t>
            </a:r>
            <a:r>
              <a:rPr lang="en-US" sz="2000" b="1" dirty="0"/>
              <a:t>frequency </a:t>
            </a:r>
            <a:r>
              <a:rPr lang="en-US" sz="2000" b="1" dirty="0" smtClean="0"/>
              <a:t>ranges  spanning 14 orders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Different GW  experiments  ( terrestrial, space, pulsars  - ALIGO, LISA, PTA) sensitive to different bands and are complimentary to each other   </a:t>
            </a:r>
            <a:endParaRPr lang="en-US" sz="2000" b="1" dirty="0"/>
          </a:p>
          <a:p>
            <a:pPr eaLnBrk="1" hangingPunct="1"/>
            <a:endParaRPr lang="en-US" altLang="en-US" sz="2000" b="1" dirty="0"/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29th Meeting of  IAGRG, 2017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May 19, 2017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4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GW spectrum and instruments</a:t>
            </a:r>
            <a:endParaRPr lang="en-US" sz="3200" b="1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7" name="Picture 6" descr="GWsensitiv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49" y="1233487"/>
            <a:ext cx="804068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Even bigger GW  Detector - PTA</a:t>
            </a:r>
            <a:endParaRPr lang="en-US" sz="3200" b="1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altLang="en-US" sz="2000" b="1" dirty="0" smtClean="0"/>
              <a:t>Frequency  of  GW radiated  by  super-massive black hole binary systems (SMBH)  fall  in  the  frequency  range  of  </a:t>
            </a:r>
            <a:r>
              <a:rPr lang="en-US" altLang="en-US" sz="2000" b="1" dirty="0" err="1" smtClean="0"/>
              <a:t>nano</a:t>
            </a:r>
            <a:r>
              <a:rPr lang="en-US" altLang="en-US" sz="2000" b="1" dirty="0" smtClean="0"/>
              <a:t>-hertz</a:t>
            </a:r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Detector  sensitive to  such  frequency  need to integrate signal over duration  of years  and  need  to  have arm – lengths  of the  order  of  parsecs                                                                              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(Joshi 2013, IJMPD, 22, 1341008)</a:t>
            </a:r>
          </a:p>
          <a:p>
            <a:pPr eaLnBrk="1" hangingPunct="1"/>
            <a:endParaRPr lang="en-US" altLang="en-US" sz="1400" b="1" dirty="0" smtClean="0"/>
          </a:p>
          <a:p>
            <a:pPr eaLnBrk="1" hangingPunct="1"/>
            <a:r>
              <a:rPr lang="en-US" altLang="en-US" sz="2000" b="1" dirty="0" smtClean="0"/>
              <a:t>Pulsar Timing Array (PTA)  provide such a detector with passive observations of an ensemble of pulsars</a:t>
            </a:r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Experiments, using radio  pulsars as  gravitational  wave  detectors, are  called  Pulsar  Timing Arrays</a:t>
            </a:r>
          </a:p>
          <a:p>
            <a:pPr eaLnBrk="1" hangingPunct="1"/>
            <a:r>
              <a:rPr lang="en-US" altLang="en-US" sz="2000" b="1" dirty="0" smtClean="0"/>
              <a:t>PTAs  complement  other  experiments  (ALIGO, LISA, Cosmological) </a:t>
            </a:r>
          </a:p>
          <a:p>
            <a:pPr lvl="1" eaLnBrk="1" hangingPunct="1"/>
            <a:r>
              <a:rPr lang="en-US" altLang="en-US" sz="2000" b="1" dirty="0" smtClean="0"/>
              <a:t>Frequency  range</a:t>
            </a:r>
          </a:p>
          <a:p>
            <a:pPr lvl="1" eaLnBrk="1" hangingPunct="1"/>
            <a:r>
              <a:rPr lang="en-US" altLang="en-US" sz="2000" b="1" dirty="0" smtClean="0"/>
              <a:t>Spectrum </a:t>
            </a:r>
          </a:p>
          <a:p>
            <a:pPr eaLnBrk="1" hangingPunct="1"/>
            <a:endParaRPr lang="en-US" altLang="en-US" sz="2400" b="1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34656D-CA6A-4025-9D90-D480484DC592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4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2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Pulsar  Timing 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 rtlCol="0">
            <a:normAutofit fontScale="92500"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smtClean="0"/>
              <a:t>Apparent frequency of pulsar clock varies due to perturbation in metric by a passing GW – imprinted on timing residuals and correlated across an ensemble of pulsars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b="1" dirty="0" smtClean="0">
                <a:cs typeface="Times New Roman" pitchFamily="18" charset="0"/>
              </a:rPr>
              <a:t>Historic</a:t>
            </a:r>
            <a:r>
              <a:rPr lang="en-US" sz="2000" b="1" dirty="0" smtClean="0">
                <a:cs typeface="Times New Roman" pitchFamily="18" charset="0"/>
              </a:rPr>
              <a:t>al  perspective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Detection of  stochastic  gravitational  wave  background (SGWB)  first  proposed   considering  5-year  timing  residuals  of  long  period    PSRs B1919+21,  B1933+16  &amp;  B2016+28                                                                                   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(</a:t>
            </a:r>
            <a:r>
              <a:rPr lang="en-US" sz="1700" dirty="0" err="1" smtClean="0">
                <a:solidFill>
                  <a:srgbClr val="00B0F0"/>
                </a:solidFill>
                <a:cs typeface="Times New Roman" pitchFamily="18" charset="0"/>
              </a:rPr>
              <a:t>Sazhin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 1978; </a:t>
            </a:r>
            <a:r>
              <a:rPr lang="en-US" sz="1700" dirty="0" err="1" smtClean="0">
                <a:solidFill>
                  <a:srgbClr val="00B0F0"/>
                </a:solidFill>
                <a:cs typeface="Times New Roman" pitchFamily="18" charset="0"/>
              </a:rPr>
              <a:t>Detweiler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  1979)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Limits from slow pulsars ~ 0.01 %  of closure/critical density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4  pulsars         -  DSN   antennas                                             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(</a:t>
            </a:r>
            <a:r>
              <a:rPr lang="en-US" sz="1700" dirty="0" err="1" smtClean="0">
                <a:solidFill>
                  <a:srgbClr val="00B0F0"/>
                </a:solidFill>
                <a:cs typeface="Times New Roman" pitchFamily="18" charset="0"/>
              </a:rPr>
              <a:t>Hellings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  &amp;  Downs 1983) </a:t>
            </a:r>
            <a:endParaRPr lang="en-US" sz="1700" dirty="0" smtClean="0"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PSR   B1237+25                                                                          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(Romani  &amp;  Taylor  1983)</a:t>
            </a:r>
            <a:r>
              <a:rPr lang="en-US" sz="1700" dirty="0" smtClean="0">
                <a:cs typeface="Times New Roman" pitchFamily="18" charset="0"/>
              </a:rPr>
              <a:t>  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Discovery  of  millisecond  pulsars(MSP) -  short P, low B                 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(Backer   et  al.   1982)</a:t>
            </a:r>
            <a:endParaRPr lang="en-US" sz="1700" dirty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Better  clocks,   higher  precision  time  of  arrivals  (TOAs)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Interesting  limits    from   MSP                     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(Foster  &amp;  Backer  1990;  </a:t>
            </a:r>
            <a:r>
              <a:rPr lang="en-US" sz="1700" dirty="0" err="1" smtClean="0">
                <a:solidFill>
                  <a:srgbClr val="00B0F0"/>
                </a:solidFill>
                <a:cs typeface="Times New Roman" pitchFamily="18" charset="0"/>
              </a:rPr>
              <a:t>Kaspi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  et   al.  1994)</a:t>
            </a:r>
            <a:endParaRPr lang="en-US" sz="1700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Challenges  -   errors  due to  </a:t>
            </a:r>
            <a:r>
              <a:rPr lang="en-US" sz="1700" dirty="0" err="1" smtClean="0">
                <a:cs typeface="Times New Roman" pitchFamily="18" charset="0"/>
              </a:rPr>
              <a:t>ephmeris</a:t>
            </a:r>
            <a:r>
              <a:rPr lang="en-US" sz="1700" dirty="0" smtClean="0">
                <a:cs typeface="Times New Roman" pitchFamily="18" charset="0"/>
              </a:rPr>
              <a:t>,  DM  variations,  red  noise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cs typeface="Times New Roman" pitchFamily="18" charset="0"/>
              </a:rPr>
              <a:t>Use  of  a  pair  or  ensemble  for  better  sensitivity  to   SGWB, also  individual  sources                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(</a:t>
            </a:r>
            <a:r>
              <a:rPr lang="en-US" sz="1700" dirty="0" err="1" smtClean="0">
                <a:solidFill>
                  <a:srgbClr val="00B0F0"/>
                </a:solidFill>
                <a:cs typeface="Times New Roman" pitchFamily="18" charset="0"/>
              </a:rPr>
              <a:t>Detweiler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  1978;  </a:t>
            </a:r>
            <a:r>
              <a:rPr lang="en-US" sz="1700" dirty="0" err="1" smtClean="0">
                <a:solidFill>
                  <a:srgbClr val="00B0F0"/>
                </a:solidFill>
                <a:cs typeface="Times New Roman" pitchFamily="18" charset="0"/>
              </a:rPr>
              <a:t>Hellings</a:t>
            </a:r>
            <a:r>
              <a:rPr lang="en-US" sz="1700" dirty="0" smtClean="0">
                <a:solidFill>
                  <a:srgbClr val="00B0F0"/>
                </a:solidFill>
                <a:cs typeface="Times New Roman" pitchFamily="18" charset="0"/>
              </a:rPr>
              <a:t>  &amp;  Downs  1983,  Foster  &amp;  Backer  1990) </a:t>
            </a:r>
            <a:endParaRPr lang="en-US" sz="1700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err="1" smtClean="0">
                <a:cs typeface="Times New Roman" pitchFamily="18" charset="0"/>
              </a:rPr>
              <a:t>Parkes</a:t>
            </a:r>
            <a:r>
              <a:rPr lang="en-US" sz="1700" dirty="0" smtClean="0">
                <a:cs typeface="Times New Roman" pitchFamily="18" charset="0"/>
              </a:rPr>
              <a:t>  PTA (PPTA),  North American </a:t>
            </a:r>
            <a:r>
              <a:rPr lang="en-US" sz="1700" dirty="0" err="1" smtClean="0">
                <a:cs typeface="Times New Roman" pitchFamily="18" charset="0"/>
              </a:rPr>
              <a:t>Nano</a:t>
            </a:r>
            <a:r>
              <a:rPr lang="en-US" sz="1700" dirty="0" smtClean="0">
                <a:cs typeface="Times New Roman" pitchFamily="18" charset="0"/>
              </a:rPr>
              <a:t>-hertz Observatory for  Gravitational  Waves  (</a:t>
            </a:r>
            <a:r>
              <a:rPr lang="en-US" sz="1700" dirty="0" err="1" smtClean="0">
                <a:cs typeface="Times New Roman" pitchFamily="18" charset="0"/>
              </a:rPr>
              <a:t>nanograv</a:t>
            </a:r>
            <a:r>
              <a:rPr lang="en-US" sz="1700" dirty="0" smtClean="0">
                <a:cs typeface="Times New Roman" pitchFamily="18" charset="0"/>
              </a:rPr>
              <a:t>),  European PTA (EPTA)   -   IPTA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1"/>
          </p:nvPr>
        </p:nvSpPr>
        <p:spPr bwMode="auto">
          <a:xfrm>
            <a:off x="457200" y="64166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64031D-0257-481C-BA45-FC1CD4060233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4392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Introduction to Radio pulsars  and pulsar timing </a:t>
            </a:r>
            <a:endParaRPr lang="en-US" sz="20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Gravitational  Wave  sources and  </a:t>
            </a:r>
            <a:r>
              <a:rPr lang="en-US" sz="2000" b="1" dirty="0" smtClean="0"/>
              <a:t>spectrum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Pulsar  Timing Array -  understanding  the  </a:t>
            </a:r>
            <a:r>
              <a:rPr lang="en-US" sz="2000" b="1" dirty="0" smtClean="0"/>
              <a:t>instrument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Design considerations for PTA  and  challenges in the experiment</a:t>
            </a:r>
            <a:endParaRPr lang="en-US" sz="20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Pulsar  Timing Array experiments in </a:t>
            </a:r>
            <a:r>
              <a:rPr lang="en-US" sz="2000" b="1" dirty="0" smtClean="0"/>
              <a:t>operation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Gravitational wave sources for PTAS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C</a:t>
            </a:r>
            <a:r>
              <a:rPr lang="en-US" sz="2000" b="1" dirty="0" smtClean="0"/>
              <a:t>urrent state-of-art and recent results</a:t>
            </a:r>
            <a:endParaRPr lang="en-US" sz="20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Indian  Pulsar  Timing Array  (</a:t>
            </a:r>
            <a:r>
              <a:rPr lang="en-US" sz="2000" b="1" dirty="0" err="1" smtClean="0"/>
              <a:t>InPTA</a:t>
            </a:r>
            <a:r>
              <a:rPr lang="en-US" sz="2000" b="1" dirty="0" smtClean="0"/>
              <a:t>)  </a:t>
            </a:r>
            <a:r>
              <a:rPr lang="en-US" sz="2000" b="1" dirty="0" smtClean="0"/>
              <a:t>initiative and preliminary results</a:t>
            </a:r>
            <a:endParaRPr lang="en-US" sz="2000" b="1" dirty="0"/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Dedicated  Indian instrument - TATA  Pulsar  Timing  Array  (TAPTA)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PTAs </a:t>
            </a:r>
            <a:r>
              <a:rPr lang="en-US" sz="2000" b="1" dirty="0" smtClean="0"/>
              <a:t>-  Road  </a:t>
            </a:r>
            <a:r>
              <a:rPr lang="en-US" sz="2000" b="1" dirty="0" smtClean="0"/>
              <a:t>ahead</a:t>
            </a:r>
            <a:endParaRPr lang="en-US" sz="2000" b="1" dirty="0"/>
          </a:p>
          <a:p>
            <a:pPr marL="0" indent="0">
              <a:buNone/>
            </a:pPr>
            <a:endParaRPr lang="en-US" sz="18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29th Meeting of  IAGRG, 2017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May 19, 2017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6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Pulsars  as  GW  telescope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9435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/>
              <a:t>GW  signature  in  residuals</a:t>
            </a:r>
            <a:endParaRPr lang="en-US" altLang="en-US" sz="2000" dirty="0" smtClean="0"/>
          </a:p>
          <a:p>
            <a:pPr lvl="1" eaLnBrk="1" hangingPunct="1"/>
            <a:r>
              <a:rPr lang="en-US" altLang="en-US" sz="1800" dirty="0" smtClean="0"/>
              <a:t>GWs are  solutions  of  weak-field  linearized  Einstein’s  field  equations</a:t>
            </a:r>
          </a:p>
          <a:p>
            <a:pPr lvl="1" eaLnBrk="1" hangingPunct="1"/>
            <a:r>
              <a:rPr lang="en-US" altLang="en-US" sz="1800" dirty="0" smtClean="0"/>
              <a:t>Perturbations in flat space time </a:t>
            </a:r>
          </a:p>
          <a:p>
            <a:pPr lvl="1" eaLnBrk="1" hangingPunct="1"/>
            <a:r>
              <a:rPr lang="en-US" altLang="en-US" sz="1800" dirty="0" smtClean="0"/>
              <a:t>Retard/advance travel  time of  EM  radiation from pulsars</a:t>
            </a:r>
          </a:p>
          <a:p>
            <a:pPr lvl="1" eaLnBrk="1" hangingPunct="1"/>
            <a:r>
              <a:rPr lang="en-US" altLang="en-US" sz="1800" dirty="0" smtClean="0"/>
              <a:t>Changes in travel time  with  time  contributes  to  residuals</a:t>
            </a:r>
          </a:p>
          <a:p>
            <a:pPr lvl="1" eaLnBrk="1" hangingPunct="1"/>
            <a:r>
              <a:rPr lang="en-US" altLang="en-US" sz="1800" dirty="0" smtClean="0"/>
              <a:t>Fractional  frequency change </a:t>
            </a:r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2400" dirty="0" smtClean="0"/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n-US" sz="2400" dirty="0" err="1" smtClean="0">
                <a:latin typeface="Symbol" panose="05050102010706020507" pitchFamily="18" charset="2"/>
              </a:rPr>
              <a:t>dn</a:t>
            </a:r>
            <a:r>
              <a:rPr lang="en-US" altLang="en-US" sz="2400" dirty="0" smtClean="0">
                <a:latin typeface="Symbol" panose="05050102010706020507" pitchFamily="18" charset="2"/>
              </a:rPr>
              <a:t>/n =  0.5</a:t>
            </a:r>
            <a:r>
              <a:rPr lang="en-US" altLang="en-US" sz="2400" dirty="0" smtClean="0"/>
              <a:t> cos  2</a:t>
            </a:r>
            <a:r>
              <a:rPr lang="en-US" altLang="en-US" sz="2400" dirty="0" smtClean="0">
                <a:latin typeface="Symbol" panose="05050102010706020507" pitchFamily="18" charset="2"/>
              </a:rPr>
              <a:t>y ( 1 - </a:t>
            </a:r>
            <a:r>
              <a:rPr lang="en-US" altLang="en-US" sz="2400" dirty="0" smtClean="0"/>
              <a:t> cos </a:t>
            </a:r>
            <a:r>
              <a:rPr lang="en-US" altLang="en-US" sz="2400" dirty="0" smtClean="0">
                <a:latin typeface="Symbol" panose="05050102010706020507" pitchFamily="18" charset="2"/>
              </a:rPr>
              <a:t>q )</a:t>
            </a:r>
            <a:r>
              <a:rPr lang="en-US" altLang="en-US" sz="2400" dirty="0" smtClean="0"/>
              <a:t>  </a:t>
            </a:r>
            <a:r>
              <a:rPr lang="en-US" altLang="en-US" sz="2400" b="1" dirty="0" smtClean="0">
                <a:solidFill>
                  <a:srgbClr val="00B0F0"/>
                </a:solidFill>
              </a:rPr>
              <a:t>[h(t) </a:t>
            </a:r>
            <a:r>
              <a:rPr lang="en-US" altLang="en-US" sz="2400" dirty="0" smtClean="0"/>
              <a:t>–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h(t – d/c – d cos </a:t>
            </a:r>
            <a:r>
              <a:rPr lang="en-US" altLang="en-US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/c)]</a:t>
            </a:r>
            <a:endParaRPr lang="en-US" altLang="en-US" sz="2400" dirty="0" smtClean="0"/>
          </a:p>
          <a:p>
            <a:pPr lvl="1" eaLnBrk="1" hangingPunct="1"/>
            <a:r>
              <a:rPr lang="en-US" altLang="en-US" sz="1800" dirty="0" smtClean="0"/>
              <a:t>Information  about  amplitude  at  two  time  and  space  coordinates    </a:t>
            </a:r>
            <a:r>
              <a:rPr lang="en-US" altLang="en-US" sz="1800" b="1" dirty="0" smtClean="0">
                <a:solidFill>
                  <a:srgbClr val="00B0F0"/>
                </a:solidFill>
              </a:rPr>
              <a:t>-    reception  (earth)  </a:t>
            </a:r>
            <a:r>
              <a:rPr lang="en-US" altLang="en-US" sz="1800" dirty="0" smtClean="0"/>
              <a:t>&amp; 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emission (pulsar)  </a:t>
            </a:r>
            <a:endParaRPr lang="en-US" altLang="en-US" sz="1800" b="1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0E80A5-1C74-4F10-B831-FECED497E1C3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895600"/>
            <a:ext cx="4629912" cy="22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5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Response of PTA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n-US" altLang="en-US" sz="2000" b="1" dirty="0" smtClean="0"/>
              <a:t>Principle  of  detection of  SGWB</a:t>
            </a:r>
            <a:endParaRPr lang="en-US" altLang="en-US" sz="2000" dirty="0" smtClean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r>
              <a:rPr lang="en-US" altLang="en-US" sz="1800" dirty="0" smtClean="0"/>
              <a:t>PTA  is  formed  by  measuring 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dn</a:t>
            </a:r>
            <a:r>
              <a:rPr lang="en-US" altLang="en-US" sz="1800" dirty="0" smtClean="0">
                <a:latin typeface="Symbol" panose="05050102010706020507" pitchFamily="18" charset="2"/>
              </a:rPr>
              <a:t>/n </a:t>
            </a:r>
            <a:r>
              <a:rPr lang="en-US" altLang="en-US" sz="1800" dirty="0" smtClean="0"/>
              <a:t> over an ensemble  of  pulsars</a:t>
            </a:r>
          </a:p>
          <a:p>
            <a:pPr lvl="1" eaLnBrk="1" hangingPunct="1"/>
            <a:endParaRPr lang="en-US" altLang="en-US" sz="1800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sz="1800" b="1" dirty="0" smtClean="0">
                <a:solidFill>
                  <a:srgbClr val="FF0000"/>
                </a:solidFill>
              </a:rPr>
              <a:t>Emission </a:t>
            </a:r>
            <a:r>
              <a:rPr lang="en-US" altLang="en-US" sz="1800" b="1" dirty="0">
                <a:solidFill>
                  <a:srgbClr val="FF0000"/>
                </a:solidFill>
              </a:rPr>
              <a:t>(pulsar) </a:t>
            </a:r>
            <a:r>
              <a:rPr lang="en-US" altLang="en-US" sz="1800" dirty="0" smtClean="0"/>
              <a:t>term will be  uncorrelated  over the ensemble</a:t>
            </a:r>
          </a:p>
          <a:p>
            <a:pPr lvl="1" eaLnBrk="1" hangingPunct="1"/>
            <a:endParaRPr lang="en-US" altLang="en-US" sz="1800" b="1" dirty="0" smtClean="0">
              <a:solidFill>
                <a:srgbClr val="00B0F0"/>
              </a:solidFill>
            </a:endParaRPr>
          </a:p>
          <a:p>
            <a:pPr lvl="1" eaLnBrk="1" hangingPunct="1"/>
            <a:r>
              <a:rPr lang="en-US" altLang="en-US" sz="1800" b="1" dirty="0" smtClean="0">
                <a:solidFill>
                  <a:srgbClr val="00B0F0"/>
                </a:solidFill>
              </a:rPr>
              <a:t>Reception  </a:t>
            </a:r>
            <a:r>
              <a:rPr lang="en-US" altLang="en-US" sz="1800" b="1" dirty="0">
                <a:solidFill>
                  <a:srgbClr val="00B0F0"/>
                </a:solidFill>
              </a:rPr>
              <a:t>(earth) </a:t>
            </a:r>
            <a:r>
              <a:rPr lang="en-US" altLang="en-US" sz="1800" dirty="0" smtClean="0"/>
              <a:t>term will be correlated</a:t>
            </a:r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/>
          </a:p>
          <a:p>
            <a:pPr marL="0" indent="0" algn="ctr" eaLnBrk="1" hangingPunct="1">
              <a:buNone/>
            </a:pPr>
            <a:r>
              <a:rPr lang="en-US" altLang="en-US" sz="2200" dirty="0" smtClean="0">
                <a:latin typeface="Symbol" panose="05050102010706020507" pitchFamily="18" charset="2"/>
                <a:cs typeface="Angsana New" panose="02020603050405020304" pitchFamily="18" charset="-34"/>
              </a:rPr>
              <a:t>r(z) = (1-</a:t>
            </a:r>
            <a:r>
              <a:rPr lang="en-US" altLang="en-US" sz="2200" dirty="0" smtClean="0">
                <a:cs typeface="Angsana New" panose="02020603050405020304" pitchFamily="18" charset="-34"/>
              </a:rPr>
              <a:t>cos</a:t>
            </a:r>
            <a:r>
              <a:rPr lang="en-US" altLang="en-US" sz="2200" dirty="0" smtClean="0">
                <a:latin typeface="Symbol" panose="05050102010706020507" pitchFamily="18" charset="2"/>
                <a:cs typeface="Angsana New" panose="02020603050405020304" pitchFamily="18" charset="-34"/>
              </a:rPr>
              <a:t>(z))/2 * </a:t>
            </a:r>
            <a:r>
              <a:rPr lang="en-US" altLang="en-US" sz="2200" dirty="0" smtClean="0">
                <a:cs typeface="Angsana New" panose="02020603050405020304" pitchFamily="18" charset="-34"/>
              </a:rPr>
              <a:t>ln</a:t>
            </a:r>
            <a:r>
              <a:rPr lang="en-US" altLang="en-US" sz="2200" dirty="0" smtClean="0">
                <a:latin typeface="Symbol" panose="05050102010706020507" pitchFamily="18" charset="2"/>
                <a:cs typeface="Angsana New" panose="02020603050405020304" pitchFamily="18" charset="-34"/>
              </a:rPr>
              <a:t>[(1-</a:t>
            </a:r>
            <a:r>
              <a:rPr lang="en-US" altLang="en-US" sz="2200" dirty="0" smtClean="0">
                <a:cs typeface="Angsana New" panose="02020603050405020304" pitchFamily="18" charset="-34"/>
              </a:rPr>
              <a:t>cos</a:t>
            </a:r>
            <a:r>
              <a:rPr lang="en-US" altLang="en-US" sz="2200" dirty="0" smtClean="0">
                <a:latin typeface="Symbol" panose="05050102010706020507" pitchFamily="18" charset="2"/>
                <a:cs typeface="Angsana New" panose="02020603050405020304" pitchFamily="18" charset="-34"/>
              </a:rPr>
              <a:t>(z)/2] </a:t>
            </a:r>
            <a:r>
              <a:rPr lang="en-US" altLang="en-US" sz="2200" dirty="0" smtClean="0">
                <a:cs typeface="Angsana New" panose="02020603050405020304" pitchFamily="18" charset="-34"/>
              </a:rPr>
              <a:t>-</a:t>
            </a:r>
            <a:r>
              <a:rPr lang="en-US" altLang="en-US" sz="2200" dirty="0" smtClean="0">
                <a:latin typeface="Symbol" panose="05050102010706020507" pitchFamily="18" charset="2"/>
                <a:cs typeface="Angsana New" panose="02020603050405020304" pitchFamily="18" charset="-34"/>
              </a:rPr>
              <a:t> 1/6 * (1-</a:t>
            </a:r>
            <a:r>
              <a:rPr lang="en-US" altLang="en-US" sz="2200" dirty="0" smtClean="0">
                <a:cs typeface="Angsana New" panose="02020603050405020304" pitchFamily="18" charset="-34"/>
              </a:rPr>
              <a:t>cos</a:t>
            </a:r>
            <a:r>
              <a:rPr lang="en-US" altLang="en-US" sz="2200" dirty="0" smtClean="0">
                <a:latin typeface="Symbol" panose="05050102010706020507" pitchFamily="18" charset="2"/>
                <a:cs typeface="Angsana New" panose="02020603050405020304" pitchFamily="18" charset="-34"/>
              </a:rPr>
              <a:t>(z))/2 + 1/3</a:t>
            </a:r>
            <a:endParaRPr lang="en-US" altLang="en-US" sz="2200" dirty="0" smtClean="0">
              <a:cs typeface="Angsana New" panose="02020603050405020304" pitchFamily="18" charset="-34"/>
            </a:endParaRPr>
          </a:p>
          <a:p>
            <a:pPr lvl="1" eaLnBrk="1" hangingPunct="1"/>
            <a:endParaRPr lang="en-US" altLang="en-US" sz="1800" dirty="0" smtClean="0">
              <a:latin typeface="Symbol" panose="05050102010706020507" pitchFamily="18" charset="2"/>
              <a:cs typeface="Angsana New" panose="02020603050405020304" pitchFamily="18" charset="-34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0E80A5-1C74-4F10-B831-FECED497E1C3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51" name="Picture 6" descr="geomg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2743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8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“Antenna pattern” of PTA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PTA attempts to measure correlations in the fractional frequency change across pairs of pulsars in the ensemble of pulsars</a:t>
            </a:r>
          </a:p>
          <a:p>
            <a:pPr eaLnBrk="1" hangingPunct="1"/>
            <a:r>
              <a:rPr lang="en-US" altLang="en-US" sz="2000" b="1" dirty="0" smtClean="0"/>
              <a:t>Response or “antenna pattern”  of  PTA</a:t>
            </a:r>
          </a:p>
          <a:p>
            <a:pPr eaLnBrk="1" hangingPunct="1"/>
            <a:r>
              <a:rPr lang="en-US" altLang="en-US" sz="2000" b="1" dirty="0" smtClean="0"/>
              <a:t>SGWB excites the full “antenna pattern”, while individual SMBHB sources excite a part of the pattern</a:t>
            </a:r>
            <a:endParaRPr lang="en-US" altLang="en-US" sz="2000" dirty="0" smtClean="0"/>
          </a:p>
          <a:p>
            <a:pPr marL="457200" lvl="1" indent="0" eaLnBrk="1" hangingPunct="1">
              <a:buNone/>
            </a:pPr>
            <a:endParaRPr lang="en-US" altLang="en-US" sz="1800" dirty="0"/>
          </a:p>
          <a:p>
            <a:pPr lvl="1" eaLnBrk="1" hangingPunct="1"/>
            <a:endParaRPr lang="en-US" altLang="en-US" sz="1800" dirty="0" smtClean="0">
              <a:latin typeface="Symbol" panose="05050102010706020507" pitchFamily="18" charset="2"/>
              <a:cs typeface="Angsana New" panose="02020603050405020304" pitchFamily="18" charset="-34"/>
            </a:endParaRPr>
          </a:p>
          <a:p>
            <a:pPr lvl="1" eaLnBrk="1" hangingPunct="1"/>
            <a:endParaRPr lang="en-US" altLang="en-US" sz="1800" dirty="0" smtClean="0">
              <a:latin typeface="Symbol" panose="05050102010706020507" pitchFamily="18" charset="2"/>
              <a:cs typeface="Angsana New" panose="02020603050405020304" pitchFamily="18" charset="-34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0E80A5-1C74-4F10-B831-FECED497E1C3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736" y="2889568"/>
            <a:ext cx="3310128" cy="2468880"/>
          </a:xfrm>
          <a:prstGeom prst="rect">
            <a:avLst/>
          </a:prstGeom>
        </p:spPr>
      </p:pic>
      <p:pic>
        <p:nvPicPr>
          <p:cNvPr id="9" name="Picture 6" descr="gwcorrps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4958"/>
            <a:ext cx="56149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7453" y="5531088"/>
            <a:ext cx="7689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400" b="1" dirty="0">
                <a:solidFill>
                  <a:schemeClr val="tx2"/>
                </a:solidFill>
              </a:rPr>
              <a:t>( </a:t>
            </a:r>
            <a:r>
              <a:rPr lang="en-US" sz="1400" b="1" dirty="0" err="1">
                <a:solidFill>
                  <a:schemeClr val="tx2"/>
                </a:solidFill>
              </a:rPr>
              <a:t>Hellings</a:t>
            </a:r>
            <a:r>
              <a:rPr lang="en-US" sz="1400" b="1" dirty="0">
                <a:solidFill>
                  <a:schemeClr val="tx2"/>
                </a:solidFill>
              </a:rPr>
              <a:t>  &amp;  Downs  1983; Backer &amp; Demorest 2008; Joshi 2013)</a:t>
            </a:r>
            <a:r>
              <a:rPr lang="en-US" altLang="en-US" sz="14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566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 of  PTA -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The aim of  PTAs is to detect  </a:t>
            </a:r>
            <a:r>
              <a:rPr lang="en-US" sz="2000" b="1" dirty="0" err="1" smtClean="0"/>
              <a:t>Hellings</a:t>
            </a:r>
            <a:r>
              <a:rPr lang="en-US" sz="2000" b="1" dirty="0" smtClean="0"/>
              <a:t>-Down  correlation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                               </a:t>
            </a:r>
            <a:r>
              <a:rPr lang="en-US" sz="22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Accordingly, a good PTA requires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Pulsars with exceptionally  high rotational  stability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 reasonable  distribution of  pulsars  mimicking the pair-wise angular separation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Pulsars with high  signal to noise ratio pulsed emission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Pulsars with stable light curves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Pulsars on line  of sites without  unusual  ISM  structures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9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Absence complicates timing precision and efficacy  of  PTA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Sample for PTA is small even though  2500  pulsars  are known </a:t>
            </a:r>
            <a:r>
              <a:rPr lang="en-US" sz="2000" b="1" dirty="0" err="1" smtClean="0">
                <a:solidFill>
                  <a:srgbClr val="C00000"/>
                </a:solidFill>
              </a:rPr>
              <a:t>todate</a:t>
            </a:r>
            <a:endParaRPr lang="en-US" sz="23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3277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ED3FF1-D31D-4F18-9FB6-0B99D8D37402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52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Design  of  PTA  - Challenges - II 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4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Factors  affecting the sensitivity of a PTA</a:t>
            </a:r>
          </a:p>
          <a:p>
            <a:pPr lvl="1"/>
            <a:r>
              <a:rPr lang="en-US" sz="1600" b="1" dirty="0" smtClean="0"/>
              <a:t>Rotational  irregularities  -  pulsar  glitches and timing noise (“red noise”)</a:t>
            </a:r>
          </a:p>
          <a:p>
            <a:pPr lvl="1"/>
            <a:r>
              <a:rPr lang="en-US" sz="1600" b="1" dirty="0" smtClean="0"/>
              <a:t>Propagation effects  -  variation in Dispersion smear, scintillation and scatter-broadening</a:t>
            </a:r>
          </a:p>
          <a:p>
            <a:pPr lvl="1"/>
            <a:r>
              <a:rPr lang="en-US" sz="1600" b="1" dirty="0" smtClean="0"/>
              <a:t>Emission jitter 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1700" b="1" dirty="0" smtClean="0">
                <a:solidFill>
                  <a:schemeClr val="tx2"/>
                </a:solidFill>
              </a:rPr>
              <a:t>         Vela glitch(ORT) Dec 12, 2016                         3 Years of Crab monitoring at 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2362200"/>
            <a:ext cx="3648637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286000"/>
            <a:ext cx="364863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5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Design  of  PTA  - Challenges - III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267200" cy="5287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Measuring  variation in dispersive smear is  very important  for  PTAs and these were measured for the first time in last decade as a side-product of  PTA  experiments            .                                     </a:t>
            </a:r>
            <a:r>
              <a:rPr lang="en-US" sz="1600" b="1" dirty="0" smtClean="0">
                <a:solidFill>
                  <a:srgbClr val="0070C0"/>
                </a:solidFill>
              </a:rPr>
              <a:t>(You et al.   2007)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This requires  </a:t>
            </a:r>
            <a:r>
              <a:rPr lang="en-US" sz="2000" b="1" dirty="0"/>
              <a:t>frequent  two  frequency  </a:t>
            </a:r>
            <a:r>
              <a:rPr lang="en-US" sz="2000" b="1" dirty="0" smtClean="0"/>
              <a:t>near  simultaneous observations</a:t>
            </a:r>
            <a:endParaRPr lang="en-US" sz="2000" b="1" dirty="0"/>
          </a:p>
          <a:p>
            <a:pPr lvl="1"/>
            <a:r>
              <a:rPr lang="en-US" sz="1600" b="1" dirty="0" smtClean="0"/>
              <a:t>GMRT  at  1400 MHz</a:t>
            </a:r>
          </a:p>
          <a:p>
            <a:pPr lvl="1"/>
            <a:r>
              <a:rPr lang="en-US" sz="1600" b="1" dirty="0" smtClean="0"/>
              <a:t>ORT at 326.5 MHz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TIFR’s  facilities can play a major role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29th Meeting of  IAGRG,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19,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yetaldm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420813"/>
            <a:ext cx="3963865" cy="42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4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Design  of  PTA  - Challenges - IV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Interstellar  scatter-broadening</a:t>
            </a:r>
          </a:p>
          <a:p>
            <a:pPr lvl="1"/>
            <a:r>
              <a:rPr lang="en-US" sz="1600" b="1" dirty="0" smtClean="0"/>
              <a:t> Broadens  the pulse</a:t>
            </a:r>
          </a:p>
          <a:p>
            <a:pPr lvl="1"/>
            <a:r>
              <a:rPr lang="en-US" sz="1600" b="1" dirty="0" smtClean="0"/>
              <a:t>Systematic  delay  in  TOA</a:t>
            </a:r>
          </a:p>
          <a:p>
            <a:pPr marL="0" indent="0">
              <a:buNone/>
            </a:pPr>
            <a:r>
              <a:rPr lang="en-US" sz="2000" b="1" dirty="0" smtClean="0"/>
              <a:t>      </a:t>
            </a:r>
            <a:r>
              <a:rPr lang="en-US" sz="1400" b="1" dirty="0" smtClean="0">
                <a:solidFill>
                  <a:schemeClr val="tx2"/>
                </a:solidFill>
              </a:rPr>
              <a:t>Shannon et al. 2016                                     Joshi &amp; Ramakrishna 2006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PSR J1642-1224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Variations in </a:t>
            </a:r>
          </a:p>
          <a:p>
            <a:pPr marL="0" indent="0">
              <a:buNone/>
            </a:pPr>
            <a:r>
              <a:rPr lang="en-US" sz="2000" b="1" dirty="0" smtClean="0"/>
              <a:t>pulse broadening </a:t>
            </a:r>
          </a:p>
          <a:p>
            <a:pPr marL="0" indent="0">
              <a:buNone/>
            </a:pPr>
            <a:r>
              <a:rPr lang="en-US" sz="2000" b="1" dirty="0"/>
              <a:t>s</a:t>
            </a:r>
            <a:r>
              <a:rPr lang="en-US" sz="2000" b="1" dirty="0" smtClean="0"/>
              <a:t>een at ORT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29th Meeting of  IAGRG,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 19,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fig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171269"/>
            <a:ext cx="2857500" cy="2410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621741"/>
            <a:ext cx="5715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53970"/>
            <a:ext cx="378561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7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493713" y="-261938"/>
            <a:ext cx="184150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Design of PTA - Noise Budgets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Helvetica"/>
              </a:rPr>
              <a:t>IPTA Science Meeting	   					         	          25 June 2012</a:t>
            </a:r>
            <a:endParaRPr lang="en-US" sz="1400" dirty="0">
              <a:solidFill>
                <a:schemeClr val="bg1">
                  <a:lumMod val="60000"/>
                  <a:lumOff val="40000"/>
                </a:schemeClr>
              </a:solidFill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701602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Helvetica"/>
                <a:ea typeface="ＭＳ Ｐゴシック" pitchFamily="-101" charset="-128"/>
              </a:rPr>
              <a:t>Courtsey</a:t>
            </a:r>
            <a:r>
              <a:rPr lang="en-US" sz="2000" dirty="0" smtClean="0">
                <a:solidFill>
                  <a:schemeClr val="tx2"/>
                </a:solidFill>
                <a:latin typeface="Helvetica"/>
                <a:ea typeface="ＭＳ Ｐゴシック" pitchFamily="-101" charset="-128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Helvetica"/>
                <a:ea typeface="ＭＳ Ｐゴシック" pitchFamily="-101" charset="-128"/>
              </a:rPr>
              <a:t>Cordes</a:t>
            </a:r>
            <a:r>
              <a:rPr lang="en-US" sz="2000" dirty="0" smtClean="0">
                <a:solidFill>
                  <a:schemeClr val="tx2"/>
                </a:solidFill>
                <a:latin typeface="Helvetica"/>
                <a:ea typeface="ＭＳ Ｐゴシック" pitchFamily="-101" charset="-128"/>
              </a:rPr>
              <a:t>  &amp; McLaughlin  </a:t>
            </a:r>
            <a:endParaRPr lang="en-US" sz="2000" dirty="0"/>
          </a:p>
        </p:txBody>
      </p:sp>
      <p:pic>
        <p:nvPicPr>
          <p:cNvPr id="14" name="Content Placeholder 3" descr="snr_ts_smoothing_non_GW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854519"/>
            <a:ext cx="5993050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19,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9CF2-645C-40FA-ADFE-F5BF30EA729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8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11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Design of PTA  - V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7240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Only 3 out of 50 MSPs usable MSPs are  good  clock and </a:t>
            </a:r>
            <a:r>
              <a:rPr lang="en-US" sz="2000" b="1" dirty="0" err="1" smtClean="0"/>
              <a:t>contrinute</a:t>
            </a:r>
            <a:r>
              <a:rPr lang="en-US" sz="2000" b="1" dirty="0" smtClean="0"/>
              <a:t> effectively to existing PTAs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Searches with Fermi directed MSPs and large radio telescope are on and are planned with SKA with a hope to increase this sample to about 300 MSPs with  50  good “White” clocks  </a:t>
            </a:r>
            <a:r>
              <a:rPr lang="en-US" sz="2000" b="1" dirty="0" smtClean="0">
                <a:solidFill>
                  <a:srgbClr val="FF0000"/>
                </a:solidFill>
              </a:rPr>
              <a:t>(Large scale pulsar surveys with instrument such as upgraded GMRT are very important)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Even then it will take 4 to 5 years post survey to characterize  the newly discovered  clocks </a:t>
            </a:r>
            <a:r>
              <a:rPr lang="en-US" sz="2000" b="1" dirty="0" smtClean="0">
                <a:solidFill>
                  <a:srgbClr val="FF0000"/>
                </a:solidFill>
              </a:rPr>
              <a:t>(Large scale pulsar timing programs with upgraded GMRT, LOFAR, </a:t>
            </a:r>
            <a:r>
              <a:rPr lang="en-US" sz="2000" b="1" dirty="0" err="1" smtClean="0">
                <a:solidFill>
                  <a:srgbClr val="FF0000"/>
                </a:solidFill>
              </a:rPr>
              <a:t>MeerKAT</a:t>
            </a:r>
            <a:r>
              <a:rPr lang="en-US" sz="2000" b="1" dirty="0" smtClean="0">
                <a:solidFill>
                  <a:srgbClr val="FF0000"/>
                </a:solidFill>
              </a:rPr>
              <a:t> and SKA-Phase-I are very important)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633"/>
            <a:ext cx="8229600" cy="59213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Parkes</a:t>
            </a:r>
            <a:r>
              <a:rPr lang="en-US" sz="3200" b="1" dirty="0" smtClean="0"/>
              <a:t>  Pulsar  Timing  Array  (PPTA)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FDEF1C14-CECE-4C72-9AC4-3867E67FCA48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974" y="2632522"/>
            <a:ext cx="4495800" cy="33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PPTA uses the Parkes 64-m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MSPs  are   timed  every 2-3  weeks  at  10, 20 and 70 cm wavelength                                                                      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 Telescope National Facility, CSIRO, Sydney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19, 2017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29th Meeting of  IAGRG,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Radio Pulsars</a:t>
            </a:r>
            <a:endParaRPr lang="en-US" sz="32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521176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Radio pulsars </a:t>
            </a:r>
            <a:r>
              <a:rPr lang="en-US" sz="2000" b="1" dirty="0"/>
              <a:t> </a:t>
            </a:r>
            <a:r>
              <a:rPr lang="en-US" sz="2000" b="1" dirty="0" smtClean="0"/>
              <a:t>are highly magnetized rotating stars.</a:t>
            </a:r>
          </a:p>
          <a:p>
            <a:pPr marL="0" indent="0" eaLnBrk="1" hangingPunct="1">
              <a:buNone/>
            </a:pPr>
            <a:endParaRPr lang="en-US" sz="2000" b="1" dirty="0"/>
          </a:p>
          <a:p>
            <a:pPr eaLnBrk="1" hangingPunct="1"/>
            <a:r>
              <a:rPr lang="en-US" sz="2000" b="1" dirty="0"/>
              <a:t>Pulsed radio emission is due to a narrow beam anchored on the magnetic poles of rotating </a:t>
            </a:r>
            <a:r>
              <a:rPr lang="en-US" sz="2000" b="1" dirty="0" smtClean="0"/>
              <a:t>NS, with its magnetic axis offset from its rotational axis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 smtClean="0"/>
              <a:t>As these stars are a collapsed remnant, they </a:t>
            </a:r>
            <a:r>
              <a:rPr lang="en-US" sz="2000" b="1" dirty="0"/>
              <a:t>are almost entirely made up of </a:t>
            </a:r>
            <a:r>
              <a:rPr lang="en-US" sz="2000" b="1" dirty="0" smtClean="0"/>
              <a:t>neutrons and are massive and compact</a:t>
            </a:r>
          </a:p>
          <a:p>
            <a:pPr lvl="1" eaLnBrk="1" hangingPunct="1"/>
            <a:r>
              <a:rPr lang="en-US" sz="1600" b="1" dirty="0" smtClean="0"/>
              <a:t>Mass  ~  1.4 M</a:t>
            </a:r>
            <a:r>
              <a:rPr lang="en-US" sz="1600" b="1" baseline="-25000" dirty="0" smtClean="0"/>
              <a:t>0</a:t>
            </a:r>
            <a:endParaRPr lang="en-US" sz="1600" b="1" dirty="0" smtClean="0"/>
          </a:p>
          <a:p>
            <a:pPr lvl="1" eaLnBrk="1" hangingPunct="1"/>
            <a:r>
              <a:rPr lang="en-US" sz="1600" b="1" dirty="0" smtClean="0"/>
              <a:t>Radius  ~  10 km</a:t>
            </a:r>
          </a:p>
          <a:p>
            <a:pPr lvl="1" eaLnBrk="1" hangingPunct="1"/>
            <a:r>
              <a:rPr lang="en-US" sz="1600" b="1" dirty="0" smtClean="0"/>
              <a:t>I ~ 10</a:t>
            </a:r>
            <a:r>
              <a:rPr lang="en-US" sz="1600" b="1" baseline="30000" dirty="0" smtClean="0"/>
              <a:t>45</a:t>
            </a:r>
            <a:r>
              <a:rPr lang="en-US" sz="1600" b="1" dirty="0" smtClean="0"/>
              <a:t> g-cm</a:t>
            </a:r>
            <a:r>
              <a:rPr lang="en-US" sz="1600" b="1" baseline="30000" dirty="0" smtClean="0"/>
              <a:t>2</a:t>
            </a:r>
            <a:endParaRPr lang="en-US" sz="1600" b="1" dirty="0"/>
          </a:p>
          <a:p>
            <a:pPr eaLnBrk="1" hangingPunct="1"/>
            <a:endParaRPr lang="en-US" sz="2000" b="1" dirty="0"/>
          </a:p>
          <a:p>
            <a:pPr eaLnBrk="1" hangingPunct="1"/>
            <a:endParaRPr lang="en-US" sz="2000" b="1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0245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20187-124B-44B4-9ED0-F4E752E57B4F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8" name="Picture 4" descr="side6_pulsa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North  American  </a:t>
            </a:r>
            <a:r>
              <a:rPr lang="en-US" sz="3200" b="1" dirty="0" err="1" smtClean="0"/>
              <a:t>Nanohertz</a:t>
            </a:r>
            <a:r>
              <a:rPr lang="en-US" sz="3200" b="1" dirty="0" smtClean="0"/>
              <a:t>  Observatory       for  Gravitational  Waves   (</a:t>
            </a:r>
            <a:r>
              <a:rPr lang="en-US" sz="3200" b="1" dirty="0" err="1" smtClean="0"/>
              <a:t>NANOGrav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NANOGrav</a:t>
            </a:r>
            <a:r>
              <a:rPr lang="en-US" sz="1800" b="1" dirty="0" smtClean="0"/>
              <a:t> uses Arecibo and  Green  Bank  Telescope </a:t>
            </a:r>
          </a:p>
          <a:p>
            <a:r>
              <a:rPr lang="en-US" sz="1800" b="1" dirty="0" smtClean="0"/>
              <a:t>35 pulsar are  timed  every 20 days at  2 GHz and 325 MHz</a:t>
            </a:r>
          </a:p>
          <a:p>
            <a:r>
              <a:rPr lang="en-US" sz="1800" b="1" dirty="0"/>
              <a:t>West Virginia University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DEF1C14-CECE-4C72-9AC4-3867E67FCA4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arecibo.jpg"/>
          <p:cNvPicPr>
            <a:picLocks noChangeAspect="1"/>
          </p:cNvPicPr>
          <p:nvPr/>
        </p:nvPicPr>
        <p:blipFill>
          <a:blip r:embed="rId3" cstate="print"/>
          <a:srcRect l="10381" t="16402" r="10381" b="16402"/>
          <a:stretch>
            <a:fillRect/>
          </a:stretch>
        </p:blipFill>
        <p:spPr>
          <a:xfrm>
            <a:off x="5791200" y="2590800"/>
            <a:ext cx="2590800" cy="2780872"/>
          </a:xfrm>
          <a:prstGeom prst="rect">
            <a:avLst/>
          </a:prstGeom>
        </p:spPr>
      </p:pic>
      <p:pic>
        <p:nvPicPr>
          <p:cNvPr id="8" name="Picture 7" descr="gbt.jpg"/>
          <p:cNvPicPr>
            <a:picLocks noChangeAspect="1"/>
          </p:cNvPicPr>
          <p:nvPr/>
        </p:nvPicPr>
        <p:blipFill>
          <a:blip r:embed="rId4" cstate="print"/>
          <a:srcRect l="18045" t="24828" r="27068" b="11285"/>
          <a:stretch>
            <a:fillRect/>
          </a:stretch>
        </p:blipFill>
        <p:spPr>
          <a:xfrm>
            <a:off x="609600" y="2590800"/>
            <a:ext cx="2988296" cy="27808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19, 2017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29th Meeting of  IAGRG,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5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16632"/>
            <a:ext cx="617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The European Pulsar Timing Array (EPTA</a:t>
            </a:r>
            <a:r>
              <a:rPr lang="en-US" sz="2800" dirty="0">
                <a:latin typeface="Calibri"/>
                <a:cs typeface="Calibri"/>
              </a:rPr>
              <a:t>)</a:t>
            </a:r>
          </a:p>
        </p:txBody>
      </p:sp>
      <p:pic>
        <p:nvPicPr>
          <p:cNvPr id="2" name="Picture 1" descr="IMGL2513_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8600" y="1143000"/>
            <a:ext cx="3382124" cy="243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NancayAerie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4800" y="3581400"/>
            <a:ext cx="3312000" cy="242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1800" y="1143000"/>
            <a:ext cx="2129180" cy="238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Westerbork_Synthese_Radio_Telescoop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81400" y="3581400"/>
            <a:ext cx="3236400" cy="243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28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1400" y="1066800"/>
            <a:ext cx="3197927" cy="239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95536" y="1484784"/>
            <a:ext cx="190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SRT, </a:t>
            </a:r>
            <a:r>
              <a:rPr lang="de-DE" dirty="0" err="1" smtClean="0">
                <a:solidFill>
                  <a:schemeClr val="bg1"/>
                </a:solidFill>
                <a:latin typeface="Calibri"/>
                <a:cs typeface="Calibri"/>
              </a:rPr>
              <a:t>Sardinia</a:t>
            </a:r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de-DE" dirty="0" err="1" smtClean="0">
                <a:solidFill>
                  <a:schemeClr val="bg1"/>
                </a:solidFill>
                <a:latin typeface="Calibri"/>
                <a:cs typeface="Calibri"/>
              </a:rPr>
              <a:t>Italy</a:t>
            </a:r>
            <a:endParaRPr lang="de-D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328498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Calibri"/>
                <a:cs typeface="Calibri"/>
              </a:rPr>
              <a:t>Effelsberg</a:t>
            </a:r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 100-m, Germany</a:t>
            </a:r>
            <a:endParaRPr lang="de-D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3100318"/>
            <a:ext cx="202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Lovell, </a:t>
            </a:r>
            <a:r>
              <a:rPr lang="de-DE" dirty="0" err="1" smtClean="0">
                <a:solidFill>
                  <a:schemeClr val="bg1"/>
                </a:solidFill>
                <a:latin typeface="Calibri"/>
                <a:cs typeface="Calibri"/>
              </a:rPr>
              <a:t>Jodrell</a:t>
            </a:r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 Bank,</a:t>
            </a:r>
          </a:p>
          <a:p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UK</a:t>
            </a:r>
            <a:endParaRPr lang="de-D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733256"/>
            <a:ext cx="211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NRT, </a:t>
            </a:r>
            <a:r>
              <a:rPr lang="de-DE" dirty="0" err="1" smtClean="0">
                <a:solidFill>
                  <a:schemeClr val="bg1"/>
                </a:solidFill>
                <a:latin typeface="Calibri"/>
                <a:cs typeface="Calibri"/>
              </a:rPr>
              <a:t>Nancay</a:t>
            </a:r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, France</a:t>
            </a:r>
            <a:endParaRPr lang="de-D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2736" y="573325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WSRT, </a:t>
            </a:r>
            <a:r>
              <a:rPr lang="de-DE" dirty="0" err="1" smtClean="0">
                <a:solidFill>
                  <a:schemeClr val="bg1"/>
                </a:solidFill>
                <a:latin typeface="Calibri"/>
                <a:cs typeface="Calibri"/>
              </a:rPr>
              <a:t>Westerbork</a:t>
            </a:r>
            <a:r>
              <a:rPr lang="de-DE" dirty="0" smtClean="0">
                <a:solidFill>
                  <a:schemeClr val="bg1"/>
                </a:solidFill>
                <a:latin typeface="Calibri"/>
                <a:cs typeface="Calibri"/>
              </a:rPr>
              <a:t>, NL</a:t>
            </a:r>
            <a:endParaRPr lang="de-D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0884" y="3861048"/>
            <a:ext cx="140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Plus </a:t>
            </a:r>
            <a:r>
              <a:rPr lang="de-DE" dirty="0" err="1" smtClean="0"/>
              <a:t>theory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22" name="Picture 21" descr="145052885-advanced-theoretical-physic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/>
          <a:stretch/>
        </p:blipFill>
        <p:spPr>
          <a:xfrm>
            <a:off x="6934200" y="3657600"/>
            <a:ext cx="1908000" cy="188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19, 2017</a:t>
            </a:r>
            <a:endParaRPr lang="en-US" sz="12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52FC-DFBA-4230-A9BB-B3B5EAE88C0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11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GWs for PTA  - 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0100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There  are  three  most  likely  classes  of  GW  sources, detectable by a PTA</a:t>
            </a:r>
          </a:p>
          <a:p>
            <a:pPr lvl="1">
              <a:buNone/>
            </a:pPr>
            <a:endParaRPr lang="en-US" sz="1600" b="1" dirty="0" smtClean="0"/>
          </a:p>
          <a:p>
            <a:pPr lvl="1"/>
            <a:r>
              <a:rPr lang="en-US" sz="1600" b="1" dirty="0" smtClean="0"/>
              <a:t>Isotropic  Stochastic  Gravitational  Wave  Background     (SGWB)</a:t>
            </a:r>
          </a:p>
          <a:p>
            <a:pPr lvl="1"/>
            <a:r>
              <a:rPr lang="en-US" sz="1600" b="1" dirty="0" smtClean="0"/>
              <a:t>Gravitational   Waves  from  individual  super-massive  black hole  binaries  (SMBHB)</a:t>
            </a:r>
          </a:p>
          <a:p>
            <a:pPr lvl="1"/>
            <a:r>
              <a:rPr lang="en-US" sz="1600" b="1" dirty="0" smtClean="0"/>
              <a:t>Gravitational  burst  sources   with   “memory” </a:t>
            </a:r>
          </a:p>
          <a:p>
            <a:pPr lvl="1"/>
            <a:endParaRPr lang="en-US" sz="1600" b="1" dirty="0" smtClean="0"/>
          </a:p>
          <a:p>
            <a:r>
              <a:rPr lang="en-US" sz="2000" b="1" dirty="0" smtClean="0"/>
              <a:t>SGWB</a:t>
            </a:r>
          </a:p>
          <a:p>
            <a:r>
              <a:rPr lang="en-US" sz="2000" b="1" dirty="0" smtClean="0"/>
              <a:t>SGWB  is  generated by an incoherent  superposition of GW emitted by whole cosmic population of  SMBHB system during its lifetime of 10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 years, with a random placement of such systems.</a:t>
            </a:r>
          </a:p>
          <a:p>
            <a:r>
              <a:rPr lang="en-US" sz="2000" b="1" dirty="0" smtClean="0"/>
              <a:t>The strain spectrum for  SGWB is given by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h(f) = A * (f / 1 yr)-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2/3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Phinney</a:t>
            </a:r>
            <a:r>
              <a:rPr lang="en-US" sz="1600" b="1" dirty="0" smtClean="0">
                <a:solidFill>
                  <a:schemeClr val="tx2"/>
                </a:solidFill>
              </a:rPr>
              <a:t> 2001; Jaffe &amp; Backer 2003)</a:t>
            </a:r>
          </a:p>
          <a:p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11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GW for PTA  - 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spectrum depends on model of hierarchical  assembly, such as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b="1" dirty="0" smtClean="0"/>
              <a:t>Assuming  large  abundance  of  light seed BH (100 M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)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Volonteri</a:t>
            </a:r>
            <a:r>
              <a:rPr lang="en-US" sz="1600" b="1" dirty="0" smtClean="0">
                <a:solidFill>
                  <a:schemeClr val="tx2"/>
                </a:solidFill>
              </a:rPr>
              <a:t> et  al.  2003)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b="1" dirty="0" smtClean="0"/>
              <a:t>Same  as  (a) but with  modified rate of accretion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Volonteri</a:t>
            </a:r>
            <a:r>
              <a:rPr lang="en-US" sz="1600" b="1" dirty="0" smtClean="0">
                <a:solidFill>
                  <a:schemeClr val="tx2"/>
                </a:solidFill>
              </a:rPr>
              <a:t> et al.  2006)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b="1" dirty="0" smtClean="0"/>
              <a:t>Assuming large  abundance  of  massive  BH (10000 M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)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Koushiappas</a:t>
            </a:r>
            <a:r>
              <a:rPr lang="en-US" sz="1600" b="1" dirty="0" smtClean="0">
                <a:solidFill>
                  <a:schemeClr val="tx2"/>
                </a:solidFill>
              </a:rPr>
              <a:t> et al. 2004)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b="1" dirty="0" smtClean="0"/>
              <a:t>Assuming few massive  BH (10000 M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)                   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Begelman</a:t>
            </a:r>
            <a:r>
              <a:rPr lang="en-US" sz="1600" b="1" dirty="0" smtClean="0">
                <a:solidFill>
                  <a:schemeClr val="tx2"/>
                </a:solidFill>
              </a:rPr>
              <a:t> et al. 2006)</a:t>
            </a:r>
          </a:p>
          <a:p>
            <a:pPr marL="400050" lvl="1" indent="-342900"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400050" lvl="1" indent="-342900"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400050" lvl="1" indent="-342900"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400050" lvl="1" indent="-342900" algn="ctr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400050" lvl="1" indent="-342900" algn="ctr">
              <a:buNone/>
            </a:pPr>
            <a:r>
              <a:rPr lang="en-US" sz="1600" b="1" dirty="0" err="1" smtClean="0">
                <a:solidFill>
                  <a:schemeClr val="tx2"/>
                </a:solidFill>
              </a:rPr>
              <a:t>Sesana</a:t>
            </a:r>
            <a:r>
              <a:rPr lang="en-US" sz="1600" b="1" dirty="0" smtClean="0">
                <a:solidFill>
                  <a:schemeClr val="tx2"/>
                </a:solidFill>
              </a:rPr>
              <a:t>  et al.  2008</a:t>
            </a:r>
          </a:p>
          <a:p>
            <a:pPr marL="400050">
              <a:buFont typeface="Arial" pitchFamily="34" charset="0"/>
              <a:buChar char="•"/>
            </a:pPr>
            <a:endParaRPr lang="en-US" sz="2000" b="1" dirty="0" smtClean="0"/>
          </a:p>
          <a:p>
            <a:pPr marL="400050">
              <a:buNone/>
            </a:pPr>
            <a:endParaRPr lang="en-US" sz="2000" b="1" dirty="0" smtClean="0"/>
          </a:p>
          <a:p>
            <a:pPr marL="400050">
              <a:buNone/>
            </a:pPr>
            <a:endParaRPr lang="en-US" sz="2000" b="1" dirty="0" smtClean="0"/>
          </a:p>
          <a:p>
            <a:pPr marL="400050">
              <a:buFont typeface="Arial" pitchFamily="34" charset="0"/>
              <a:buChar char="•"/>
            </a:pPr>
            <a:r>
              <a:rPr lang="en-US" sz="2000" b="1" dirty="0" smtClean="0"/>
              <a:t>Key assumption here is all SMBHB reach last parsec for GW driven evolution, but this may not be true</a:t>
            </a:r>
          </a:p>
          <a:p>
            <a:pPr marL="400050">
              <a:buFont typeface="Arial" pitchFamily="34" charset="0"/>
              <a:buChar char="•"/>
            </a:pPr>
            <a:r>
              <a:rPr lang="en-US" sz="2000" b="1" dirty="0" smtClean="0"/>
              <a:t>“Stalled”  last mile problem  gives  a much lower  SGWB</a:t>
            </a: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 descr="sgwbmodsp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2609516" cy="2438400"/>
          </a:xfrm>
          <a:prstGeom prst="rect">
            <a:avLst/>
          </a:prstGeom>
        </p:spPr>
      </p:pic>
      <p:pic>
        <p:nvPicPr>
          <p:cNvPr id="8" name="Picture 7" descr="SGWB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438400"/>
            <a:ext cx="2606040" cy="21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11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GWs for PTA  - III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Are their individual  SMBHB  which can outshine  SGWB in PTA range ?</a:t>
            </a:r>
          </a:p>
          <a:p>
            <a:r>
              <a:rPr lang="en-US" sz="2000" b="1" dirty="0" smtClean="0"/>
              <a:t>Masses  of SMBH in merging galaxies estimated from scaling relations obtained from catalogue of merging galaxies (</a:t>
            </a:r>
            <a:r>
              <a:rPr lang="en-US" sz="2000" b="1" dirty="0" err="1" smtClean="0"/>
              <a:t>Bertone</a:t>
            </a:r>
            <a:r>
              <a:rPr lang="en-US" sz="2000" b="1" dirty="0" smtClean="0"/>
              <a:t> et al. 2007)</a:t>
            </a:r>
          </a:p>
          <a:p>
            <a:r>
              <a:rPr lang="en-US" sz="2000" b="1" dirty="0" smtClean="0"/>
              <a:t>MC simulations with 12 models involving scaling relations with bulge mass, bulge magnitude, red-shift and dispersion velocity and three different mass accretion mechanism show  (</a:t>
            </a:r>
            <a:r>
              <a:rPr lang="en-US" sz="2000" b="1" dirty="0" err="1" smtClean="0"/>
              <a:t>Sesana</a:t>
            </a:r>
            <a:r>
              <a:rPr lang="en-US" sz="2000" b="1" dirty="0" smtClean="0"/>
              <a:t> et al. 2009)</a:t>
            </a:r>
          </a:p>
          <a:p>
            <a:pPr lvl="1"/>
            <a:r>
              <a:rPr lang="en-US" sz="1600" b="1" dirty="0" smtClean="0"/>
              <a:t>Resolvable  sources  have typical  chirp mass &gt; 10</a:t>
            </a:r>
            <a:r>
              <a:rPr lang="en-US" sz="1600" b="1" baseline="30000" dirty="0" smtClean="0"/>
              <a:t>8</a:t>
            </a:r>
            <a:r>
              <a:rPr lang="en-US" sz="1600" b="1" dirty="0" smtClean="0"/>
              <a:t> M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 in 0.2 &lt; z &lt; 1.5</a:t>
            </a:r>
          </a:p>
          <a:p>
            <a:pPr lvl="1"/>
            <a:r>
              <a:rPr lang="en-US" sz="1600" b="1" dirty="0" smtClean="0"/>
              <a:t>All  models  predict  at  least 1 resolved  SMBHB  at TOA residuals  of 1—50  ns</a:t>
            </a:r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 algn="ctr">
              <a:buNone/>
            </a:pPr>
            <a:r>
              <a:rPr lang="en-US" sz="1600" b="1" dirty="0" err="1" smtClean="0">
                <a:solidFill>
                  <a:schemeClr val="tx2"/>
                </a:solidFill>
              </a:rPr>
              <a:t>Sesana</a:t>
            </a:r>
            <a:r>
              <a:rPr lang="en-US" sz="1600" b="1" dirty="0" smtClean="0">
                <a:solidFill>
                  <a:schemeClr val="tx2"/>
                </a:solidFill>
              </a:rPr>
              <a:t> et al.  2009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inddet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3383280" cy="2871216"/>
          </a:xfrm>
          <a:prstGeom prst="rect">
            <a:avLst/>
          </a:prstGeom>
        </p:spPr>
      </p:pic>
      <p:pic>
        <p:nvPicPr>
          <p:cNvPr id="8" name="Picture 7" descr="indredshi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657600"/>
            <a:ext cx="309639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11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GWs for PTA  - IV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GW  memory is permanent  change in </a:t>
            </a:r>
            <a:r>
              <a:rPr lang="en-US" sz="2000" b="1" dirty="0" err="1" smtClean="0"/>
              <a:t>spacetime</a:t>
            </a:r>
            <a:r>
              <a:rPr lang="en-US" sz="2000" b="1" dirty="0" smtClean="0"/>
              <a:t> metric left  by a passing GW  burst        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Zel’Dovich</a:t>
            </a:r>
            <a:r>
              <a:rPr lang="en-US" sz="1600" b="1" dirty="0" smtClean="0">
                <a:solidFill>
                  <a:schemeClr val="tx2"/>
                </a:solidFill>
              </a:rPr>
              <a:t> &amp; </a:t>
            </a:r>
            <a:r>
              <a:rPr lang="en-US" sz="1600" b="1" dirty="0" err="1" smtClean="0">
                <a:solidFill>
                  <a:schemeClr val="tx2"/>
                </a:solidFill>
              </a:rPr>
              <a:t>Polranev</a:t>
            </a:r>
            <a:r>
              <a:rPr lang="en-US" sz="1600" b="1" dirty="0" smtClean="0">
                <a:solidFill>
                  <a:schemeClr val="tx2"/>
                </a:solidFill>
              </a:rPr>
              <a:t> 1974;Braginsky &amp; Thorne 1987)</a:t>
            </a:r>
          </a:p>
          <a:p>
            <a:r>
              <a:rPr lang="en-US" sz="2000" b="1" dirty="0" smtClean="0"/>
              <a:t>GW memory in coalescing BHB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(Blanchet &amp; </a:t>
            </a:r>
            <a:r>
              <a:rPr lang="en-US" sz="1600" b="1" dirty="0" err="1" smtClean="0">
                <a:solidFill>
                  <a:schemeClr val="tx2"/>
                </a:solidFill>
              </a:rPr>
              <a:t>Damour</a:t>
            </a:r>
            <a:r>
              <a:rPr lang="en-US" sz="1600" b="1" dirty="0" smtClean="0">
                <a:solidFill>
                  <a:schemeClr val="tx2"/>
                </a:solidFill>
              </a:rPr>
              <a:t>  1991, Thorne 1991)</a:t>
            </a:r>
          </a:p>
          <a:p>
            <a:r>
              <a:rPr lang="en-US" sz="2000" b="1" dirty="0" smtClean="0"/>
              <a:t>Less likely to be detected in ALIGO, but potential detection possible in LISA and PTA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algn="ctr"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Favta</a:t>
            </a:r>
            <a:r>
              <a:rPr lang="en-US" sz="2000" b="1" dirty="0" smtClean="0">
                <a:solidFill>
                  <a:schemeClr val="tx2"/>
                </a:solidFill>
              </a:rPr>
              <a:t>  2010</a:t>
            </a:r>
          </a:p>
          <a:p>
            <a:r>
              <a:rPr lang="en-US" sz="2000" b="1" dirty="0" smtClean="0"/>
              <a:t>A PTA will detect a burst with memory as a jump in TOA residuals</a:t>
            </a:r>
          </a:p>
          <a:p>
            <a:r>
              <a:rPr lang="en-US" sz="2000" b="1" dirty="0" smtClean="0"/>
              <a:t>While jump in one pulsar could be a pulsar glitch, correlated jump in an ensemble is a signature of GW burst with memory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gwmem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590800"/>
            <a:ext cx="5358384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77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Current status of IPTA - I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000" b="1" dirty="0" smtClean="0"/>
              <a:t>Burke-</a:t>
            </a:r>
            <a:r>
              <a:rPr lang="en-US" altLang="en-US" sz="2000" b="1" dirty="0" err="1" smtClean="0"/>
              <a:t>Spoloar</a:t>
            </a:r>
            <a:r>
              <a:rPr lang="en-US" altLang="en-US" sz="2000" b="1" dirty="0" smtClean="0"/>
              <a:t>  2015, arXiv:1511.07869 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4037" name="Date Placeholder 4"/>
          <p:cNvSpPr>
            <a:spLocks noGrp="1"/>
          </p:cNvSpPr>
          <p:nvPr>
            <p:ph type="dt" sz="half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39A2AC-7B43-4874-9CA3-B5C8559097A5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4039" name="Picture 6" descr="sensptah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2404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93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Current status of IPTA - II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2"/>
                </a:solidFill>
              </a:rPr>
              <a:t>Verbiest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  et al.  2016, MNRAS, 458, 126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DB3AAD-A684-499E-95D9-9F8B351C5286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3015" name="Picture 7" descr="iptast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14863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84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118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/>
              <a:t>Current status of IPTA - III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Why have we not detected  SGWB  ?</a:t>
            </a:r>
          </a:p>
          <a:p>
            <a:r>
              <a:rPr lang="en-US" sz="2000" b="1" dirty="0" smtClean="0"/>
              <a:t>Evolution of SMBHBs are probably not well understood  and more work is needed here</a:t>
            </a:r>
          </a:p>
          <a:p>
            <a:r>
              <a:rPr lang="en-US" sz="2000" b="1" dirty="0" smtClean="0"/>
              <a:t>Bias in scaling relation</a:t>
            </a:r>
          </a:p>
          <a:p>
            <a:pPr lvl="1"/>
            <a:r>
              <a:rPr lang="en-US" sz="1600" b="1" dirty="0" smtClean="0"/>
              <a:t>Increased estimate of SGWB by factor  of 2                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(William et al. 2014) </a:t>
            </a:r>
          </a:p>
          <a:p>
            <a:pPr lvl="1"/>
            <a:r>
              <a:rPr lang="en-US" sz="1600" b="1" dirty="0" smtClean="0"/>
              <a:t>reduced  SGWB by factor of 3                                          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Sesana</a:t>
            </a:r>
            <a:r>
              <a:rPr lang="en-US" sz="1600" b="1" dirty="0" smtClean="0">
                <a:solidFill>
                  <a:schemeClr val="tx2"/>
                </a:solidFill>
              </a:rPr>
              <a:t> et al. 2016)</a:t>
            </a:r>
          </a:p>
          <a:p>
            <a:r>
              <a:rPr lang="en-US" sz="2000" b="1" dirty="0" smtClean="0"/>
              <a:t>“Stalled” </a:t>
            </a:r>
            <a:r>
              <a:rPr lang="en-US" sz="2000" b="1" dirty="0" err="1" smtClean="0"/>
              <a:t>evoluttion</a:t>
            </a:r>
            <a:r>
              <a:rPr lang="en-US" sz="2000" b="1" dirty="0" smtClean="0"/>
              <a:t> of SMBHB            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Dvorkin</a:t>
            </a:r>
            <a:r>
              <a:rPr lang="en-US" sz="1600" b="1" dirty="0" smtClean="0">
                <a:solidFill>
                  <a:schemeClr val="tx2"/>
                </a:solidFill>
              </a:rPr>
              <a:t> &amp; </a:t>
            </a:r>
            <a:r>
              <a:rPr lang="en-US" sz="1600" b="1" dirty="0" err="1" smtClean="0">
                <a:solidFill>
                  <a:schemeClr val="tx2"/>
                </a:solidFill>
              </a:rPr>
              <a:t>Barausse</a:t>
            </a:r>
            <a:r>
              <a:rPr lang="en-US" sz="1600" b="1" dirty="0" smtClean="0">
                <a:solidFill>
                  <a:schemeClr val="tx2"/>
                </a:solidFill>
              </a:rPr>
              <a:t> 2017)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 descr="stalledlim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505200"/>
            <a:ext cx="6327648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118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/>
              <a:t>Current status of IPTA - IV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10200"/>
          </a:xfrm>
        </p:spPr>
        <p:txBody>
          <a:bodyPr>
            <a:normAutofit lnSpcReduction="10000"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No individual  source has been detected so far in search of PTA </a:t>
            </a:r>
            <a:r>
              <a:rPr lang="en-US" sz="2000" b="1" dirty="0" smtClean="0"/>
              <a:t>data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Sensitivity of a 10 year PTA experiment with 20 MSPs  towards a GW  burst with  memory   ~  6 x 10</a:t>
            </a:r>
            <a:r>
              <a:rPr lang="en-US" sz="2000" b="1" baseline="30000" dirty="0" smtClean="0"/>
              <a:t>-15                                                     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Haasteren</a:t>
            </a:r>
            <a:r>
              <a:rPr lang="en-US" sz="1600" b="1" dirty="0" smtClean="0">
                <a:solidFill>
                  <a:schemeClr val="tx2"/>
                </a:solidFill>
              </a:rPr>
              <a:t>  &amp; Levin  2014)</a:t>
            </a:r>
            <a:endParaRPr lang="en-US" sz="16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/>
              <a:t>No detection so far but crucially depends on merger rates of SMBHB</a:t>
            </a:r>
            <a:r>
              <a:rPr lang="en-US" sz="2000" b="1" dirty="0" smtClean="0"/>
              <a:t> </a:t>
            </a: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/>
                </a:solidFill>
              </a:rPr>
              <a:t>May 19,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C14-CECE-4C72-9AC4-3867E67FCA48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676400"/>
          <a:ext cx="784860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619250"/>
                <a:gridCol w="1600200"/>
                <a:gridCol w="2667000"/>
              </a:tblGrid>
              <a:tr h="116586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Setrst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No</a:t>
                      </a:r>
                      <a:r>
                        <a:rPr lang="en-US" baseline="0" dirty="0" smtClean="0"/>
                        <a:t> of  pulsars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Limit</a:t>
                      </a:r>
                      <a:r>
                        <a:rPr lang="en-US" baseline="0" dirty="0" smtClean="0"/>
                        <a:t>  (10</a:t>
                      </a:r>
                      <a:r>
                        <a:rPr lang="en-US" baseline="30000" dirty="0" smtClean="0"/>
                        <a:t>-14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year </a:t>
                      </a:r>
                      <a:r>
                        <a:rPr lang="en-US" baseline="0" dirty="0" err="1" smtClean="0"/>
                        <a:t>Nanograv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Arzoumanian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et al. 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hr J1713+0747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Dolch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et al.  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Jodrell</a:t>
                      </a:r>
                      <a:r>
                        <a:rPr lang="en-US" dirty="0" smtClean="0"/>
                        <a:t> B1937+21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et al. 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EPTA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0.6-1.5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Babak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et al. 2016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Pulsar as a clock</a:t>
            </a:r>
            <a:endParaRPr lang="en-US" sz="32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521176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Their massive compact nature implies a very precise rotation</a:t>
            </a:r>
          </a:p>
          <a:p>
            <a:pPr marL="0" indent="0" eaLnBrk="1" hangingPunct="1">
              <a:buNone/>
            </a:pPr>
            <a:endParaRPr lang="en-US" sz="2000" b="1" dirty="0"/>
          </a:p>
          <a:p>
            <a:pPr eaLnBrk="1" hangingPunct="1"/>
            <a:r>
              <a:rPr lang="en-US" sz="2000" b="1" dirty="0" smtClean="0"/>
              <a:t>Pulses show a remarkable clock like stability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Stability  of  period ~ 1 part in 100 quintillion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 smtClean="0"/>
              <a:t>Some pulsars rival  the  best  atomic  clocks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 smtClean="0"/>
              <a:t>This  plays  important  role  in  their  usefulness  for  detection of </a:t>
            </a:r>
            <a:r>
              <a:rPr lang="en-US" sz="2000" b="1" smtClean="0"/>
              <a:t>Gravitational  Waves (GWs)  </a:t>
            </a:r>
            <a:endParaRPr lang="en-US" sz="1600" b="1" dirty="0"/>
          </a:p>
          <a:p>
            <a:pPr eaLnBrk="1" hangingPunct="1"/>
            <a:endParaRPr lang="en-US" sz="2000" b="1" dirty="0"/>
          </a:p>
          <a:p>
            <a:pPr eaLnBrk="1" hangingPunct="1"/>
            <a:endParaRPr lang="en-US" sz="2000" b="1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0245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20187-124B-44B4-9ED0-F4E752E57B4F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28800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5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2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LIGO  &amp;  PTA  constrain hybrid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ALIGO events  </a:t>
            </a:r>
            <a:r>
              <a:rPr lang="en-US" sz="2000" b="1" dirty="0" smtClean="0"/>
              <a:t>possibly </a:t>
            </a:r>
            <a:r>
              <a:rPr lang="en-US" sz="2000" b="1" dirty="0" smtClean="0"/>
              <a:t>  </a:t>
            </a:r>
            <a:r>
              <a:rPr lang="en-US" sz="2000" b="1" dirty="0" smtClean="0"/>
              <a:t>from  merger of primordial black </a:t>
            </a:r>
            <a:r>
              <a:rPr lang="en-US" sz="2000" b="1" dirty="0" smtClean="0"/>
              <a:t>holes ??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Different models of inflation can lead to formation of these PBH (constrained  below  30 M</a:t>
            </a:r>
            <a:r>
              <a:rPr lang="en-US" sz="2000" b="1" baseline="-25000" dirty="0" smtClean="0"/>
              <a:t>0 </a:t>
            </a:r>
            <a:r>
              <a:rPr lang="en-US" sz="2000" b="1" dirty="0" smtClean="0"/>
              <a:t>by ALIGO events) and lead to tensor perturbation with a spectrum reaching </a:t>
            </a:r>
            <a:r>
              <a:rPr lang="en-US" sz="2000" b="1" dirty="0" err="1" smtClean="0"/>
              <a:t>upto</a:t>
            </a:r>
            <a:r>
              <a:rPr lang="en-US" sz="2000" b="1" dirty="0" smtClean="0"/>
              <a:t> the lower end of PTAs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ALIGO discoveries have a potential to provide one constraint on these, while PTAs provide an independent constraint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 smtClean="0">
                <a:solidFill>
                  <a:schemeClr val="accent1"/>
                </a:solidFill>
              </a:rPr>
              <a:t>Orlofsky et al. 2017, PRD, 95, </a:t>
            </a:r>
            <a:r>
              <a:rPr lang="en-US" sz="1400" b="1" dirty="0" smtClean="0">
                <a:solidFill>
                  <a:schemeClr val="accent1"/>
                </a:solidFill>
              </a:rPr>
              <a:t>2017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29th Meeting of  IAGRG, 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May 19, 2017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4ABA38-877F-498A-A527-4B2316762BA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2895600"/>
            <a:ext cx="9151095" cy="287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16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Indian PTA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Recently, we initiated an experiment with two major Indian facilities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The </a:t>
            </a:r>
            <a:r>
              <a:rPr lang="en-US" sz="2000" b="1" dirty="0" err="1" smtClean="0"/>
              <a:t>Ooty</a:t>
            </a:r>
            <a:r>
              <a:rPr lang="en-US" sz="2000" b="1" dirty="0" smtClean="0"/>
              <a:t> Radio Telescope and the Giant </a:t>
            </a:r>
            <a:r>
              <a:rPr lang="en-US" sz="2000" b="1" dirty="0" err="1" smtClean="0"/>
              <a:t>Meterwave</a:t>
            </a:r>
            <a:r>
              <a:rPr lang="en-US" sz="2000" b="1" dirty="0" smtClean="0"/>
              <a:t> Radio Telescopes are being used simultaneously since last two years for this experiment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A sample of 9 MSPs  is being  monitored  once every 20 days using the Giant </a:t>
            </a:r>
            <a:r>
              <a:rPr lang="en-US" sz="2000" b="1" dirty="0" err="1" smtClean="0"/>
              <a:t>Meterwave</a:t>
            </a:r>
            <a:r>
              <a:rPr lang="en-US" sz="2000" b="1" dirty="0" smtClean="0"/>
              <a:t> Radio Telescopes  (GMRT) at 1300 MHz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Apart from simultaneous observations, the same 9 pulsars are also being monitored every 3 days at the </a:t>
            </a:r>
            <a:r>
              <a:rPr lang="en-US" sz="2000" b="1" dirty="0" err="1" smtClean="0"/>
              <a:t>Ooty</a:t>
            </a:r>
            <a:r>
              <a:rPr lang="en-US" sz="2000" b="1" dirty="0" smtClean="0"/>
              <a:t> Radio Telescope (ORT) at 334 MHz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ORT  high  cadence  data                                              allows  good phase connection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/>
              <a:t>Simultaneous low cadence                                          ORT-GMRT  data  allows  determination  of                                              DM variations to fourth decimal place</a:t>
            </a:r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41</a:t>
            </a:fld>
            <a:endParaRPr lang="en-US" altLang="en-US"/>
          </a:p>
        </p:txBody>
      </p:sp>
      <p:pic>
        <p:nvPicPr>
          <p:cNvPr id="7" name="Picture 6" descr="gm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667000"/>
            <a:ext cx="5404282" cy="1143000"/>
          </a:xfrm>
          <a:prstGeom prst="rect">
            <a:avLst/>
          </a:prstGeom>
        </p:spPr>
      </p:pic>
      <p:pic>
        <p:nvPicPr>
          <p:cNvPr id="8" name="Picture 7" descr="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495800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Pulsar  sample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867400"/>
            <a:ext cx="8610600" cy="381000"/>
          </a:xfrm>
        </p:spPr>
        <p:txBody>
          <a:bodyPr rtlCol="0" anchor="ctr">
            <a:normAutofit fontScale="25000" lnSpcReduction="20000"/>
          </a:bodyPr>
          <a:lstStyle/>
          <a:p>
            <a:pPr>
              <a:buNone/>
              <a:defRPr/>
            </a:pPr>
            <a:endParaRPr lang="en-US" sz="18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5600" b="1" dirty="0" smtClean="0"/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5600" b="1" dirty="0" smtClean="0"/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5600" b="1" dirty="0" smtClean="0"/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7200" b="1" dirty="0" smtClean="0"/>
              <a:t>Sample of  Pulsars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a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7" name="Picture 6" descr="prof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6553200" cy="463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Towards  sub-</a:t>
            </a:r>
            <a:r>
              <a:rPr lang="en-US" sz="3200" b="1" dirty="0" smtClean="0">
                <a:latin typeface="Symbol" pitchFamily="18" charset="2"/>
              </a:rPr>
              <a:t>m</a:t>
            </a:r>
            <a:r>
              <a:rPr lang="en-US" sz="3200" b="1" dirty="0" smtClean="0"/>
              <a:t>s residuals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In the initial first year, we are tuning  our instrument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From 2014, we  first  </a:t>
            </a:r>
            <a:r>
              <a:rPr lang="en-US" sz="2400" b="1" dirty="0" smtClean="0"/>
              <a:t>characterized the </a:t>
            </a:r>
            <a:r>
              <a:rPr lang="en-US" sz="2400" b="1" dirty="0" smtClean="0"/>
              <a:t>stability of </a:t>
            </a:r>
            <a:r>
              <a:rPr lang="en-US" sz="2400" b="1" dirty="0" smtClean="0"/>
              <a:t>observatory clock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New  H Masers are procured and will soon be  under commissioned</a:t>
            </a: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43</a:t>
            </a:fld>
            <a:endParaRPr lang="en-US" altLang="en-US"/>
          </a:p>
        </p:txBody>
      </p:sp>
      <p:pic>
        <p:nvPicPr>
          <p:cNvPr id="7" name="Picture 6" descr="Rbclocke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5972844" cy="347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Towards  sub-</a:t>
            </a:r>
            <a:r>
              <a:rPr lang="en-US" sz="3200" b="1" dirty="0" smtClean="0">
                <a:latin typeface="Symbol" pitchFamily="18" charset="2"/>
              </a:rPr>
              <a:t>m</a:t>
            </a:r>
            <a:r>
              <a:rPr lang="en-US" sz="3200" b="1" dirty="0" smtClean="0"/>
              <a:t>s residuals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Observatory  offsets  between  ORT, GMRT, Jodrell Bank, ASTROSAT  were also measured  by  continuous and simultaneous monitoring of Crab and 3 other pulsars</a:t>
            </a:r>
            <a:endParaRPr lang="en-US" sz="18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44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057400"/>
            <a:ext cx="5562600" cy="429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Estimation  of  variations </a:t>
            </a:r>
            <a:r>
              <a:rPr lang="en-US" sz="3200" b="1" dirty="0" smtClean="0"/>
              <a:t>in </a:t>
            </a:r>
            <a:r>
              <a:rPr lang="en-US" sz="3200" b="1" dirty="0" smtClean="0"/>
              <a:t>dispersion smear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0" indent="0" algn="ctr">
              <a:buNone/>
              <a:defRPr/>
            </a:pPr>
            <a:endParaRPr lang="en-US" sz="2400" b="1" dirty="0" smtClean="0"/>
          </a:p>
          <a:p>
            <a:pPr marL="0" indent="0">
              <a:buNone/>
              <a:defRPr/>
            </a:pPr>
            <a:r>
              <a:rPr lang="en-US" sz="2400" b="1" dirty="0" smtClean="0"/>
              <a:t> </a:t>
            </a:r>
            <a:r>
              <a:rPr lang="en-US" sz="2400" b="1" dirty="0" smtClean="0"/>
              <a:t>             </a:t>
            </a:r>
            <a:r>
              <a:rPr lang="en-US" sz="2400" b="1" dirty="0" smtClean="0"/>
              <a:t>PSR B2937+21                                           PSR J1713+0747</a:t>
            </a:r>
            <a:endParaRPr lang="en-US" sz="18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45</a:t>
            </a:fld>
            <a:endParaRPr lang="en-US" altLang="en-US"/>
          </a:p>
        </p:txBody>
      </p:sp>
      <p:pic>
        <p:nvPicPr>
          <p:cNvPr id="7" name="Picture 6" descr="J1939_dmp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343400" cy="3040380"/>
          </a:xfrm>
          <a:prstGeom prst="rect">
            <a:avLst/>
          </a:prstGeom>
        </p:spPr>
      </p:pic>
      <p:pic>
        <p:nvPicPr>
          <p:cNvPr id="8" name="Picture 7" descr="dmv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171" y="1676400"/>
            <a:ext cx="4170829" cy="3222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TOA improvements after DM corrections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0" indent="0" algn="ctr">
              <a:buNone/>
              <a:defRPr/>
            </a:pPr>
            <a:endParaRPr lang="en-US" sz="2400" b="1" dirty="0" smtClean="0"/>
          </a:p>
          <a:p>
            <a:pPr marL="0" indent="0">
              <a:buNone/>
              <a:defRPr/>
            </a:pPr>
            <a:r>
              <a:rPr lang="en-US" sz="2400" b="1" dirty="0" smtClean="0"/>
              <a:t> </a:t>
            </a:r>
            <a:r>
              <a:rPr lang="en-US" sz="2400" b="1" dirty="0" smtClean="0"/>
              <a:t>          Before DM corrections</a:t>
            </a:r>
            <a:r>
              <a:rPr lang="en-US" sz="2400" b="1" dirty="0" smtClean="0"/>
              <a:t>                         After DM corrections</a:t>
            </a:r>
            <a:endParaRPr lang="en-US" sz="18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46</a:t>
            </a:fld>
            <a:endParaRPr lang="en-US" altLang="en-US"/>
          </a:p>
        </p:txBody>
      </p:sp>
      <p:pic>
        <p:nvPicPr>
          <p:cNvPr id="9" name="Picture 8" descr="J1713+0747.beforeDM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43000"/>
            <a:ext cx="4648200" cy="3721411"/>
          </a:xfrm>
          <a:prstGeom prst="rect">
            <a:avLst/>
          </a:prstGeom>
        </p:spPr>
      </p:pic>
      <p:pic>
        <p:nvPicPr>
          <p:cNvPr id="10" name="Picture 9" descr="J1713+0747.afterDM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95400"/>
            <a:ext cx="4343400" cy="347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Timing solutions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>
              <a:buNone/>
              <a:defRPr/>
            </a:pPr>
            <a:r>
              <a:rPr lang="en-US" sz="1800" b="1" dirty="0" smtClean="0"/>
              <a:t>                     PSR J1643-1224</a:t>
            </a:r>
            <a:endParaRPr lang="en-US" sz="18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           </a:t>
            </a:r>
            <a:r>
              <a:rPr lang="en-US" sz="2400" b="1" dirty="0" smtClean="0"/>
              <a:t>                                                         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/>
              <a:t>                                                                       </a:t>
            </a:r>
            <a:r>
              <a:rPr lang="en-US" sz="1800" b="1" dirty="0" smtClean="0"/>
              <a:t>PSR J1939+2134</a:t>
            </a:r>
            <a:r>
              <a:rPr lang="en-US" sz="2400" b="1" dirty="0" smtClean="0"/>
              <a:t>                                                      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                                                                Timing </a:t>
            </a:r>
            <a:r>
              <a:rPr lang="en-US" sz="2400" b="1" dirty="0" smtClean="0"/>
              <a:t>solutions for  </a:t>
            </a:r>
          </a:p>
          <a:p>
            <a:pPr>
              <a:buNone/>
              <a:defRPr/>
            </a:pPr>
            <a:r>
              <a:rPr lang="en-US" sz="2400" b="1" dirty="0" smtClean="0"/>
              <a:t>                                                                     three pulsars in our </a:t>
            </a:r>
          </a:p>
          <a:p>
            <a:pPr>
              <a:buNone/>
              <a:defRPr/>
            </a:pPr>
            <a:r>
              <a:rPr lang="en-US" sz="2400" b="1" dirty="0" smtClean="0"/>
              <a:t>                                                                     monitoring  </a:t>
            </a:r>
            <a:r>
              <a:rPr lang="en-US" sz="2400" b="1" dirty="0" smtClean="0"/>
              <a:t>program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 smtClean="0"/>
              <a:t>                  PSR J2145-0750</a:t>
            </a:r>
            <a:endParaRPr lang="en-US" sz="18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47</a:t>
            </a:fld>
            <a:endParaRPr lang="en-US" altLang="en-US"/>
          </a:p>
        </p:txBody>
      </p:sp>
      <p:pic>
        <p:nvPicPr>
          <p:cNvPr id="7" name="Picture 6" descr="J1643-1224.res.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3331195" cy="2667000"/>
          </a:xfrm>
          <a:prstGeom prst="rect">
            <a:avLst/>
          </a:prstGeom>
        </p:spPr>
      </p:pic>
      <p:pic>
        <p:nvPicPr>
          <p:cNvPr id="8" name="Picture 7" descr="J1939+2134.res.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761999"/>
            <a:ext cx="3579064" cy="2865447"/>
          </a:xfrm>
          <a:prstGeom prst="rect">
            <a:avLst/>
          </a:prstGeom>
        </p:spPr>
      </p:pic>
      <p:pic>
        <p:nvPicPr>
          <p:cNvPr id="9" name="Picture 8" descr="J2145-0750V8_GMRT_IP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012" y="3352800"/>
            <a:ext cx="3397623" cy="262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InPTA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pulsars  preliminary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measurements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29th Meeting of  IAGRG, 2017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May 19, 2017</a:t>
            </a:r>
            <a:endParaRPr lang="en-US" sz="1200" smtClean="0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6C8575-609F-4718-8DC1-88BB87147759}" type="slidenum">
              <a:rPr lang="en-US" smtClean="0"/>
              <a:pPr/>
              <a:t>48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990600"/>
          <a:ext cx="7848600" cy="49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Name  of  Pulsar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Epochs  detected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typical TOA  error(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>
                          <a:latin typeface="+mn-lt"/>
                        </a:rPr>
                        <a:t>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 post fit (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>
                          <a:latin typeface="+mn-lt"/>
                        </a:rPr>
                        <a:t>s)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J1600-3053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J1643-1224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J1713+0747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J1857+0943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J1909-3744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J1939+2134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J2124-3358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453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J2145-0750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J2317+1439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3875" y="4462463"/>
            <a:ext cx="809625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Tata Pulsar Timing Array: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0363" y="5257800"/>
            <a:ext cx="8620125" cy="10668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3100" dirty="0" smtClean="0"/>
              <a:t>A  dedicated  </a:t>
            </a:r>
            <a:r>
              <a:rPr lang="en-US" sz="3100" dirty="0" err="1" smtClean="0"/>
              <a:t>nano</a:t>
            </a:r>
            <a:r>
              <a:rPr lang="en-US" sz="3100" dirty="0" smtClean="0"/>
              <a:t>-Hz GW observatory</a:t>
            </a:r>
            <a:endParaRPr lang="en-US" sz="3100" dirty="0"/>
          </a:p>
        </p:txBody>
      </p:sp>
      <p:pic>
        <p:nvPicPr>
          <p:cNvPr id="45060" name="Picture Placeholder 8" descr="10th MySt Arvi fdc.gif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446" b="-5446"/>
          <a:stretch>
            <a:fillRect/>
          </a:stretch>
        </p:blipFill>
        <p:spPr>
          <a:xfrm>
            <a:off x="1765300" y="804863"/>
            <a:ext cx="5638800" cy="3657600"/>
          </a:xfr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274637" y="5819686"/>
            <a:ext cx="8620125" cy="5334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 defTabSz="130046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6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ts val="1707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ts val="1707"/>
              </a:spcBef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ts val="1707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ts val="1707"/>
              </a:spcBef>
              <a:buSzPct val="90000"/>
              <a:buFont typeface="Wingdings" pitchFamily="2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/>
              <a:t>B C Joshi, A </a:t>
            </a:r>
            <a:r>
              <a:rPr lang="en-US" sz="2000" dirty="0" err="1" smtClean="0"/>
              <a:t>Gopakumar</a:t>
            </a:r>
            <a:r>
              <a:rPr lang="en-US" sz="2000" dirty="0" smtClean="0"/>
              <a:t>, </a:t>
            </a:r>
            <a:r>
              <a:rPr lang="en-US" sz="2000" dirty="0" smtClean="0"/>
              <a:t>M </a:t>
            </a:r>
            <a:r>
              <a:rPr lang="en-US" sz="2000" dirty="0" err="1" smtClean="0"/>
              <a:t>Bagchi</a:t>
            </a:r>
            <a:r>
              <a:rPr lang="en-US" sz="2000" dirty="0" smtClean="0"/>
              <a:t>, S </a:t>
            </a:r>
            <a:r>
              <a:rPr lang="en-US" sz="2000" dirty="0" smtClean="0"/>
              <a:t>Roy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29th Meeting of  IAGRG,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9EF6FE-76AA-4239-A59D-67B467F953C1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215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Pulsar population &amp; GW detection</a:t>
            </a:r>
            <a:endParaRPr lang="en-US" sz="32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521176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Known radio pulsars ~ 2500</a:t>
            </a:r>
          </a:p>
          <a:p>
            <a:pPr eaLnBrk="1" hangingPunct="1"/>
            <a:r>
              <a:rPr lang="en-US" sz="2000" b="1" dirty="0" smtClean="0"/>
              <a:t>Three main classes of radio pulsars</a:t>
            </a:r>
          </a:p>
          <a:p>
            <a:pPr lvl="1" eaLnBrk="1" hangingPunct="1"/>
            <a:r>
              <a:rPr lang="en-US" sz="1600" b="1" dirty="0" smtClean="0"/>
              <a:t>Normal pulsars</a:t>
            </a:r>
          </a:p>
          <a:p>
            <a:pPr lvl="2" eaLnBrk="1" hangingPunct="1"/>
            <a:r>
              <a:rPr lang="en-US" sz="1200" b="1" dirty="0" smtClean="0"/>
              <a:t>P ~  1 s</a:t>
            </a:r>
          </a:p>
          <a:p>
            <a:pPr lvl="2" eaLnBrk="1" hangingPunct="1"/>
            <a:r>
              <a:rPr lang="en-US" sz="1200" b="1" dirty="0" smtClean="0"/>
              <a:t>B ~ 10</a:t>
            </a:r>
            <a:r>
              <a:rPr lang="en-US" sz="1200" b="1" baseline="30000" dirty="0" smtClean="0"/>
              <a:t>12</a:t>
            </a:r>
            <a:r>
              <a:rPr lang="en-US" sz="1200" b="1" dirty="0" smtClean="0"/>
              <a:t> G</a:t>
            </a:r>
          </a:p>
          <a:p>
            <a:pPr lvl="1" eaLnBrk="1" hangingPunct="1"/>
            <a:r>
              <a:rPr lang="en-US" sz="1600" b="1" dirty="0" err="1" smtClean="0"/>
              <a:t>Magnetars</a:t>
            </a:r>
            <a:endParaRPr lang="en-US" sz="1600" b="1" dirty="0" smtClean="0"/>
          </a:p>
          <a:p>
            <a:pPr lvl="2" eaLnBrk="1" hangingPunct="1"/>
            <a:r>
              <a:rPr lang="en-US" sz="1200" b="1" dirty="0" smtClean="0"/>
              <a:t>P ~  2 to 11 s</a:t>
            </a:r>
          </a:p>
          <a:p>
            <a:pPr lvl="2" eaLnBrk="1" hangingPunct="1"/>
            <a:r>
              <a:rPr lang="en-US" sz="1200" b="1" dirty="0" smtClean="0"/>
              <a:t>B ~ 10</a:t>
            </a:r>
            <a:r>
              <a:rPr lang="en-US" sz="1200" b="1" baseline="30000" dirty="0" smtClean="0"/>
              <a:t>14</a:t>
            </a:r>
            <a:r>
              <a:rPr lang="en-US" sz="1200" b="1" dirty="0" smtClean="0"/>
              <a:t> G </a:t>
            </a:r>
          </a:p>
          <a:p>
            <a:pPr lvl="1" eaLnBrk="1" hangingPunct="1"/>
            <a:r>
              <a:rPr lang="en-US" sz="1600" b="1" dirty="0" smtClean="0"/>
              <a:t>Millisecond pulsars (MSPs) </a:t>
            </a:r>
          </a:p>
          <a:p>
            <a:pPr lvl="2" eaLnBrk="1" hangingPunct="1"/>
            <a:r>
              <a:rPr lang="en-US" sz="1200" b="1" dirty="0" smtClean="0"/>
              <a:t>P ~ 10 ms </a:t>
            </a:r>
          </a:p>
          <a:p>
            <a:pPr lvl="2" eaLnBrk="1" hangingPunct="1"/>
            <a:r>
              <a:rPr lang="en-US" sz="1200" b="1" dirty="0" smtClean="0"/>
              <a:t>B ~ 10</a:t>
            </a:r>
            <a:r>
              <a:rPr lang="en-US" sz="1200" b="1" baseline="30000" dirty="0" smtClean="0"/>
              <a:t>9</a:t>
            </a:r>
            <a:r>
              <a:rPr lang="en-US" sz="1200" b="1" dirty="0" smtClean="0"/>
              <a:t> G</a:t>
            </a:r>
          </a:p>
          <a:p>
            <a:pPr lvl="2" eaLnBrk="1" hangingPunct="1"/>
            <a:r>
              <a:rPr lang="en-US" sz="1200" b="1" dirty="0" smtClean="0"/>
              <a:t>Lower magnetic field implies a more stable rotation - excellent clocks</a:t>
            </a:r>
          </a:p>
          <a:p>
            <a:pPr lvl="2" eaLnBrk="1" hangingPunct="1"/>
            <a:r>
              <a:rPr lang="en-US" sz="1200" b="1" dirty="0" smtClean="0"/>
              <a:t>Exception – MSP in relativistic binaries</a:t>
            </a:r>
          </a:p>
          <a:p>
            <a:pPr lvl="2" eaLnBrk="1" hangingPunct="1"/>
            <a:r>
              <a:rPr lang="en-US" sz="1200" b="1" dirty="0" smtClean="0"/>
              <a:t>Exception – distant MSPs  as pulsed signal is affected by propagation effects in the inter-stellar medium</a:t>
            </a:r>
          </a:p>
          <a:p>
            <a:pPr lvl="1" eaLnBrk="1" hangingPunct="1"/>
            <a:r>
              <a:rPr lang="en-US" sz="1600" b="1" dirty="0" smtClean="0">
                <a:solidFill>
                  <a:schemeClr val="tx2"/>
                </a:solidFill>
              </a:rPr>
              <a:t>Nearby MSPs (non-relativistic if in a binary system) are preferred for GW detection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29th Meeting of  IAGRG, 2017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45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May 19, 2017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20187-124B-44B4-9ED0-F4E752E57B4F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29200" y="3733800"/>
            <a:ext cx="4114800" cy="2579132"/>
            <a:chOff x="5029200" y="3733800"/>
            <a:chExt cx="4114800" cy="2579132"/>
          </a:xfrm>
        </p:grpSpPr>
        <p:sp>
          <p:nvSpPr>
            <p:cNvPr id="10" name="Oval 9"/>
            <p:cNvSpPr/>
            <p:nvPr/>
          </p:nvSpPr>
          <p:spPr>
            <a:xfrm>
              <a:off x="5029200" y="3733800"/>
              <a:ext cx="990600" cy="1066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943600" y="4648200"/>
              <a:ext cx="1143000" cy="1295400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48400" y="59436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Millisecond  Pulsars (MSP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0" y="2590800"/>
            <a:ext cx="2217259" cy="2655332"/>
            <a:chOff x="6096000" y="2590800"/>
            <a:chExt cx="2217259" cy="2655332"/>
          </a:xfrm>
        </p:grpSpPr>
        <p:sp>
          <p:nvSpPr>
            <p:cNvPr id="8" name="Oval 7"/>
            <p:cNvSpPr/>
            <p:nvPr/>
          </p:nvSpPr>
          <p:spPr>
            <a:xfrm>
              <a:off x="6096000" y="2590800"/>
              <a:ext cx="15240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086600" y="3810000"/>
              <a:ext cx="3810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29400" y="4876800"/>
              <a:ext cx="1683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Normal  Pulsars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6800" y="914400"/>
            <a:ext cx="3429000" cy="1752600"/>
            <a:chOff x="4876800" y="914400"/>
            <a:chExt cx="3429000" cy="1752600"/>
          </a:xfrm>
        </p:grpSpPr>
        <p:sp>
          <p:nvSpPr>
            <p:cNvPr id="9" name="Oval 8"/>
            <p:cNvSpPr/>
            <p:nvPr/>
          </p:nvSpPr>
          <p:spPr>
            <a:xfrm>
              <a:off x="7543800" y="2133600"/>
              <a:ext cx="762000" cy="5334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>
              <a:endCxn id="9" idx="1"/>
            </p:cNvCxnSpPr>
            <p:nvPr/>
          </p:nvCxnSpPr>
          <p:spPr>
            <a:xfrm>
              <a:off x="6019800" y="1295400"/>
              <a:ext cx="1635592" cy="91631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76800" y="914400"/>
              <a:ext cx="1208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Magnetars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776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TAPTA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Wingdings" charset="2"/>
              <a:buChar char="u"/>
              <a:defRPr/>
            </a:pPr>
            <a:r>
              <a:rPr lang="en-US" dirty="0" smtClean="0"/>
              <a:t>The </a:t>
            </a:r>
            <a:r>
              <a:rPr lang="en-US" dirty="0"/>
              <a:t>idea is to use the </a:t>
            </a:r>
            <a:r>
              <a:rPr lang="en-US" b="1" dirty="0">
                <a:solidFill>
                  <a:srgbClr val="FF0000"/>
                </a:solidFill>
              </a:rPr>
              <a:t>available three </a:t>
            </a:r>
            <a:r>
              <a:rPr lang="en-US" b="1" dirty="0" err="1">
                <a:solidFill>
                  <a:srgbClr val="FF0000"/>
                </a:solidFill>
              </a:rPr>
              <a:t>Arvi</a:t>
            </a:r>
            <a:r>
              <a:rPr lang="en-US" b="1" dirty="0">
                <a:solidFill>
                  <a:srgbClr val="FF0000"/>
                </a:solidFill>
              </a:rPr>
              <a:t> dishes </a:t>
            </a:r>
            <a:r>
              <a:rPr lang="en-US" dirty="0"/>
              <a:t>to create </a:t>
            </a:r>
            <a:r>
              <a:rPr lang="en-US" dirty="0" smtClean="0"/>
              <a:t>an </a:t>
            </a:r>
            <a:r>
              <a:rPr lang="en-US" dirty="0"/>
              <a:t>equivalent </a:t>
            </a:r>
            <a:r>
              <a:rPr lang="en-US" dirty="0">
                <a:solidFill>
                  <a:srgbClr val="FF0000"/>
                </a:solidFill>
              </a:rPr>
              <a:t>50-meter dish, </a:t>
            </a:r>
            <a:r>
              <a:rPr lang="en-US" dirty="0"/>
              <a:t>which will be used  </a:t>
            </a:r>
            <a:r>
              <a:rPr lang="fi-FI" dirty="0" smtClean="0"/>
              <a:t>to </a:t>
            </a:r>
            <a:r>
              <a:rPr lang="fi-FI" dirty="0" err="1"/>
              <a:t>monitor</a:t>
            </a:r>
            <a:r>
              <a:rPr lang="fi-FI" dirty="0"/>
              <a:t> </a:t>
            </a:r>
            <a:r>
              <a:rPr lang="fi-FI" dirty="0" smtClean="0"/>
              <a:t>IPTA </a:t>
            </a:r>
            <a:r>
              <a:rPr lang="en-US" dirty="0" smtClean="0"/>
              <a:t>millisecond </a:t>
            </a:r>
            <a:r>
              <a:rPr lang="en-US" dirty="0"/>
              <a:t>pulsars on a daily basis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This </a:t>
            </a:r>
            <a:r>
              <a:rPr lang="en-US" dirty="0" smtClean="0"/>
              <a:t> will </a:t>
            </a:r>
            <a:r>
              <a:rPr lang="en-US" dirty="0"/>
              <a:t>be </a:t>
            </a:r>
            <a:r>
              <a:rPr lang="en-US" b="1" dirty="0" smtClean="0">
                <a:solidFill>
                  <a:srgbClr val="FF0000"/>
                </a:solidFill>
              </a:rPr>
              <a:t>the only </a:t>
            </a:r>
            <a:r>
              <a:rPr lang="en-US" b="1" dirty="0">
                <a:solidFill>
                  <a:srgbClr val="FF0000"/>
                </a:solidFill>
              </a:rPr>
              <a:t>facility in the world  </a:t>
            </a:r>
            <a:r>
              <a:rPr lang="en-US" dirty="0"/>
              <a:t>that would make such </a:t>
            </a:r>
            <a:r>
              <a:rPr lang="en-US" b="1" dirty="0">
                <a:solidFill>
                  <a:srgbClr val="FF0000"/>
                </a:solidFill>
              </a:rPr>
              <a:t>daily observations </a:t>
            </a:r>
            <a:r>
              <a:rPr lang="en-US" dirty="0"/>
              <a:t>of IPTA </a:t>
            </a:r>
            <a:r>
              <a:rPr lang="en-US" dirty="0" smtClean="0"/>
              <a:t>pulsars for directly </a:t>
            </a:r>
            <a:r>
              <a:rPr lang="en-US" b="1" dirty="0" smtClean="0">
                <a:solidFill>
                  <a:srgbClr val="FF0000"/>
                </a:solidFill>
              </a:rPr>
              <a:t>detecting </a:t>
            </a:r>
            <a:r>
              <a:rPr lang="en-US" b="1" dirty="0" err="1" smtClean="0">
                <a:solidFill>
                  <a:srgbClr val="FF0000"/>
                </a:solidFill>
              </a:rPr>
              <a:t>nano</a:t>
            </a:r>
            <a:r>
              <a:rPr lang="en-US" b="1" dirty="0" smtClean="0">
                <a:solidFill>
                  <a:srgbClr val="FF0000"/>
                </a:solidFill>
              </a:rPr>
              <a:t>-Hz gravitational waves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This would </a:t>
            </a:r>
            <a:r>
              <a:rPr lang="en-US" dirty="0"/>
              <a:t>allow the </a:t>
            </a:r>
            <a:r>
              <a:rPr lang="en-US" b="1" dirty="0">
                <a:solidFill>
                  <a:srgbClr val="FF0000"/>
                </a:solidFill>
              </a:rPr>
              <a:t>TATA Pulsar Timing Array (TAPTA) </a:t>
            </a:r>
            <a:r>
              <a:rPr lang="en-US" dirty="0"/>
              <a:t>to reach </a:t>
            </a:r>
            <a:r>
              <a:rPr lang="en-US" dirty="0" smtClean="0"/>
              <a:t>the </a:t>
            </a:r>
            <a:r>
              <a:rPr lang="en-US" dirty="0"/>
              <a:t>sensitivities of existing Pulsar Timing Arrays </a:t>
            </a:r>
            <a:r>
              <a:rPr lang="en-US" dirty="0" smtClean="0"/>
              <a:t>like </a:t>
            </a:r>
            <a:r>
              <a:rPr lang="en-US" dirty="0"/>
              <a:t>PPTA, EPTA and </a:t>
            </a:r>
            <a:r>
              <a:rPr lang="en-US" dirty="0" err="1" smtClean="0"/>
              <a:t>NANOGrav</a:t>
            </a:r>
            <a:r>
              <a:rPr lang="en-US" dirty="0"/>
              <a:t> </a:t>
            </a:r>
            <a:r>
              <a:rPr lang="en-US" dirty="0" smtClean="0"/>
              <a:t>rapidly and complement the international effort of International pulsar timing arrays (IPTA) towards the goal of detecting and studying </a:t>
            </a:r>
            <a:r>
              <a:rPr lang="en-US" dirty="0" err="1" smtClean="0"/>
              <a:t>nano</a:t>
            </a:r>
            <a:r>
              <a:rPr lang="en-US" dirty="0" smtClean="0"/>
              <a:t>-Hertz GWs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19,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29th Meeting of  IAGRG,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52FC-DFBA-4230-A9BB-B3B5EAE88C0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2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Road  ahead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Increase  the  ensemble</a:t>
            </a:r>
            <a:endParaRPr lang="en-US" sz="20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New  large scale  pulsar  surveys begun  with upgraded GMRT  and planned with  </a:t>
            </a:r>
            <a:r>
              <a:rPr lang="en-US" sz="1600" b="1" dirty="0" err="1" smtClean="0"/>
              <a:t>MeerKat</a:t>
            </a:r>
            <a:r>
              <a:rPr lang="en-US" sz="1600" b="1" dirty="0" smtClean="0"/>
              <a:t> / SKA Phase1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MSP  sample  needs to be quadrupled  to get good clocks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Find good  clocks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Intense  pulsar  timing programs  to  find  “good white”  clocks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Need  telescope  time on all major existing and planned facilities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More  dedicated  </a:t>
            </a:r>
            <a:r>
              <a:rPr lang="en-US" sz="1600" b="1" dirty="0" smtClean="0">
                <a:solidFill>
                  <a:srgbClr val="FF0000"/>
                </a:solidFill>
              </a:rPr>
              <a:t>TAPTA </a:t>
            </a:r>
            <a:r>
              <a:rPr lang="en-US" sz="1600" b="1" dirty="0" smtClean="0"/>
              <a:t>like instruments needed </a:t>
            </a:r>
            <a:endParaRPr lang="en-US" sz="1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Better modeling  of  SGWB</a:t>
            </a:r>
            <a:endParaRPr lang="en-US" sz="20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Formation and evolutionary </a:t>
            </a:r>
            <a:r>
              <a:rPr lang="en-US" sz="1600" b="1" dirty="0" smtClean="0"/>
              <a:t> </a:t>
            </a:r>
            <a:r>
              <a:rPr lang="en-US" sz="1600" b="1" dirty="0" smtClean="0"/>
              <a:t>models  of galaxy merger, </a:t>
            </a:r>
            <a:r>
              <a:rPr lang="en-US" sz="1600" b="1" dirty="0" smtClean="0"/>
              <a:t> </a:t>
            </a:r>
            <a:r>
              <a:rPr lang="en-US" sz="1600" b="1" dirty="0" smtClean="0"/>
              <a:t>SMBH  merger rates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PTAs  are already  constraining  hierarchical  structure  formation  models  and  j</a:t>
            </a:r>
            <a:r>
              <a:rPr lang="en-US" sz="1600" b="1" dirty="0" smtClean="0"/>
              <a:t>oint constraints with LISA  will  be very useful</a:t>
            </a:r>
            <a:endParaRPr lang="en-US" sz="16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Important  for  GW  community </a:t>
            </a:r>
            <a:r>
              <a:rPr lang="en-US" sz="1600" b="1" dirty="0" smtClean="0"/>
              <a:t>at large  as well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Analysis  of  IPTA  data sets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Improve  interoperability  and share  data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Analysis  for search of  individual  sources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Analysis for search of  burst with memory</a:t>
            </a:r>
            <a:endParaRPr lang="en-US" sz="1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29th Meeting of  IAGRG, 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May 19, 2017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4ABA38-877F-498A-A527-4B2316762BA0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2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Clocklike stability of radio pulsars make them useful astronomy tools in experiments to test gravity theories and detecting GW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Pulsar timing </a:t>
            </a:r>
            <a:r>
              <a:rPr lang="en-US" sz="2000" b="1" dirty="0" smtClean="0"/>
              <a:t>Array (PTA) is an experiment to detect </a:t>
            </a:r>
            <a:r>
              <a:rPr lang="en-US" sz="2000" b="1" dirty="0" err="1" smtClean="0"/>
              <a:t>nano</a:t>
            </a:r>
            <a:r>
              <a:rPr lang="en-US" sz="2000" b="1" dirty="0" smtClean="0"/>
              <a:t>-Hertz GW originating in SMBHB 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PTA  seek to  detect  </a:t>
            </a:r>
            <a:r>
              <a:rPr lang="en-US" sz="2000" b="1" dirty="0" smtClean="0"/>
              <a:t>SGWB as well as individual continuous wave SMBH  sources  and burst sources with memory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Three experiments – </a:t>
            </a:r>
            <a:r>
              <a:rPr lang="en-US" sz="2000" b="1" dirty="0" smtClean="0">
                <a:solidFill>
                  <a:srgbClr val="FF0000"/>
                </a:solidFill>
              </a:rPr>
              <a:t>PPTA, </a:t>
            </a:r>
            <a:r>
              <a:rPr lang="en-US" sz="2000" b="1" dirty="0" err="1" smtClean="0">
                <a:solidFill>
                  <a:srgbClr val="FF0000"/>
                </a:solidFill>
              </a:rPr>
              <a:t>nanoGRAV</a:t>
            </a:r>
            <a:r>
              <a:rPr lang="en-US" sz="2000" b="1" dirty="0" smtClean="0">
                <a:solidFill>
                  <a:srgbClr val="FF0000"/>
                </a:solidFill>
              </a:rPr>
              <a:t> and EPTA </a:t>
            </a:r>
            <a:r>
              <a:rPr lang="en-US" sz="2000" b="1" dirty="0" smtClean="0"/>
              <a:t>are operational sharing their data in an international collaboration called </a:t>
            </a:r>
            <a:r>
              <a:rPr lang="en-US" sz="2000" b="1" dirty="0" smtClean="0">
                <a:solidFill>
                  <a:srgbClr val="FF0000"/>
                </a:solidFill>
              </a:rPr>
              <a:t>International Pulsar Timing Array (IPTA) </a:t>
            </a:r>
            <a:r>
              <a:rPr lang="en-US" sz="2000" b="1" dirty="0" smtClean="0"/>
              <a:t>and have reached upper limits on h of 10</a:t>
            </a:r>
            <a:r>
              <a:rPr lang="en-US" sz="2000" b="1" baseline="30000" dirty="0" smtClean="0"/>
              <a:t>-15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(energy density of 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-10</a:t>
            </a:r>
            <a:r>
              <a:rPr lang="en-US" sz="2000" b="1" dirty="0" smtClean="0">
                <a:solidFill>
                  <a:srgbClr val="FF0000"/>
                </a:solidFill>
              </a:rPr>
              <a:t>  )</a:t>
            </a:r>
            <a:r>
              <a:rPr lang="en-US" sz="2000" b="1" dirty="0" smtClean="0"/>
              <a:t> although </a:t>
            </a:r>
            <a:r>
              <a:rPr lang="en-US" sz="2000" b="1" dirty="0" smtClean="0"/>
              <a:t>no </a:t>
            </a:r>
            <a:r>
              <a:rPr lang="en-US" sz="2000" b="1" dirty="0" smtClean="0"/>
              <a:t>detections of either  SGWB or individual sources  have </a:t>
            </a:r>
            <a:r>
              <a:rPr lang="en-US" sz="2000" b="1" dirty="0" smtClean="0"/>
              <a:t>been made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TIFR’s facilities – ORT and GMRT can make and are making contributions to this </a:t>
            </a:r>
            <a:r>
              <a:rPr lang="en-US" sz="2000" b="1" dirty="0" smtClean="0"/>
              <a:t>effort in the form of</a:t>
            </a:r>
            <a:r>
              <a:rPr lang="en-US" sz="2000" b="1" dirty="0" smtClean="0">
                <a:solidFill>
                  <a:srgbClr val="FF0000"/>
                </a:solidFill>
              </a:rPr>
              <a:t> Indian Pulsar Timing Array experiment (</a:t>
            </a:r>
            <a:r>
              <a:rPr lang="en-US" sz="2000" b="1" dirty="0" err="1" smtClean="0">
                <a:solidFill>
                  <a:srgbClr val="FF0000"/>
                </a:solidFill>
              </a:rPr>
              <a:t>InPTA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en-US" sz="2000" b="1" dirty="0" smtClean="0"/>
              <a:t>. In the initial phase, we have eliminated instrumental </a:t>
            </a:r>
            <a:r>
              <a:rPr lang="en-US" sz="2000" b="1" dirty="0" err="1" smtClean="0"/>
              <a:t>systematics</a:t>
            </a:r>
            <a:r>
              <a:rPr lang="en-US" sz="2000" b="1" dirty="0" smtClean="0"/>
              <a:t> and obtained </a:t>
            </a:r>
            <a:r>
              <a:rPr lang="en-US" sz="2000" b="1" dirty="0" smtClean="0">
                <a:solidFill>
                  <a:srgbClr val="FF0000"/>
                </a:solidFill>
              </a:rPr>
              <a:t>post-fit solution ~ 1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/>
              <a:t>, just factor of 5—10 larger than international experiments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A new dedicated high cadence PTA facility called TAPTA is proposed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29th Meeting of  IAGRG, 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May 19, 2017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4ABA38-877F-498A-A527-4B2316762BA0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Thank  you </a:t>
            </a:r>
          </a:p>
        </p:txBody>
      </p:sp>
      <p:sp>
        <p:nvSpPr>
          <p:cNvPr id="7475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D8550-FD15-4C08-88A2-C0A0923F6B49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IPTA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/>
              <a:t>O</a:t>
            </a:r>
            <a:endParaRPr lang="en-US" sz="1800" b="1" dirty="0" smtClean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29th Meeting of  IAGRG, 2017</a:t>
            </a:r>
            <a:endParaRPr lang="en-US" altLang="en-US"/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May 19, 2017</a:t>
            </a:r>
            <a:endParaRPr lang="en-US" alt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/>
              <a:pPr/>
              <a:t>54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Introduction to pulsar  timing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b="1" dirty="0" smtClean="0"/>
              <a:t>GW detection involves  precision measurements of rotational parameters </a:t>
            </a:r>
            <a:endParaRPr lang="en-US" sz="22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Keeping  </a:t>
            </a:r>
            <a:r>
              <a:rPr lang="en-US" sz="2200" b="1" dirty="0"/>
              <a:t>track of the rotation cycles of the pulsar enables improving  the precision of measurement as a function of time – pulsar timing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                                                      </a:t>
            </a:r>
            <a:r>
              <a:rPr lang="en-US" sz="2000" b="1" dirty="0" err="1">
                <a:latin typeface="Symbol" panose="05050102010706020507" pitchFamily="18" charset="2"/>
              </a:rPr>
              <a:t>dn</a:t>
            </a:r>
            <a:r>
              <a:rPr lang="en-US" sz="2000" b="1" dirty="0">
                <a:latin typeface="Symbol" panose="05050102010706020507" pitchFamily="18" charset="2"/>
              </a:rPr>
              <a:t> = </a:t>
            </a:r>
            <a:r>
              <a:rPr lang="en-US" sz="2000" b="1" dirty="0" err="1">
                <a:latin typeface="Symbol" panose="05050102010706020507" pitchFamily="18" charset="2"/>
              </a:rPr>
              <a:t>df</a:t>
            </a:r>
            <a:r>
              <a:rPr lang="en-US" sz="2000" b="1" dirty="0">
                <a:latin typeface="Symbol" panose="05050102010706020507" pitchFamily="18" charset="2"/>
              </a:rPr>
              <a:t> / </a:t>
            </a:r>
            <a:r>
              <a:rPr lang="en-US" sz="2000" b="1" dirty="0"/>
              <a:t>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/>
              <a:t>T ~ 1 year = 3 x 10</a:t>
            </a:r>
            <a:r>
              <a:rPr lang="en-US" sz="2200" b="1" baseline="30000" dirty="0"/>
              <a:t>7</a:t>
            </a:r>
            <a:r>
              <a:rPr lang="en-US" sz="2200" b="1" dirty="0"/>
              <a:t> s </a:t>
            </a:r>
            <a:r>
              <a:rPr lang="en-US" sz="2200" b="1" dirty="0">
                <a:sym typeface="Wingdings" panose="05000000000000000000" pitchFamily="2" charset="2"/>
              </a:rPr>
              <a:t>   1 part 1000 measurement of phase error gives 1 part in 10</a:t>
            </a:r>
            <a:r>
              <a:rPr lang="en-US" sz="2200" b="1" baseline="30000" dirty="0">
                <a:sym typeface="Wingdings" panose="05000000000000000000" pitchFamily="2" charset="2"/>
              </a:rPr>
              <a:t>12</a:t>
            </a:r>
            <a:r>
              <a:rPr lang="en-US" sz="2200" b="1" dirty="0">
                <a:sym typeface="Wingdings" panose="05000000000000000000" pitchFamily="2" charset="2"/>
              </a:rPr>
              <a:t> precision in measurement of  rotational  frequency (picoseconds</a:t>
            </a:r>
            <a:r>
              <a:rPr lang="en-US" sz="2200" b="1" dirty="0" smtClean="0">
                <a:sym typeface="Wingdings" panose="05000000000000000000" pitchFamily="2" charset="2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Thus, pulsar </a:t>
            </a:r>
            <a:r>
              <a:rPr lang="en-US" sz="2200" b="1" dirty="0"/>
              <a:t>timing compares prediction of pulse </a:t>
            </a:r>
            <a:r>
              <a:rPr lang="en-US" sz="2200" b="1" dirty="0">
                <a:solidFill>
                  <a:srgbClr val="C00000"/>
                </a:solidFill>
              </a:rPr>
              <a:t>time-of-arrival (TOA) </a:t>
            </a:r>
            <a:r>
              <a:rPr lang="en-US" sz="2200" b="1" dirty="0"/>
              <a:t>from  a rotational model of star with that of observed TOA to refine the </a:t>
            </a:r>
            <a:r>
              <a:rPr lang="en-US" sz="2200" b="1" dirty="0" smtClean="0"/>
              <a:t>model</a:t>
            </a:r>
          </a:p>
          <a:p>
            <a:pPr lvl="1" eaLnBrk="1" hangingPunct="1"/>
            <a:endParaRPr lang="en-US" altLang="en-US" sz="1800" b="1" dirty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29th Meeting of  IAGRG, 2017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May 19, 2017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0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Pulsar timing - 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981200"/>
          </a:xfrm>
        </p:spPr>
        <p:txBody>
          <a:bodyPr rtlCol="0">
            <a:normAutofit/>
          </a:bodyPr>
          <a:lstStyle/>
          <a:p>
            <a:pPr eaLnBrk="1" hangingPunct="1"/>
            <a:r>
              <a:rPr lang="en-US" altLang="en-US" sz="2200" b="1" dirty="0"/>
              <a:t>Pulsar  Profiles  </a:t>
            </a:r>
            <a:r>
              <a:rPr lang="en-US" altLang="en-US" sz="2200" b="1" dirty="0" smtClean="0"/>
              <a:t>- Average Pulse</a:t>
            </a:r>
            <a:endParaRPr lang="en-US" altLang="en-US" sz="2200" b="1" dirty="0"/>
          </a:p>
          <a:p>
            <a:pPr lvl="1" eaLnBrk="1" hangingPunct="1"/>
            <a:r>
              <a:rPr lang="en-US" altLang="en-US" sz="1700" b="1" dirty="0"/>
              <a:t>Pulsars are weak radio sources - typical flux density 10 </a:t>
            </a:r>
            <a:r>
              <a:rPr lang="en-US" altLang="en-US" sz="1700" b="1" dirty="0" err="1"/>
              <a:t>mJy</a:t>
            </a:r>
            <a:r>
              <a:rPr lang="en-US" altLang="en-US" sz="1700" b="1" dirty="0"/>
              <a:t> (10</a:t>
            </a:r>
            <a:r>
              <a:rPr lang="en-US" altLang="en-US" sz="1700" b="1" baseline="30000" dirty="0"/>
              <a:t>-28</a:t>
            </a:r>
            <a:r>
              <a:rPr lang="en-US" altLang="en-US" sz="1700" b="1" dirty="0"/>
              <a:t> W/m</a:t>
            </a:r>
            <a:r>
              <a:rPr lang="en-US" altLang="en-US" sz="1700" b="1" baseline="30000" dirty="0"/>
              <a:t>2</a:t>
            </a:r>
            <a:r>
              <a:rPr lang="en-US" altLang="en-US" sz="1700" b="1" dirty="0"/>
              <a:t>/Hz)</a:t>
            </a:r>
          </a:p>
          <a:p>
            <a:pPr lvl="1" eaLnBrk="1" hangingPunct="1"/>
            <a:r>
              <a:rPr lang="en-US" altLang="en-US" sz="1700" b="1" dirty="0"/>
              <a:t>With 5 to 6 order of magnitude  larger background noise,  single pulses are detectable  for  a  handful of pulsars only</a:t>
            </a:r>
          </a:p>
          <a:p>
            <a:pPr lvl="1" eaLnBrk="1" hangingPunct="1"/>
            <a:r>
              <a:rPr lang="en-US" altLang="en-US" sz="1700" b="1" dirty="0"/>
              <a:t>Pulsed emission is averaged, modulo pulse period, over  several thousand pulses  to  obtain a stable integrated pulse </a:t>
            </a:r>
            <a:r>
              <a:rPr lang="en-US" altLang="en-US" sz="1700" b="1" dirty="0" smtClean="0"/>
              <a:t>profile</a:t>
            </a:r>
          </a:p>
          <a:p>
            <a:pPr lvl="1" eaLnBrk="1" hangingPunct="1"/>
            <a:endParaRPr lang="en-US" sz="1700" b="1" dirty="0" smtClean="0"/>
          </a:p>
          <a:p>
            <a:pPr lvl="1">
              <a:buFont typeface="Arial" pitchFamily="34" charset="0"/>
              <a:buChar char="•"/>
              <a:defRPr/>
            </a:pPr>
            <a:endParaRPr lang="en-US" sz="1300" b="1" dirty="0" smtClean="0"/>
          </a:p>
          <a:p>
            <a:pPr lvl="1" eaLnBrk="1" hangingPunct="1"/>
            <a:endParaRPr lang="en-US" altLang="en-US" sz="1800" b="1" dirty="0"/>
          </a:p>
          <a:p>
            <a:pPr>
              <a:buFont typeface="Arial" pitchFamily="34" charset="0"/>
              <a:buChar char="•"/>
              <a:defRPr/>
            </a:pPr>
            <a:endParaRPr lang="en-US" sz="2000" b="1" dirty="0"/>
          </a:p>
          <a:p>
            <a:pPr lvl="8">
              <a:defRPr/>
            </a:pPr>
            <a:endParaRPr lang="en-US" sz="2400" b="1" dirty="0" smtClean="0"/>
          </a:p>
          <a:p>
            <a:pPr lvl="8"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29th Meeting of  IAGRG, 2017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</a:rPr>
              <a:t>May 19, 2017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E3B5D-CEF2-4EDB-85A1-46F725698642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2971800"/>
            <a:ext cx="3848100" cy="297353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2438400"/>
            <a:ext cx="571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 Time of Arrival  ( TOA 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TOAs are obtained by cross-correlating a Noise Free template, s(t), to  average profile, p(t), where 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p(t) = a * s( t –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7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7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n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correlation is done in Fourier Domain  to determine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7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7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independent of  bin size in time    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(Taylor, 1992. Phil. Trans. Roy. Soc., 341,117)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upto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  few  ns  precision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middle of observations, as determined from the local observatory atomic clock, usually a Hydrogen  Maser,  is adjusted by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7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7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get TOA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2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Pulsar Timing Recipe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Assign Time of Arrival (TOA) to a fiducial  point on integrated profile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Observable  at  a  radio  telescope like  </a:t>
            </a:r>
            <a:r>
              <a:rPr lang="en-US" sz="1600" b="1" dirty="0" err="1" smtClean="0"/>
              <a:t>Ooty</a:t>
            </a:r>
            <a:r>
              <a:rPr lang="en-US" sz="1600" b="1" dirty="0" smtClean="0"/>
              <a:t> Radio Telescope or GMRT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Correct  TOAs to SSB - perturbations </a:t>
            </a:r>
            <a:r>
              <a:rPr lang="en-US" sz="2000" b="1" dirty="0"/>
              <a:t>on rotation frequency from solar system, inter-stellar medium, gravitational potential (galaxy or cluster) and a companion in case of a </a:t>
            </a:r>
            <a:r>
              <a:rPr lang="en-US" sz="2000" b="1" dirty="0" smtClean="0"/>
              <a:t>binary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SSB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= 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topo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clock</a:t>
            </a:r>
            <a:r>
              <a:rPr lang="en-US" sz="2000" b="1" dirty="0" smtClean="0"/>
              <a:t> – D/f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+</a:t>
            </a:r>
            <a:r>
              <a:rPr lang="en-US" sz="2000" b="1" dirty="0">
                <a:latin typeface="Symbol" panose="05050102010706020507" pitchFamily="18" charset="2"/>
              </a:rPr>
              <a:t> </a:t>
            </a:r>
            <a:r>
              <a:rPr lang="en-US" sz="2000" b="1" dirty="0" smtClean="0">
                <a:latin typeface="Symbol" panose="05050102010706020507" pitchFamily="18" charset="2"/>
              </a:rPr>
              <a:t>D</a:t>
            </a:r>
            <a:r>
              <a:rPr lang="en-US" sz="2000" b="1" baseline="-25000" dirty="0" smtClean="0"/>
              <a:t>R</a:t>
            </a:r>
            <a:r>
              <a:rPr lang="en-US" sz="2000" b="1" dirty="0" smtClean="0"/>
              <a:t> + </a:t>
            </a:r>
            <a:r>
              <a:rPr lang="en-US" sz="2000" b="1" dirty="0" smtClean="0">
                <a:latin typeface="Symbol" panose="05050102010706020507" pitchFamily="18" charset="2"/>
              </a:rPr>
              <a:t>D</a:t>
            </a:r>
            <a:r>
              <a:rPr lang="en-US" sz="2000" b="1" baseline="-25000" dirty="0"/>
              <a:t>S</a:t>
            </a:r>
            <a:r>
              <a:rPr lang="en-US" sz="2000" b="1" baseline="-25000" dirty="0" smtClean="0"/>
              <a:t> + </a:t>
            </a:r>
            <a:r>
              <a:rPr lang="en-US" sz="2000" b="1" dirty="0" smtClean="0">
                <a:latin typeface="Symbol" panose="05050102010706020507" pitchFamily="18" charset="2"/>
              </a:rPr>
              <a:t>D</a:t>
            </a:r>
            <a:r>
              <a:rPr lang="en-US" sz="2000" b="1" baseline="-25000" dirty="0" smtClean="0"/>
              <a:t>E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Assume a model of  pulsar rotation ( t = 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SSB</a:t>
            </a:r>
            <a:r>
              <a:rPr lang="en-US" sz="2000" b="1" dirty="0" smtClean="0"/>
              <a:t>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Symbol" panose="05050102010706020507" pitchFamily="18" charset="2"/>
              </a:rPr>
              <a:t>n(</a:t>
            </a:r>
            <a:r>
              <a:rPr lang="en-US" sz="2000" b="1" dirty="0" smtClean="0"/>
              <a:t>t) = </a:t>
            </a:r>
            <a:r>
              <a:rPr lang="en-US" sz="2000" b="1" dirty="0" smtClean="0">
                <a:latin typeface="Symbol" panose="05050102010706020507" pitchFamily="18" charset="2"/>
              </a:rPr>
              <a:t>n</a:t>
            </a:r>
            <a:r>
              <a:rPr lang="en-US" sz="2000" b="1" baseline="-25000" dirty="0" smtClean="0">
                <a:latin typeface="Symbol" panose="05050102010706020507" pitchFamily="18" charset="2"/>
              </a:rPr>
              <a:t>0</a:t>
            </a:r>
            <a:r>
              <a:rPr lang="en-US" sz="2000" b="1" dirty="0" smtClean="0">
                <a:latin typeface="Symbol" panose="05050102010706020507" pitchFamily="18" charset="2"/>
              </a:rPr>
              <a:t> + </a:t>
            </a:r>
            <a:r>
              <a:rPr lang="en-US" sz="2000" b="1" dirty="0" err="1" smtClean="0">
                <a:latin typeface="Symbol" panose="05050102010706020507" pitchFamily="18" charset="2"/>
              </a:rPr>
              <a:t>n</a:t>
            </a:r>
            <a:r>
              <a:rPr lang="en-US" sz="2000" b="1" baseline="-25000" dirty="0" err="1" smtClean="0"/>
              <a:t>dot</a:t>
            </a:r>
            <a:r>
              <a:rPr lang="en-US" sz="2000" b="1" dirty="0" smtClean="0"/>
              <a:t>(t-t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 + ½ </a:t>
            </a:r>
            <a:r>
              <a:rPr lang="en-US" sz="2000" b="1" dirty="0" err="1" smtClean="0">
                <a:latin typeface="Symbol" panose="05050102010706020507" pitchFamily="18" charset="2"/>
              </a:rPr>
              <a:t>n</a:t>
            </a:r>
            <a:r>
              <a:rPr lang="en-US" sz="2000" b="1" baseline="-25000" dirty="0" err="1" smtClean="0"/>
              <a:t>ddot</a:t>
            </a:r>
            <a:r>
              <a:rPr lang="en-US" sz="2000" b="1" dirty="0" smtClean="0"/>
              <a:t>( t – t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r>
              <a:rPr lang="en-US" sz="2000" b="1" baseline="30000" dirty="0" smtClean="0"/>
              <a:t>2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Calculate pulse number from the above two relations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N = </a:t>
            </a:r>
            <a:r>
              <a:rPr lang="en-US" sz="2000" b="1" dirty="0" smtClean="0">
                <a:latin typeface="Symbol" panose="05050102010706020507" pitchFamily="18" charset="2"/>
              </a:rPr>
              <a:t>n</a:t>
            </a:r>
            <a:r>
              <a:rPr lang="en-US" sz="2000" b="1" dirty="0" smtClean="0"/>
              <a:t> * ( t – 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 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The integral part is a prediction of period number of the pulse </a:t>
            </a:r>
            <a:r>
              <a:rPr lang="en-US" sz="2000" b="1" dirty="0"/>
              <a:t>from t</a:t>
            </a:r>
            <a:r>
              <a:rPr lang="en-US" sz="2000" b="1" baseline="-25000" dirty="0"/>
              <a:t>1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The fractional  part should be zero for a prediction matching the data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T</a:t>
            </a:r>
            <a:r>
              <a:rPr lang="en-US" sz="2000" b="1" dirty="0" smtClean="0"/>
              <a:t>he timing  residual =  fractional  part  = difference between the observed and predicted TOAs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Minimize the timing residual in a least square sense counting each pulse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81E76F-0B0E-40C7-986E-FDFBB5BDAF54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7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Model Parameters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Pulsar  Timing technique allows high precision  determination of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Pulsar spin  period  and its higher order derivatives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Position and proper motion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Parallax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Dispersion delay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Binary </a:t>
            </a:r>
            <a:r>
              <a:rPr lang="en-US" sz="1600" b="1" dirty="0" err="1" smtClean="0"/>
              <a:t>Keplerian</a:t>
            </a:r>
            <a:r>
              <a:rPr lang="en-US" sz="1600" b="1" dirty="0" smtClean="0"/>
              <a:t> parameters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Orbital period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Orbital separation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 Component masses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Binary post </a:t>
            </a:r>
            <a:r>
              <a:rPr lang="en-US" sz="1600" b="1" dirty="0" err="1" smtClean="0"/>
              <a:t>Keplerian</a:t>
            </a:r>
            <a:r>
              <a:rPr lang="en-US" sz="1600" b="1" dirty="0" smtClean="0"/>
              <a:t> parameters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Advance of </a:t>
            </a:r>
            <a:r>
              <a:rPr lang="en-US" sz="1200" b="1" dirty="0" err="1" smtClean="0"/>
              <a:t>periastron</a:t>
            </a:r>
            <a:endParaRPr lang="en-US" sz="1200" b="1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Orbital period decay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/>
              <a:t>G</a:t>
            </a:r>
            <a:r>
              <a:rPr lang="en-US" sz="1200" b="1" dirty="0" smtClean="0"/>
              <a:t>ravitational redshift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/>
              <a:t>R</a:t>
            </a:r>
            <a:r>
              <a:rPr lang="en-US" sz="1200" b="1" dirty="0" smtClean="0"/>
              <a:t>ange and shape of Shapiro delay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Miscellaneous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Solar wind, ephemeris for solar system bodies, tie with absolute ICRF system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Discovery of new effects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A good  model implies “white noise” like timing residuals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Systematics in timing noise indicate un-modeled parameters – timing noise, GW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GW appears as a systemic effect in timing residuals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29th Meeting of  IAGRG, 2017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Times New Roman" panose="02020603050405020304" pitchFamily="18" charset="0"/>
              </a:rPr>
              <a:t>May 19, 2017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57869A-3704-4381-B5DA-CFDF3CA6146F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0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18987</TotalTime>
  <Words>4481</Words>
  <Application>Microsoft Office PowerPoint</Application>
  <PresentationFormat>On-screen Show (4:3)</PresentationFormat>
  <Paragraphs>1090</Paragraphs>
  <Slides>54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Looking for Gravitational Waves   with  a radio pulsar observatory  Pulsar  Timing Arrays  and  Indian Pulsar Timing Array experiment  “In the era of Gravitational Waves” </vt:lpstr>
      <vt:lpstr>OUTLINE</vt:lpstr>
      <vt:lpstr>Radio Pulsars</vt:lpstr>
      <vt:lpstr>Pulsar as a clock</vt:lpstr>
      <vt:lpstr>Pulsar population &amp; GW detection</vt:lpstr>
      <vt:lpstr>Introduction to pulsar  timing</vt:lpstr>
      <vt:lpstr>Pulsar timing - II</vt:lpstr>
      <vt:lpstr>Pulsar Timing Recipe</vt:lpstr>
      <vt:lpstr>Model Parameters</vt:lpstr>
      <vt:lpstr>Pulsar Timing in action </vt:lpstr>
      <vt:lpstr>Pulsar Timing – a precision measurement  tool</vt:lpstr>
      <vt:lpstr>Gravitational  Waves</vt:lpstr>
      <vt:lpstr>Direct  detection of GWs</vt:lpstr>
      <vt:lpstr>Sources of GWs - I </vt:lpstr>
      <vt:lpstr>Sources of GWs - II</vt:lpstr>
      <vt:lpstr>Sources of GWs - III</vt:lpstr>
      <vt:lpstr>GW spectrum and instruments</vt:lpstr>
      <vt:lpstr>Even bigger GW  Detector - PTA</vt:lpstr>
      <vt:lpstr>Pulsar  Timing  Arrays</vt:lpstr>
      <vt:lpstr>Pulsars  as  GW  telescope</vt:lpstr>
      <vt:lpstr>Response of PTA</vt:lpstr>
      <vt:lpstr>“Antenna pattern” of PTA</vt:lpstr>
      <vt:lpstr>Design  of  PTA - I</vt:lpstr>
      <vt:lpstr>Design  of  PTA  - Challenges - II  </vt:lpstr>
      <vt:lpstr>Design  of  PTA  - Challenges - III </vt:lpstr>
      <vt:lpstr>Design  of  PTA  - Challenges - IV</vt:lpstr>
      <vt:lpstr>Slide 27</vt:lpstr>
      <vt:lpstr>Design of PTA  - V</vt:lpstr>
      <vt:lpstr>Parkes  Pulsar  Timing  Array  (PPTA)</vt:lpstr>
      <vt:lpstr>North  American  Nanohertz  Observatory       for  Gravitational  Waves   (NANOGrav)</vt:lpstr>
      <vt:lpstr>Slide 31</vt:lpstr>
      <vt:lpstr>GWs for PTA  - I</vt:lpstr>
      <vt:lpstr>GW for PTA  - II</vt:lpstr>
      <vt:lpstr>GWs for PTA  - III</vt:lpstr>
      <vt:lpstr>GWs for PTA  - IV</vt:lpstr>
      <vt:lpstr>Current status of IPTA - I</vt:lpstr>
      <vt:lpstr>Current status of IPTA - II</vt:lpstr>
      <vt:lpstr>Current status of IPTA - III</vt:lpstr>
      <vt:lpstr>Current status of IPTA - IV</vt:lpstr>
      <vt:lpstr>LIGO  &amp;  PTA  constrain hybrid inflation?</vt:lpstr>
      <vt:lpstr>Indian PTA</vt:lpstr>
      <vt:lpstr>Pulsar  sample</vt:lpstr>
      <vt:lpstr>Towards  sub-ms residuals</vt:lpstr>
      <vt:lpstr>Towards  sub-ms residuals</vt:lpstr>
      <vt:lpstr>Estimation  of  variations in dispersion smear</vt:lpstr>
      <vt:lpstr>TOA improvements after DM corrections</vt:lpstr>
      <vt:lpstr>Timing solutions </vt:lpstr>
      <vt:lpstr>InPTA  pulsars  preliminary measurements</vt:lpstr>
      <vt:lpstr>Tata Pulsar Timing Array: </vt:lpstr>
      <vt:lpstr>TAPTA ?</vt:lpstr>
      <vt:lpstr>Road  ahead</vt:lpstr>
      <vt:lpstr>Summary</vt:lpstr>
      <vt:lpstr>Thank  you </vt:lpstr>
      <vt:lpstr>IPTA</vt:lpstr>
    </vt:vector>
  </TitlesOfParts>
  <Company>ncra.tifr.res.in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bcj</dc:creator>
  <cp:lastModifiedBy>bcj</cp:lastModifiedBy>
  <cp:revision>690</cp:revision>
  <dcterms:created xsi:type="dcterms:W3CDTF">2012-07-10T09:15:20Z</dcterms:created>
  <dcterms:modified xsi:type="dcterms:W3CDTF">2017-05-18T18:04:50Z</dcterms:modified>
</cp:coreProperties>
</file>